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345" r:id="rId6"/>
    <p:sldId id="346" r:id="rId7"/>
    <p:sldId id="333" r:id="rId8"/>
    <p:sldId id="335" r:id="rId9"/>
    <p:sldId id="334" r:id="rId10"/>
    <p:sldId id="347" r:id="rId11"/>
    <p:sldId id="342" r:id="rId12"/>
    <p:sldId id="341" r:id="rId13"/>
    <p:sldId id="343" r:id="rId14"/>
    <p:sldId id="344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3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64">
          <p15:clr>
            <a:srgbClr val="A4A3A4"/>
          </p15:clr>
        </p15:guide>
        <p15:guide id="2" pos="5457">
          <p15:clr>
            <a:srgbClr val="A4A3A4"/>
          </p15:clr>
        </p15:guide>
        <p15:guide id="3" pos="3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8437"/>
    <a:srgbClr val="262626"/>
    <a:srgbClr val="48484A"/>
    <a:srgbClr val="DCDDDE"/>
    <a:srgbClr val="B1B3B6"/>
    <a:srgbClr val="77787B"/>
    <a:srgbClr val="BA1222"/>
    <a:srgbClr val="524D85"/>
    <a:srgbClr val="FFC20E"/>
    <a:srgbClr val="63AF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84831" autoAdjust="0"/>
  </p:normalViewPr>
  <p:slideViewPr>
    <p:cSldViewPr snapToGrid="0" snapToObjects="1">
      <p:cViewPr varScale="1">
        <p:scale>
          <a:sx n="101" d="100"/>
          <a:sy n="101" d="100"/>
        </p:scale>
        <p:origin x="126" y="288"/>
      </p:cViewPr>
      <p:guideLst>
        <p:guide orient="horz" pos="4264"/>
        <p:guide pos="5457"/>
        <p:guide pos="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B3D4B-E7F6-4A42-853B-40C1A88C262E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7C1A-D5B2-4BB7-A8A5-88681A8C6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64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86A57-3D42-1746-A4F9-9BA3F9944E9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6EF74-4753-DA47-9B34-F93D23E42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0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0"/>
            <a:ext cx="4938712" cy="934919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 dirty="0"/>
              <a:t>October 1, 2020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3259138" y="4116388"/>
            <a:ext cx="4938712" cy="255587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1E92D7-15E6-1942-8625-B18760C094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4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_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 userDrawn="1"/>
        </p:nvSpPr>
        <p:spPr>
          <a:xfrm>
            <a:off x="-33797" y="2824744"/>
            <a:ext cx="8328398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1"/>
            <a:ext cx="4938712" cy="91610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59844" y="4076096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 dirty="0"/>
              <a:t>October 1,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F5EB54-B298-9543-845F-98ED97C920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2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ridgeLiftProfilePhoto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633" y="-79554"/>
            <a:ext cx="9162288" cy="4482936"/>
          </a:xfrm>
          <a:prstGeom prst="rect">
            <a:avLst/>
          </a:prstGeom>
        </p:spPr>
      </p:pic>
      <p:sp>
        <p:nvSpPr>
          <p:cNvPr id="21" name="Rectangle 10"/>
          <p:cNvSpPr/>
          <p:nvPr userDrawn="1"/>
        </p:nvSpPr>
        <p:spPr>
          <a:xfrm>
            <a:off x="-10632" y="4054970"/>
            <a:ext cx="8315866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45733" y="4198682"/>
            <a:ext cx="4938712" cy="90013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4342697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4198682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45733" y="5324438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45733" y="5620395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 dirty="0"/>
              <a:t>October 1, 2020</a:t>
            </a:r>
          </a:p>
        </p:txBody>
      </p:sp>
    </p:spTree>
    <p:extLst>
      <p:ext uri="{BB962C8B-B14F-4D97-AF65-F5344CB8AC3E}">
        <p14:creationId xmlns:p14="http://schemas.microsoft.com/office/powerpoint/2010/main" val="124427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38" y="1436688"/>
            <a:ext cx="8094662" cy="4370387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2724150"/>
            <a:ext cx="8094134" cy="300513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8741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20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92138" y="1533525"/>
            <a:ext cx="8094662" cy="1928813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3636669"/>
            <a:ext cx="8094134" cy="2496961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8499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68B1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Autofit/>
          </a:bodyPr>
          <a:lstStyle>
            <a:lvl1pPr marL="231775" indent="-231775">
              <a:defRPr sz="1800"/>
            </a:lvl1pPr>
            <a:lvl2pPr marL="688975" indent="-231775"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Autofit/>
          </a:bodyPr>
          <a:lstStyle>
            <a:lvl1pPr marL="2317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2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2593" y="1535113"/>
            <a:ext cx="5394207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92593" y="2174875"/>
            <a:ext cx="5394208" cy="3951288"/>
          </a:xfrm>
        </p:spPr>
        <p:txBody>
          <a:bodyPr>
            <a:noAutofit/>
          </a:bodyPr>
          <a:lstStyle>
            <a:lvl1pPr marL="346075" indent="-230188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92139" y="1535113"/>
            <a:ext cx="2578158" cy="4591050"/>
          </a:xfrm>
        </p:spPr>
        <p:txBody>
          <a:bodyPr>
            <a:noAutofit/>
          </a:bodyPr>
          <a:lstStyle>
            <a:lvl1pPr marL="344488" indent="-225425"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0252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0"/>
          </p:nvPr>
        </p:nvSpPr>
        <p:spPr>
          <a:xfrm>
            <a:off x="592138" y="1420813"/>
            <a:ext cx="8094662" cy="4656137"/>
          </a:xfrm>
        </p:spPr>
        <p:txBody>
          <a:bodyPr>
            <a:noAutofit/>
          </a:bodyPr>
          <a:lstStyle>
            <a:lvl1pPr marL="344488" indent="-225425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6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_Dark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 userDrawn="1"/>
        </p:nvSpPr>
        <p:spPr>
          <a:xfrm>
            <a:off x="-1" y="2833781"/>
            <a:ext cx="8111439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719275" y="3142803"/>
            <a:ext cx="515262" cy="7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6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_Dark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33"/>
          <a:stretch/>
        </p:blipFill>
        <p:spPr>
          <a:xfrm>
            <a:off x="773913" y="3131031"/>
            <a:ext cx="598339" cy="802828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FFFFFF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472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vider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719275" y="3142803"/>
            <a:ext cx="515262" cy="7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45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act_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271264" y="2415272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4271264" y="2705186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4271264" y="300384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723FD2-6D43-CB4C-A7CB-69C684CDA0CB}"/>
              </a:ext>
            </a:extLst>
          </p:cNvPr>
          <p:cNvCxnSpPr/>
          <p:nvPr userDrawn="1"/>
        </p:nvCxnSpPr>
        <p:spPr>
          <a:xfrm>
            <a:off x="3848986" y="1722474"/>
            <a:ext cx="0" cy="372139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068D2035-7F9D-EC44-B05F-1C0658CD6E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70734" y="3841281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C13365BF-E8C9-1B4F-AC85-910AE54047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0734" y="4131195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7472B294-679F-764A-B21D-7B0E0AD407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0734" y="442984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93AE51-E9C3-4246-ACF4-63A86BCB2C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2963" y="2870791"/>
            <a:ext cx="3434822" cy="136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21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act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723FD2-6D43-CB4C-A7CB-69C684CDA0CB}"/>
              </a:ext>
            </a:extLst>
          </p:cNvPr>
          <p:cNvCxnSpPr/>
          <p:nvPr userDrawn="1"/>
        </p:nvCxnSpPr>
        <p:spPr>
          <a:xfrm>
            <a:off x="3848986" y="1722474"/>
            <a:ext cx="0" cy="3721396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2F20015-BA9E-3048-9E93-A34E51B241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5" y="3155787"/>
            <a:ext cx="2887967" cy="820790"/>
          </a:xfrm>
          <a:prstGeom prst="rect">
            <a:avLst/>
          </a:prstGeom>
        </p:spPr>
      </p:pic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664EA9D3-60ED-DE47-9D70-4A0B42C796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1264" y="2415272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9AA88360-5EA2-7A4D-874A-C59E6062A1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71264" y="2705186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42E3E798-00B5-AE44-A012-94522CA7F8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71264" y="300384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D124E19B-EECD-4847-B3CA-F0FFFF5224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70734" y="3851913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Another Name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3E6B1AA8-75EC-1446-BAE9-3CBBDF26B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0734" y="415246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5633C67D-B2C2-744F-9176-D9951DAD12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0734" y="4451114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3222083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act with Ma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9F0CC529-6FB1-5E46-BC5C-4F7E70AAE6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09577" y="-343478"/>
            <a:ext cx="5695139" cy="440078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B200B7-0EC0-B545-982E-1F56089A8B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2963" y="2870791"/>
            <a:ext cx="3434822" cy="1360968"/>
          </a:xfrm>
          <a:prstGeom prst="rect">
            <a:avLst/>
          </a:prstGeom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4A53C0E1-CCF4-C24E-A0FF-C24F9DBA49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3041" y="4046678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761F9967-CE14-F746-8202-765BEAAC85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3041" y="4347225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437B4F26-4BF5-BB4A-B0A2-96BCEF550B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3041" y="464587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F3452415-2FD2-B941-A0A2-772E01B31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2511" y="5493952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Another Name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CE3F67E-BF1D-D941-9E60-AE95BD5843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511" y="579449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2F3A7549-8177-3E49-968D-AE54A2FED1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2511" y="608252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947658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the RSG Palette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724395" y="2968830"/>
            <a:ext cx="7220198" cy="1840676"/>
            <a:chOff x="724395" y="2968830"/>
            <a:chExt cx="7220198" cy="1318161"/>
          </a:xfrm>
        </p:grpSpPr>
        <p:sp>
          <p:nvSpPr>
            <p:cNvPr id="5" name="Rectangle 4"/>
            <p:cNvSpPr/>
            <p:nvPr/>
          </p:nvSpPr>
          <p:spPr>
            <a:xfrm>
              <a:off x="724395" y="2968830"/>
              <a:ext cx="1472540" cy="13181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15689" y="2968830"/>
              <a:ext cx="1472540" cy="131816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06983" y="2968830"/>
              <a:ext cx="593765" cy="10094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595752" y="2968830"/>
              <a:ext cx="593765" cy="10094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72646" y="2968830"/>
              <a:ext cx="593765" cy="10094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61415" y="2968830"/>
              <a:ext cx="593765" cy="10094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650184" y="2968830"/>
              <a:ext cx="593765" cy="10094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350828" y="2968830"/>
              <a:ext cx="593765" cy="10094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06984" y="4085111"/>
              <a:ext cx="1282534" cy="2018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96399" y="4085111"/>
              <a:ext cx="1282534" cy="2018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50184" y="4085111"/>
              <a:ext cx="1282534" cy="2018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629395" y="4785757"/>
            <a:ext cx="306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main colors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4868884" y="2701036"/>
            <a:ext cx="3063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Pop/accent colors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251366" y="4833257"/>
            <a:ext cx="3681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Neutrals of grey and light warm yellow</a:t>
            </a:r>
          </a:p>
        </p:txBody>
      </p:sp>
    </p:spTree>
    <p:extLst>
      <p:ext uri="{BB962C8B-B14F-4D97-AF65-F5344CB8AC3E}">
        <p14:creationId xmlns:p14="http://schemas.microsoft.com/office/powerpoint/2010/main" val="315751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grey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2724150"/>
            <a:ext cx="8094134" cy="300513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43435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02E1-3915-4BD6-9FF9-EB59E83EB162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23C5-D57F-4F5D-81FF-AD21DDF5E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6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8094133" cy="96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77058" y="275704"/>
            <a:ext cx="0" cy="959662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439316"/>
            <a:ext cx="299283" cy="29928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" y="6222734"/>
            <a:ext cx="9143999" cy="89537"/>
            <a:chOff x="1" y="6276051"/>
            <a:chExt cx="9143999" cy="89537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1" y="6365588"/>
              <a:ext cx="8565430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565431" y="6276051"/>
              <a:ext cx="95250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660681" y="6276051"/>
              <a:ext cx="81015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741696" y="6365588"/>
              <a:ext cx="402304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8457258" y="6396942"/>
            <a:ext cx="381000" cy="2308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r"/>
            <a:fld id="{6AFB2962-CD7A-BA4A-83EB-E335D01B9653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5" r:id="rId3"/>
    <p:sldLayoutId id="2147483674" r:id="rId4"/>
    <p:sldLayoutId id="2147483660" r:id="rId5"/>
    <p:sldLayoutId id="2147483661" r:id="rId6"/>
    <p:sldLayoutId id="2147483672" r:id="rId7"/>
    <p:sldLayoutId id="2147483653" r:id="rId8"/>
    <p:sldLayoutId id="2147483673" r:id="rId9"/>
    <p:sldLayoutId id="2147483671" r:id="rId10"/>
    <p:sldLayoutId id="2147483668" r:id="rId11"/>
    <p:sldLayoutId id="2147483667" r:id="rId12"/>
    <p:sldLayoutId id="2147483678" r:id="rId13"/>
    <p:sldLayoutId id="2147483676" r:id="rId14"/>
    <p:sldLayoutId id="2147483677" r:id="rId15"/>
    <p:sldLayoutId id="2147483669" r:id="rId16"/>
    <p:sldLayoutId id="2147483675" r:id="rId17"/>
    <p:sldLayoutId id="2147483679" r:id="rId18"/>
    <p:sldLayoutId id="2147483680" r:id="rId19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8463" indent="-2794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CEC4D3-6CBE-AF47-856C-433E5B1DC9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ActivitySim University Model Enhancements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7BCFF-9F2E-7F4C-B598-2D5187E690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March 1, 2021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F95DA-6515-F648-A9CE-AAC9732302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ActivitySim Technical Call</a:t>
            </a:r>
          </a:p>
        </p:txBody>
      </p:sp>
    </p:spTree>
    <p:extLst>
      <p:ext uri="{BB962C8B-B14F-4D97-AF65-F5344CB8AC3E}">
        <p14:creationId xmlns:p14="http://schemas.microsoft.com/office/powerpoint/2010/main" val="248530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407CA-3014-490C-A97B-DCF82667B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DC503-3AC3-4701-926A-8571B8390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Motivation for enhancements</a:t>
            </a:r>
          </a:p>
          <a:p>
            <a:r>
              <a:rPr lang="en-US" dirty="0"/>
              <a:t>Limitations in current implementation</a:t>
            </a:r>
          </a:p>
          <a:p>
            <a:r>
              <a:rPr lang="en-US" dirty="0"/>
              <a:t>Enhancements</a:t>
            </a:r>
          </a:p>
          <a:p>
            <a:r>
              <a:rPr lang="en-US" dirty="0"/>
              <a:t>Status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2176695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3CD3F4-86F1-4C6E-B653-DD647B099F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99311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8B44-E0A5-477E-92FE-BEE94E4D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CD118-3856-49DE-AC93-FCDBF0AC6F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Deployment of ActivitySim model for SEMCOG revealed problems in aggregate treatment of university travel for major universities</a:t>
            </a:r>
          </a:p>
          <a:p>
            <a:r>
              <a:rPr lang="en-US" dirty="0"/>
              <a:t>University of Michigan transit trips significantly under-estimated</a:t>
            </a:r>
          </a:p>
          <a:p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932818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35066-7FA7-4E1A-86C9-50D8C9CF9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vs On-Board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54C9B-C68D-4296-AD88-C9AA20DDC5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4018" y="4050073"/>
            <a:ext cx="2787699" cy="1440348"/>
          </a:xfrm>
        </p:spPr>
        <p:txBody>
          <a:bodyPr/>
          <a:lstStyle/>
          <a:p>
            <a:pPr marL="119063" indent="0">
              <a:buNone/>
            </a:pPr>
            <a:r>
              <a:rPr lang="en-US" sz="1800" dirty="0"/>
              <a:t>Need more model demand around University of Michigan – are university students traveling enough?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59CC46-4966-4200-AD9F-4FAA9277958E}"/>
              </a:ext>
            </a:extLst>
          </p:cNvPr>
          <p:cNvGraphicFramePr>
            <a:graphicFrameLocks noGrp="1"/>
          </p:cNvGraphicFramePr>
          <p:nvPr/>
        </p:nvGraphicFramePr>
        <p:xfrm>
          <a:off x="1113532" y="1301070"/>
          <a:ext cx="6845480" cy="1890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096">
                  <a:extLst>
                    <a:ext uri="{9D8B030D-6E8A-4147-A177-3AD203B41FA5}">
                      <a16:colId xmlns:a16="http://schemas.microsoft.com/office/drawing/2014/main" val="810562755"/>
                    </a:ext>
                  </a:extLst>
                </a:gridCol>
                <a:gridCol w="1369096">
                  <a:extLst>
                    <a:ext uri="{9D8B030D-6E8A-4147-A177-3AD203B41FA5}">
                      <a16:colId xmlns:a16="http://schemas.microsoft.com/office/drawing/2014/main" val="1573515673"/>
                    </a:ext>
                  </a:extLst>
                </a:gridCol>
                <a:gridCol w="1369096">
                  <a:extLst>
                    <a:ext uri="{9D8B030D-6E8A-4147-A177-3AD203B41FA5}">
                      <a16:colId xmlns:a16="http://schemas.microsoft.com/office/drawing/2014/main" val="2714140145"/>
                    </a:ext>
                  </a:extLst>
                </a:gridCol>
                <a:gridCol w="1369096">
                  <a:extLst>
                    <a:ext uri="{9D8B030D-6E8A-4147-A177-3AD203B41FA5}">
                      <a16:colId xmlns:a16="http://schemas.microsoft.com/office/drawing/2014/main" val="2840201950"/>
                    </a:ext>
                  </a:extLst>
                </a:gridCol>
                <a:gridCol w="1369096">
                  <a:extLst>
                    <a:ext uri="{9D8B030D-6E8A-4147-A177-3AD203B41FA5}">
                      <a16:colId xmlns:a16="http://schemas.microsoft.com/office/drawing/2014/main" val="842439293"/>
                    </a:ext>
                  </a:extLst>
                </a:gridCol>
              </a:tblGrid>
              <a:tr h="4406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Origin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TAZ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Destination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TAZ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OBS Trips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ActivitySim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Trips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Implied Transit Percentage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5983210"/>
                  </a:ext>
                </a:extLst>
              </a:tr>
              <a:tr h="207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2152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2240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1449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83139971"/>
                  </a:ext>
                </a:extLst>
              </a:tr>
              <a:tr h="207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2238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2152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1313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5242440"/>
                  </a:ext>
                </a:extLst>
              </a:tr>
              <a:tr h="207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2152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2238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1156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1751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57458031"/>
                  </a:ext>
                </a:extLst>
              </a:tr>
              <a:tr h="207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2240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2152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189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385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6557673"/>
                  </a:ext>
                </a:extLst>
              </a:tr>
              <a:tr h="207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2156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2240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1853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5602983"/>
                  </a:ext>
                </a:extLst>
              </a:tr>
              <a:tr h="207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2157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2240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1331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90033613"/>
                  </a:ext>
                </a:extLst>
              </a:tr>
              <a:tr h="207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…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…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…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…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…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526752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7B8094F-D38C-4934-A936-CE412DB56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14" y="3263390"/>
            <a:ext cx="6040794" cy="301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72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8B44-E0A5-477E-92FE-BEE94E4D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CD118-3856-49DE-AC93-FCDBF0AC6F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Basic checks</a:t>
            </a:r>
          </a:p>
          <a:p>
            <a:pPr lvl="1"/>
            <a:r>
              <a:rPr lang="en-US" dirty="0"/>
              <a:t>Group quarters housing properly accounted for, represented in synthetic population </a:t>
            </a:r>
          </a:p>
          <a:p>
            <a:pPr lvl="1"/>
            <a:r>
              <a:rPr lang="en-US" dirty="0"/>
              <a:t>Enrollment properly coded </a:t>
            </a:r>
          </a:p>
          <a:p>
            <a:pPr lvl="1"/>
            <a:r>
              <a:rPr lang="en-US" dirty="0"/>
              <a:t>Transit routes properly coded </a:t>
            </a:r>
          </a:p>
          <a:p>
            <a:pPr lvl="1"/>
            <a:r>
              <a:rPr lang="en-US" dirty="0"/>
              <a:t>Reasonable spatial distribution of off-campus students</a:t>
            </a:r>
          </a:p>
          <a:p>
            <a:r>
              <a:rPr lang="en-US" dirty="0"/>
              <a:t>Some initial calibration</a:t>
            </a:r>
          </a:p>
          <a:p>
            <a:pPr lvl="1"/>
            <a:r>
              <a:rPr lang="en-US" dirty="0"/>
              <a:t>Increase the percentage of university students with a mandatory tour (</a:t>
            </a:r>
            <a:r>
              <a:rPr lang="en-US" dirty="0" err="1"/>
              <a:t>CDAP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Reduce auto ownership for on-campus students (asserted at 90% with 0 autos, 10% with 1 auto)</a:t>
            </a:r>
          </a:p>
          <a:p>
            <a:r>
              <a:rPr lang="en-US" dirty="0"/>
              <a:t>Improved somewhat but model still far short of on-board survey and route level ridership!</a:t>
            </a:r>
          </a:p>
        </p:txBody>
      </p:sp>
    </p:spTree>
    <p:extLst>
      <p:ext uri="{BB962C8B-B14F-4D97-AF65-F5344CB8AC3E}">
        <p14:creationId xmlns:p14="http://schemas.microsoft.com/office/powerpoint/2010/main" val="2824595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3CD3F4-86F1-4C6E-B653-DD647B099F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Current ActivitySim Limitations</a:t>
            </a:r>
          </a:p>
        </p:txBody>
      </p:sp>
    </p:spTree>
    <p:extLst>
      <p:ext uri="{BB962C8B-B14F-4D97-AF65-F5344CB8AC3E}">
        <p14:creationId xmlns:p14="http://schemas.microsoft.com/office/powerpoint/2010/main" val="342697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9611003-B60B-4507-B06F-DECE377F4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30" y="1368424"/>
            <a:ext cx="5837769" cy="42439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B31E36-8C08-4C01-B5EF-82C5C4CAB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6" y="274638"/>
            <a:ext cx="8094133" cy="960728"/>
          </a:xfrm>
        </p:spPr>
        <p:txBody>
          <a:bodyPr anchor="ctr">
            <a:normAutofit/>
          </a:bodyPr>
          <a:lstStyle/>
          <a:p>
            <a:r>
              <a:rPr lang="en-US" dirty="0"/>
              <a:t>Problem #1: Distance to University Trips is Really Short!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5DF4471-09CA-40B8-BBAF-9E5569CBF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4788" y="5612389"/>
            <a:ext cx="6168475" cy="636011"/>
          </a:xfrm>
        </p:spPr>
        <p:txBody>
          <a:bodyPr/>
          <a:lstStyle/>
          <a:p>
            <a:pPr marL="119063" indent="0" algn="ctr">
              <a:buNone/>
            </a:pPr>
            <a:r>
              <a:rPr lang="en-US" sz="1800" dirty="0"/>
              <a:t>Leads to a lot of walking trips – no need to take transit if you are just going to the adjacent </a:t>
            </a:r>
            <a:r>
              <a:rPr lang="en-US" sz="1800" dirty="0" err="1"/>
              <a:t>TAZ</a:t>
            </a:r>
            <a:r>
              <a:rPr lang="en-US" sz="1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5372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1E36-8C08-4C01-B5EF-82C5C4CAB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Location Choice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F6DC6-0387-4A98-A03E-945D8B887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665" y="1013727"/>
            <a:ext cx="8094134" cy="1143000"/>
          </a:xfrm>
        </p:spPr>
        <p:txBody>
          <a:bodyPr/>
          <a:lstStyle/>
          <a:p>
            <a:r>
              <a:rPr lang="en-US" dirty="0"/>
              <a:t>University of Michigan campus is spread out. The model is heavily influenced by accessibility and tends to send a large portion of students to neighboring zones based on proximity and high enrollment. Actual class schedules don’t work that way.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A5842-E7B1-4C0B-BC8C-068D68D10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2226831"/>
            <a:ext cx="6839712" cy="450560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B0A6B7-EB8E-48F5-83D2-281DF91C9933}"/>
              </a:ext>
            </a:extLst>
          </p:cNvPr>
          <p:cNvCxnSpPr/>
          <p:nvPr/>
        </p:nvCxnSpPr>
        <p:spPr>
          <a:xfrm>
            <a:off x="4965192" y="4041648"/>
            <a:ext cx="50292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B6BEC57-43FC-4B9D-9048-C49B9D7C25A9}"/>
              </a:ext>
            </a:extLst>
          </p:cNvPr>
          <p:cNvCxnSpPr>
            <a:cxnSpLocks/>
          </p:cNvCxnSpPr>
          <p:nvPr/>
        </p:nvCxnSpPr>
        <p:spPr>
          <a:xfrm flipV="1">
            <a:off x="3297936" y="5577840"/>
            <a:ext cx="286512" cy="179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F6F8E81-F72C-4D6B-8593-4EF0C484761C}"/>
              </a:ext>
            </a:extLst>
          </p:cNvPr>
          <p:cNvCxnSpPr>
            <a:cxnSpLocks/>
          </p:cNvCxnSpPr>
          <p:nvPr/>
        </p:nvCxnSpPr>
        <p:spPr>
          <a:xfrm>
            <a:off x="3304032" y="5827776"/>
            <a:ext cx="280416" cy="179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C93BBD-C970-4249-B754-C39C832D6712}"/>
              </a:ext>
            </a:extLst>
          </p:cNvPr>
          <p:cNvCxnSpPr>
            <a:cxnSpLocks/>
          </p:cNvCxnSpPr>
          <p:nvPr/>
        </p:nvCxnSpPr>
        <p:spPr>
          <a:xfrm flipH="1" flipV="1">
            <a:off x="3297936" y="5242128"/>
            <a:ext cx="88392" cy="3357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86B7EB2-9A79-4001-9184-83C14FB2FB35}"/>
              </a:ext>
            </a:extLst>
          </p:cNvPr>
          <p:cNvCxnSpPr/>
          <p:nvPr/>
        </p:nvCxnSpPr>
        <p:spPr>
          <a:xfrm flipH="1">
            <a:off x="3666744" y="4041648"/>
            <a:ext cx="1143000" cy="13683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1C096FF-1B95-4EE9-8ACD-1E530F983CAB}"/>
              </a:ext>
            </a:extLst>
          </p:cNvPr>
          <p:cNvCxnSpPr>
            <a:cxnSpLocks/>
          </p:cNvCxnSpPr>
          <p:nvPr/>
        </p:nvCxnSpPr>
        <p:spPr>
          <a:xfrm flipV="1">
            <a:off x="3462274" y="4224528"/>
            <a:ext cx="1886966" cy="15133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1" name="&quot;Not Allowed&quot; Symbol 20">
            <a:extLst>
              <a:ext uri="{FF2B5EF4-FFF2-40B4-BE49-F238E27FC236}">
                <a16:creationId xmlns:a16="http://schemas.microsoft.com/office/drawing/2014/main" id="{6CA62ABB-A54A-4748-B433-3739BB082E10}"/>
              </a:ext>
            </a:extLst>
          </p:cNvPr>
          <p:cNvSpPr/>
          <p:nvPr/>
        </p:nvSpPr>
        <p:spPr>
          <a:xfrm>
            <a:off x="3995928" y="4370832"/>
            <a:ext cx="813816" cy="758952"/>
          </a:xfrm>
          <a:prstGeom prst="noSmoking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5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8DA96-77E2-40A6-8B55-B1C9653A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#2: University stop location, frequency and purpose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FD850-229C-4CC1-A914-CEC9A474EC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Location for university stops is always set to university location choice result</a:t>
            </a:r>
          </a:p>
          <a:p>
            <a:pPr lvl="1"/>
            <a:r>
              <a:rPr lang="en-US" dirty="0"/>
              <a:t>Little inter-zonal intra-campus travel </a:t>
            </a:r>
          </a:p>
          <a:p>
            <a:r>
              <a:rPr lang="en-US" dirty="0"/>
              <a:t>University stop frequency rate may be low (checking)</a:t>
            </a:r>
          </a:p>
          <a:p>
            <a:r>
              <a:rPr lang="en-US" dirty="0"/>
              <a:t>Probability for university stops on university tours is low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EC7E2F-68E1-4A45-9755-3A870DF16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513745"/>
              </p:ext>
            </p:extLst>
          </p:nvPr>
        </p:nvGraphicFramePr>
        <p:xfrm>
          <a:off x="791370" y="4232275"/>
          <a:ext cx="7696198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749">
                  <a:extLst>
                    <a:ext uri="{9D8B030D-6E8A-4147-A177-3AD203B41FA5}">
                      <a16:colId xmlns:a16="http://schemas.microsoft.com/office/drawing/2014/main" val="4092909091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685941041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2819536884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381207006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59150309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51355684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4158270087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347606430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409873641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1022909046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803358817"/>
                    </a:ext>
                  </a:extLst>
                </a:gridCol>
                <a:gridCol w="438149">
                  <a:extLst>
                    <a:ext uri="{9D8B030D-6E8A-4147-A177-3AD203B41FA5}">
                      <a16:colId xmlns:a16="http://schemas.microsoft.com/office/drawing/2014/main" val="51744279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 err="1">
                          <a:effectLst/>
                        </a:rPr>
                        <a:t>primary_purpose</a:t>
                      </a:r>
                      <a:endParaRPr lang="en-US" sz="900" b="1" i="0" u="none" strike="noStrike" dirty="0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outbound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person_type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work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univ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school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escort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shopping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othmaint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eatout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social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othdiscr</a:t>
                      </a:r>
                      <a:endParaRPr lang="en-US" sz="900" b="1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722764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univ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PTYPE_FULL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53%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18%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2%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16%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4%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3%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6%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03273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univ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PTYPE_PART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6%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94%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83399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univ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PTYPE_UNIVERSITY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11%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3%</a:t>
                      </a:r>
                      <a:endParaRPr lang="en-US" sz="900" b="0" i="0" u="none" strike="noStrike" dirty="0">
                        <a:solidFill>
                          <a:srgbClr val="24292E"/>
                        </a:solidFill>
                        <a:effectLst/>
                        <a:highlight>
                          <a:srgbClr val="FFFF00"/>
                        </a:highlight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38%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14%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15%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9%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5%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5%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40392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univ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PTYPE_FULL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35%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3%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3%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15%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11%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18%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3%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12%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48404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univ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PTYPE_PART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82%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18%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146461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univ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PTYPE_UNIVERSITY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5%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3%</a:t>
                      </a:r>
                      <a:endParaRPr lang="en-US" sz="900" b="0" i="0" u="none" strike="noStrike" dirty="0">
                        <a:solidFill>
                          <a:srgbClr val="24292E"/>
                        </a:solidFill>
                        <a:effectLst/>
                        <a:highlight>
                          <a:srgbClr val="FFFF00"/>
                        </a:highlight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0%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19%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21%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18%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16%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7%</a:t>
                      </a:r>
                      <a:endParaRPr lang="en-US" sz="900" b="0" i="0" u="none" strike="noStrike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</a:rPr>
                        <a:t>11%</a:t>
                      </a:r>
                      <a:endParaRPr lang="en-US" sz="900" b="0" i="0" u="none" strike="noStrike" dirty="0">
                        <a:solidFill>
                          <a:srgbClr val="24292E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9703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75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8DA96-77E2-40A6-8B55-B1C9653A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#3: Auto tours to/from campus do not consider parking location choice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FD850-229C-4CC1-A914-CEC9A474EC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Limited parking, spread around campus</a:t>
            </a:r>
          </a:p>
          <a:p>
            <a:r>
              <a:rPr lang="en-US" dirty="0"/>
              <a:t>Permit controlled with cheaper parking located in satellite lots requiring long walks or transit access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17E004-81F4-45BF-B150-6497A5530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1" y="2918913"/>
            <a:ext cx="3348037" cy="33961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10F4E9-A41B-4409-9813-CF90E2982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756" y="3053851"/>
            <a:ext cx="2440681" cy="339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9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3CD3F4-86F1-4C6E-B653-DD647B099F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Enhancements</a:t>
            </a:r>
          </a:p>
        </p:txBody>
      </p:sp>
    </p:spTree>
    <p:extLst>
      <p:ext uri="{BB962C8B-B14F-4D97-AF65-F5344CB8AC3E}">
        <p14:creationId xmlns:p14="http://schemas.microsoft.com/office/powerpoint/2010/main" val="3471921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36A5D-463D-494C-BABF-A35D5119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7C602-1BAA-4FA2-BC9D-4ACC808083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Allow students attending ‘major’ universities to select multiple on-campus destinations</a:t>
            </a:r>
          </a:p>
          <a:p>
            <a:pPr lvl="1"/>
            <a:r>
              <a:rPr lang="en-US" dirty="0"/>
              <a:t>Not always ‘usual school location’</a:t>
            </a:r>
          </a:p>
          <a:p>
            <a:pPr lvl="1"/>
            <a:r>
              <a:rPr lang="en-US" dirty="0"/>
              <a:t>Not based on accessibility</a:t>
            </a:r>
          </a:p>
          <a:p>
            <a:r>
              <a:rPr lang="en-US" dirty="0"/>
              <a:t>Calibrate stop frequency and purpose distribution for ‘major university students’ to observed data</a:t>
            </a:r>
          </a:p>
          <a:p>
            <a:pPr lvl="1"/>
            <a:r>
              <a:rPr lang="en-US" dirty="0"/>
              <a:t>University of Oregon student survey</a:t>
            </a:r>
          </a:p>
          <a:p>
            <a:r>
              <a:rPr lang="en-US" dirty="0"/>
              <a:t>Choose a parking location for auto tours from off-campus to campus zones</a:t>
            </a:r>
          </a:p>
          <a:p>
            <a:pPr lvl="1"/>
            <a:r>
              <a:rPr lang="en-US" dirty="0"/>
              <a:t>And allow walk and transit on trips between lot and on-campus activity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58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66A4-4BA4-401D-AD9E-B057ED1C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(1)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B25B4-666E-4360-8A76-6923BCF076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Added a ‘major university’ field to zonal data file to identify which zones belong to each major university</a:t>
            </a:r>
          </a:p>
          <a:p>
            <a:r>
              <a:rPr lang="en-US" dirty="0"/>
              <a:t>Run school location choice model. Identify students attending major university</a:t>
            </a:r>
          </a:p>
          <a:p>
            <a:r>
              <a:rPr lang="en-US" dirty="0"/>
              <a:t>Rechoose their destination zone based on size (enrollment)</a:t>
            </a:r>
          </a:p>
          <a:p>
            <a:pPr lvl="1"/>
            <a:r>
              <a:rPr lang="en-US" dirty="0"/>
              <a:t>For university tour primary location</a:t>
            </a:r>
          </a:p>
          <a:p>
            <a:pPr lvl="1"/>
            <a:r>
              <a:rPr lang="en-US" dirty="0"/>
              <a:t>For university purpose stops on university tours</a:t>
            </a:r>
          </a:p>
        </p:txBody>
      </p:sp>
    </p:spTree>
    <p:extLst>
      <p:ext uri="{BB962C8B-B14F-4D97-AF65-F5344CB8AC3E}">
        <p14:creationId xmlns:p14="http://schemas.microsoft.com/office/powerpoint/2010/main" val="1196448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66A4-4BA4-401D-AD9E-B057ED1C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(2)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B25B4-666E-4360-8A76-6923BCF076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7863" y="1235366"/>
            <a:ext cx="8094662" cy="4106862"/>
          </a:xfrm>
        </p:spPr>
        <p:txBody>
          <a:bodyPr/>
          <a:lstStyle/>
          <a:p>
            <a:r>
              <a:rPr lang="en-US" dirty="0"/>
              <a:t>Identify auto tours to major university zones</a:t>
            </a:r>
          </a:p>
          <a:p>
            <a:r>
              <a:rPr lang="en-US" dirty="0"/>
              <a:t>Insert a stop for parking</a:t>
            </a:r>
          </a:p>
          <a:p>
            <a:pPr lvl="1"/>
            <a:r>
              <a:rPr lang="en-US" dirty="0"/>
              <a:t>Before their first on-campus activity</a:t>
            </a:r>
          </a:p>
          <a:p>
            <a:pPr lvl="1"/>
            <a:r>
              <a:rPr lang="en-US" dirty="0"/>
              <a:t>After their last on-campus activity</a:t>
            </a:r>
          </a:p>
          <a:p>
            <a:r>
              <a:rPr lang="en-US" dirty="0"/>
              <a:t>Choose parking location based on size (parking spaces)</a:t>
            </a:r>
          </a:p>
          <a:p>
            <a:pPr lvl="1"/>
            <a:r>
              <a:rPr lang="en-US" dirty="0"/>
              <a:t>May need to add an accessibility term</a:t>
            </a:r>
          </a:p>
          <a:p>
            <a:pPr lvl="1"/>
            <a:r>
              <a:rPr lang="en-US" dirty="0"/>
              <a:t>Currently no parking constraints</a:t>
            </a:r>
          </a:p>
          <a:p>
            <a:r>
              <a:rPr lang="en-US" dirty="0"/>
              <a:t>Model the trip between parking and on-campus activity as “walk-transit” tour rather than “auto” tour mode</a:t>
            </a:r>
          </a:p>
          <a:p>
            <a:pPr lvl="1"/>
            <a:r>
              <a:rPr lang="en-US" dirty="0"/>
              <a:t>Has shared-ride, walk, walk-transit available </a:t>
            </a:r>
          </a:p>
          <a:p>
            <a:pPr lvl="1"/>
            <a:r>
              <a:rPr lang="en-US" dirty="0"/>
              <a:t>Will require calibration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3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6A89115-D1BB-4DD7-AB19-0738DC8980C5}"/>
              </a:ext>
            </a:extLst>
          </p:cNvPr>
          <p:cNvSpPr txBox="1"/>
          <p:nvPr/>
        </p:nvSpPr>
        <p:spPr>
          <a:xfrm>
            <a:off x="1" y="0"/>
            <a:ext cx="2535382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Current Model Structure  </a:t>
            </a:r>
          </a:p>
          <a:p>
            <a:r>
              <a:rPr lang="en-US" sz="1200" b="1" dirty="0"/>
              <a:t>  - </a:t>
            </a:r>
            <a:r>
              <a:rPr lang="en-US" sz="1200" b="1" dirty="0" err="1"/>
              <a:t>initialize_landuse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compute_accessibility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initialize_households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school_location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workplace_location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work_from_home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auto_ownership_simulate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free_parking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telecommute_frequency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cdap_simulate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mandatory_tour_frequency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mandatory_tour_scheduling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joint_tour_frequency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joint_tour_composition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joint_tour_participation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joint_tour_destination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joint_tour_scheduling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non_mandatory_tour_frequency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non_mandatory_tour_destination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non_mandatory_tour_scheduling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tour_mode_choice_simulate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atwork_subtour_frequency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atwork_subtour_destination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atwork_subtour_scheduling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atwork_subtour_mode_choice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stop_frequency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trip_purpose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trip_destination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trip_purpose_and_destination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trip_scheduling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trip_mode_choice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write_data_dictionary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track_skim_usage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write_trip_matrices</a:t>
            </a:r>
            <a:endParaRPr lang="en-US" sz="1200" b="1" dirty="0"/>
          </a:p>
          <a:p>
            <a:r>
              <a:rPr lang="en-US" sz="1200" b="1" dirty="0"/>
              <a:t>  - </a:t>
            </a:r>
            <a:r>
              <a:rPr lang="en-US" sz="1200" b="1" dirty="0" err="1"/>
              <a:t>write_tables</a:t>
            </a:r>
            <a:endParaRPr lang="en-US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0E1E8A-9349-47CE-B006-0E1EE1AA875D}"/>
              </a:ext>
            </a:extLst>
          </p:cNvPr>
          <p:cNvSpPr txBox="1"/>
          <p:nvPr/>
        </p:nvSpPr>
        <p:spPr>
          <a:xfrm>
            <a:off x="3305730" y="24481"/>
            <a:ext cx="4580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Enhancements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7BEA89-4DFA-450F-BE63-E4F2C9B5D298}"/>
              </a:ext>
            </a:extLst>
          </p:cNvPr>
          <p:cNvSpPr txBox="1"/>
          <p:nvPr/>
        </p:nvSpPr>
        <p:spPr>
          <a:xfrm>
            <a:off x="3319546" y="551847"/>
            <a:ext cx="4825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/>
              <a:t>university_location_zone_override</a:t>
            </a:r>
            <a:endParaRPr lang="en-US" sz="1200" b="1" dirty="0"/>
          </a:p>
          <a:p>
            <a:pPr marL="285750" indent="-285750">
              <a:buFontTx/>
              <a:buChar char="-"/>
            </a:pPr>
            <a:r>
              <a:rPr lang="en-US" sz="1200" dirty="0"/>
              <a:t>Apply only to university students attending specified large university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Remove accessibility terms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Output: override </a:t>
            </a:r>
            <a:r>
              <a:rPr lang="en-US" sz="1200" dirty="0" err="1"/>
              <a:t>school_taz</a:t>
            </a:r>
            <a:r>
              <a:rPr lang="en-US" sz="1200" dirty="0"/>
              <a:t> field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E781AD-FD72-4FAD-85AB-4A72D02C384F}"/>
              </a:ext>
            </a:extLst>
          </p:cNvPr>
          <p:cNvSpPr txBox="1"/>
          <p:nvPr/>
        </p:nvSpPr>
        <p:spPr>
          <a:xfrm>
            <a:off x="3305730" y="3704416"/>
            <a:ext cx="48255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/>
              <a:t>parking_location_choice_at_university</a:t>
            </a:r>
            <a:endParaRPr lang="en-US" sz="1200" b="1" dirty="0"/>
          </a:p>
          <a:p>
            <a:pPr marL="285750" indent="-285750">
              <a:buFontTx/>
              <a:buChar char="-"/>
            </a:pPr>
            <a:r>
              <a:rPr lang="en-US" sz="1200" dirty="0"/>
              <a:t>Apply only to tours with at least one activity at specified large university zones with auto tour mode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Hopefully would be able to just use ARC code and just modify spec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Output: add column to tour table called </a:t>
            </a:r>
            <a:r>
              <a:rPr lang="en-US" sz="1200" dirty="0" err="1"/>
              <a:t>parking_taz_on_campus</a:t>
            </a:r>
            <a:endParaRPr lang="en-US" sz="1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225219-F78B-43EE-9BA0-B2EB98F02275}"/>
              </a:ext>
            </a:extLst>
          </p:cNvPr>
          <p:cNvSpPr txBox="1"/>
          <p:nvPr/>
        </p:nvSpPr>
        <p:spPr>
          <a:xfrm>
            <a:off x="3411858" y="4850150"/>
            <a:ext cx="4825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/>
              <a:t>stop_frequency_parking_override</a:t>
            </a:r>
            <a:endParaRPr lang="en-US" sz="1200" b="1" dirty="0"/>
          </a:p>
          <a:p>
            <a:pPr marL="285750" indent="-285750">
              <a:buFontTx/>
              <a:buChar char="-"/>
            </a:pPr>
            <a:r>
              <a:rPr lang="en-US" sz="1200" dirty="0"/>
              <a:t>Adds parking trips / stops at start and end of trips at university zones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Group consecutive stops on university zones together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Output: 2 additional parking trip records in trip table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C3D7FD-27BA-4BD4-BEEC-7F6679956AC5}"/>
              </a:ext>
            </a:extLst>
          </p:cNvPr>
          <p:cNvSpPr txBox="1"/>
          <p:nvPr/>
        </p:nvSpPr>
        <p:spPr>
          <a:xfrm>
            <a:off x="3475466" y="2718044"/>
            <a:ext cx="4825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/>
              <a:t>trip_destination_univ_zone_override</a:t>
            </a:r>
            <a:endParaRPr lang="en-US" sz="1200" b="1" dirty="0"/>
          </a:p>
          <a:p>
            <a:pPr marL="285750" indent="-285750">
              <a:buFontTx/>
              <a:buChar char="-"/>
            </a:pPr>
            <a:r>
              <a:rPr lang="en-US" sz="1200" dirty="0"/>
              <a:t>Re-samples univ destination according to university enrollment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Remove accessibility terms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Output: override </a:t>
            </a:r>
            <a:r>
              <a:rPr lang="en-US" sz="1200" dirty="0" err="1"/>
              <a:t>trip_destination_taz</a:t>
            </a:r>
            <a:r>
              <a:rPr lang="en-US" sz="1200" dirty="0"/>
              <a:t> field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4809BD-6BF7-43E7-95C8-38159AD0660E}"/>
              </a:ext>
            </a:extLst>
          </p:cNvPr>
          <p:cNvSpPr txBox="1"/>
          <p:nvPr/>
        </p:nvSpPr>
        <p:spPr>
          <a:xfrm>
            <a:off x="3411858" y="6007273"/>
            <a:ext cx="52765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/>
              <a:t>trip_mode_choice</a:t>
            </a:r>
            <a:endParaRPr lang="en-US" sz="1200" b="1" dirty="0"/>
          </a:p>
          <a:p>
            <a:pPr marL="285750" indent="-285750">
              <a:buFontTx/>
              <a:buChar char="-"/>
            </a:pPr>
            <a:r>
              <a:rPr lang="en-US" sz="1200" dirty="0"/>
              <a:t>Revise mode utilities as if walk-transit tour mode for trips between parking activities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Output: </a:t>
            </a:r>
            <a:r>
              <a:rPr lang="en-US" sz="1200" dirty="0" err="1"/>
              <a:t>trip_mode_choice</a:t>
            </a:r>
            <a:endParaRPr lang="en-US" sz="1200" dirty="0"/>
          </a:p>
          <a:p>
            <a:pPr marL="285750" indent="-285750">
              <a:buFontTx/>
              <a:buChar char="-"/>
            </a:pPr>
            <a:endParaRPr lang="en-US" sz="1200" dirty="0"/>
          </a:p>
        </p:txBody>
      </p: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898D22FE-AD29-44B8-873B-ABBBFF61ECA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354977" y="689954"/>
            <a:ext cx="1989857" cy="34485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E4FA9CAF-9DE3-40A9-A9DB-0EB8539909FB}"/>
              </a:ext>
            </a:extLst>
          </p:cNvPr>
          <p:cNvCxnSpPr>
            <a:cxnSpLocks/>
          </p:cNvCxnSpPr>
          <p:nvPr/>
        </p:nvCxnSpPr>
        <p:spPr>
          <a:xfrm rot="10800000">
            <a:off x="1459058" y="5924276"/>
            <a:ext cx="1952800" cy="2004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Graphic 70" descr="Transfer with solid fill">
            <a:extLst>
              <a:ext uri="{FF2B5EF4-FFF2-40B4-BE49-F238E27FC236}">
                <a16:creationId xmlns:a16="http://schemas.microsoft.com/office/drawing/2014/main" id="{18F89EE9-668A-4A99-9045-8F7B05084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1633" y="6106974"/>
            <a:ext cx="342900" cy="342900"/>
          </a:xfrm>
          <a:prstGeom prst="rect">
            <a:avLst/>
          </a:prstGeom>
        </p:spPr>
      </p:pic>
      <p:pic>
        <p:nvPicPr>
          <p:cNvPr id="73" name="Graphic 72" descr="Transfer with solid fill">
            <a:extLst>
              <a:ext uri="{FF2B5EF4-FFF2-40B4-BE49-F238E27FC236}">
                <a16:creationId xmlns:a16="http://schemas.microsoft.com/office/drawing/2014/main" id="{03FF1D24-1A7A-4538-BFBB-0BDE869D3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5154" y="1487727"/>
            <a:ext cx="342900" cy="3429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34AC5ABC-C1ED-4A24-A6B7-1296C613594F}"/>
              </a:ext>
            </a:extLst>
          </p:cNvPr>
          <p:cNvSpPr txBox="1"/>
          <p:nvPr/>
        </p:nvSpPr>
        <p:spPr>
          <a:xfrm>
            <a:off x="7666762" y="1512915"/>
            <a:ext cx="11412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= Modify Spec</a:t>
            </a:r>
            <a:endParaRPr lang="en-US" sz="1200" dirty="0"/>
          </a:p>
        </p:txBody>
      </p:sp>
      <p:pic>
        <p:nvPicPr>
          <p:cNvPr id="77" name="Graphic 76" descr="Tools with solid fill">
            <a:extLst>
              <a:ext uri="{FF2B5EF4-FFF2-40B4-BE49-F238E27FC236}">
                <a16:creationId xmlns:a16="http://schemas.microsoft.com/office/drawing/2014/main" id="{A4B1D654-4474-444B-9E35-42720862C4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06805" y="733298"/>
            <a:ext cx="356350" cy="356350"/>
          </a:xfrm>
          <a:prstGeom prst="rect">
            <a:avLst/>
          </a:prstGeom>
        </p:spPr>
      </p:pic>
      <p:pic>
        <p:nvPicPr>
          <p:cNvPr id="78" name="Graphic 77" descr="Tools with solid fill">
            <a:extLst>
              <a:ext uri="{FF2B5EF4-FFF2-40B4-BE49-F238E27FC236}">
                <a16:creationId xmlns:a16="http://schemas.microsoft.com/office/drawing/2014/main" id="{D833E848-51EE-465F-B172-46C1AAD11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63195" y="2718044"/>
            <a:ext cx="356350" cy="356350"/>
          </a:xfrm>
          <a:prstGeom prst="rect">
            <a:avLst/>
          </a:prstGeom>
        </p:spPr>
      </p:pic>
      <p:pic>
        <p:nvPicPr>
          <p:cNvPr id="79" name="Graphic 78" descr="Tools with solid fill">
            <a:extLst>
              <a:ext uri="{FF2B5EF4-FFF2-40B4-BE49-F238E27FC236}">
                <a16:creationId xmlns:a16="http://schemas.microsoft.com/office/drawing/2014/main" id="{9355CD76-E1B6-408D-9E62-A81DAF0CE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63195" y="4886865"/>
            <a:ext cx="356350" cy="356350"/>
          </a:xfrm>
          <a:prstGeom prst="rect">
            <a:avLst/>
          </a:prstGeom>
        </p:spPr>
      </p:pic>
      <p:pic>
        <p:nvPicPr>
          <p:cNvPr id="80" name="Graphic 79" descr="Tools with solid fill">
            <a:extLst>
              <a:ext uri="{FF2B5EF4-FFF2-40B4-BE49-F238E27FC236}">
                <a16:creationId xmlns:a16="http://schemas.microsoft.com/office/drawing/2014/main" id="{4E46E285-E52A-47F6-B52E-65AAEF433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0421" y="1817846"/>
            <a:ext cx="356350" cy="35635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B4A9F24B-8B1D-4F36-8302-90E9D31D5263}"/>
              </a:ext>
            </a:extLst>
          </p:cNvPr>
          <p:cNvSpPr txBox="1"/>
          <p:nvPr/>
        </p:nvSpPr>
        <p:spPr>
          <a:xfrm>
            <a:off x="7734482" y="1867906"/>
            <a:ext cx="1141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= New Model      Development</a:t>
            </a:r>
            <a:endParaRPr lang="en-US" sz="1200" dirty="0"/>
          </a:p>
        </p:txBody>
      </p:sp>
      <p:pic>
        <p:nvPicPr>
          <p:cNvPr id="93" name="Graphic 92" descr="Transfer with solid fill">
            <a:extLst>
              <a:ext uri="{FF2B5EF4-FFF2-40B4-BE49-F238E27FC236}">
                <a16:creationId xmlns:a16="http://schemas.microsoft.com/office/drawing/2014/main" id="{F66E10C8-922E-4905-847B-2D5C04617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7542" y="3749677"/>
            <a:ext cx="342900" cy="342900"/>
          </a:xfrm>
          <a:prstGeom prst="rect">
            <a:avLst/>
          </a:prstGeom>
        </p:spPr>
      </p:pic>
      <p:sp>
        <p:nvSpPr>
          <p:cNvPr id="94" name="Left Brace 93">
            <a:extLst>
              <a:ext uri="{FF2B5EF4-FFF2-40B4-BE49-F238E27FC236}">
                <a16:creationId xmlns:a16="http://schemas.microsoft.com/office/drawing/2014/main" id="{FCDF9CC7-2428-4B73-A427-E639144DF87F}"/>
              </a:ext>
            </a:extLst>
          </p:cNvPr>
          <p:cNvSpPr/>
          <p:nvPr/>
        </p:nvSpPr>
        <p:spPr>
          <a:xfrm>
            <a:off x="1897877" y="2635136"/>
            <a:ext cx="1325588" cy="3234306"/>
          </a:xfrm>
          <a:prstGeom prst="leftBrace">
            <a:avLst>
              <a:gd name="adj1" fmla="val 4133"/>
              <a:gd name="adj2" fmla="val 963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32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3CD3F4-86F1-4C6E-B653-DD647B099F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Status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1309732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66A4-4BA4-401D-AD9E-B057ED1C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and 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B25B4-666E-4360-8A76-6923BCF076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672" y="1234069"/>
            <a:ext cx="8094662" cy="4106862"/>
          </a:xfrm>
        </p:spPr>
        <p:txBody>
          <a:bodyPr/>
          <a:lstStyle/>
          <a:p>
            <a:r>
              <a:rPr lang="en-US" dirty="0"/>
              <a:t>Enhancements are implemented and tested</a:t>
            </a:r>
          </a:p>
          <a:p>
            <a:r>
              <a:rPr lang="en-US" dirty="0"/>
              <a:t>Calibration over next 2-3 weeks</a:t>
            </a:r>
          </a:p>
          <a:p>
            <a:pPr lvl="1"/>
            <a:r>
              <a:rPr lang="en-US" dirty="0"/>
              <a:t>Will require careful comparisons to on-board survey</a:t>
            </a:r>
          </a:p>
          <a:p>
            <a:r>
              <a:rPr lang="en-US" dirty="0"/>
              <a:t>Modifications to ActivitySim required before enhancements are pulled from SEMCOG</a:t>
            </a:r>
          </a:p>
          <a:p>
            <a:pPr lvl="1"/>
            <a:r>
              <a:rPr lang="en-US" dirty="0">
                <a:solidFill>
                  <a:srgbClr val="26262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Sampling procedure needs to be tied to </a:t>
            </a:r>
            <a:r>
              <a:rPr lang="en-US" dirty="0" err="1">
                <a:solidFill>
                  <a:srgbClr val="26262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hh_id</a:t>
            </a:r>
            <a:r>
              <a:rPr lang="en-US" dirty="0">
                <a:solidFill>
                  <a:srgbClr val="26262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  Requires a new function in ActivitySim’s random number generation code.</a:t>
            </a:r>
          </a:p>
          <a:p>
            <a:pPr lvl="1"/>
            <a:r>
              <a:rPr lang="en-US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Fix required to ensure that inserting new trips does not break the random number seeds of other trips.</a:t>
            </a:r>
            <a:r>
              <a:rPr lang="en-US" dirty="0">
                <a:solidFill>
                  <a:srgbClr val="26262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26262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616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1427C5-1C23-8C44-8A34-1EF2EFD5A6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Joel Freedman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20BE7-0C94-E34D-9495-7C6A4B6BF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Senior Director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07EA1-3BB8-EF48-BF30-4271750251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Joel.freedman@rsginc.com</a:t>
            </a:r>
          </a:p>
        </p:txBody>
      </p:sp>
    </p:spTree>
    <p:extLst>
      <p:ext uri="{BB962C8B-B14F-4D97-AF65-F5344CB8AC3E}">
        <p14:creationId xmlns:p14="http://schemas.microsoft.com/office/powerpoint/2010/main" val="172978056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Presentation">
  <a:themeElements>
    <a:clrScheme name="RSG">
      <a:dk1>
        <a:srgbClr val="48484A"/>
      </a:dk1>
      <a:lt1>
        <a:sysClr val="window" lastClr="FFFFFF"/>
      </a:lt1>
      <a:dk2>
        <a:srgbClr val="262626"/>
      </a:dk2>
      <a:lt2>
        <a:srgbClr val="F68B1F"/>
      </a:lt2>
      <a:accent1>
        <a:srgbClr val="006FA1"/>
      </a:accent1>
      <a:accent2>
        <a:srgbClr val="75BEE9"/>
      </a:accent2>
      <a:accent3>
        <a:srgbClr val="63AF5E"/>
      </a:accent3>
      <a:accent4>
        <a:srgbClr val="FFC20E"/>
      </a:accent4>
      <a:accent5>
        <a:srgbClr val="524D85"/>
      </a:accent5>
      <a:accent6>
        <a:srgbClr val="BA1222"/>
      </a:accent6>
      <a:hlink>
        <a:srgbClr val="0000FF"/>
      </a:hlink>
      <a:folHlink>
        <a:srgbClr val="B1B3B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SG PPT Template.potx" id="{452BFC72-6413-48F5-84CD-CDE6504D51DB}" vid="{E5D65285-4652-4235-B691-FFE21A642A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3192E243B06448FAEAAC77255F256" ma:contentTypeVersion="14" ma:contentTypeDescription="Create a new document." ma:contentTypeScope="" ma:versionID="3c89457d14386a6aa7facf69c4262d39">
  <xsd:schema xmlns:xsd="http://www.w3.org/2001/XMLSchema" xmlns:xs="http://www.w3.org/2001/XMLSchema" xmlns:p="http://schemas.microsoft.com/office/2006/metadata/properties" xmlns:ns1="http://schemas.microsoft.com/sharepoint/v3" xmlns:ns2="3b0b7883-d909-4fd3-9b55-7b9eba4e8fcf" xmlns:ns3="c668f435-839b-411d-a3d8-c3f5a3c01a6c" targetNamespace="http://schemas.microsoft.com/office/2006/metadata/properties" ma:root="true" ma:fieldsID="c6468932c30ca8b5b1c781f3fb29e31b" ns1:_="" ns2:_="" ns3:_="">
    <xsd:import namespace="http://schemas.microsoft.com/sharepoint/v3"/>
    <xsd:import namespace="3b0b7883-d909-4fd3-9b55-7b9eba4e8fcf"/>
    <xsd:import namespace="c668f435-839b-411d-a3d8-c3f5a3c01a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b7883-d909-4fd3-9b55-7b9eba4e8f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f435-839b-411d-a3d8-c3f5a3c01a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3E702B-A4A8-49D1-8100-74D24C5D8E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B548D2-16E5-4D59-9228-B99A31CAF826}">
  <ds:schemaRefs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3b0b7883-d909-4fd3-9b55-7b9eba4e8fcf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c668f435-839b-411d-a3d8-c3f5a3c01a6c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BD64A70-4162-4898-AEE9-B7A7319F5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0b7883-d909-4fd3-9b55-7b9eba4e8fcf"/>
    <ds:schemaRef ds:uri="c668f435-839b-411d-a3d8-c3f5a3c01a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RSG PPT Template</Template>
  <TotalTime>123</TotalTime>
  <Words>1224</Words>
  <Application>Microsoft Office PowerPoint</Application>
  <PresentationFormat>On-screen Show (4:3)</PresentationFormat>
  <Paragraphs>257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Lucida Grande</vt:lpstr>
      <vt:lpstr>Segoe UI</vt:lpstr>
      <vt:lpstr>PowerPoint Presentation</vt:lpstr>
      <vt:lpstr>PowerPoint Presentation</vt:lpstr>
      <vt:lpstr>Today’s presentation</vt:lpstr>
      <vt:lpstr>PowerPoint Presentation</vt:lpstr>
      <vt:lpstr>Motivation</vt:lpstr>
      <vt:lpstr>Model vs On-Board Survey</vt:lpstr>
      <vt:lpstr>Initial steps</vt:lpstr>
      <vt:lpstr>PowerPoint Presentation</vt:lpstr>
      <vt:lpstr>Problem #1: Distance to University Trips is Really Short!</vt:lpstr>
      <vt:lpstr>University Location Choice</vt:lpstr>
      <vt:lpstr>Problem #2: University stop location, frequency and purpose</vt:lpstr>
      <vt:lpstr>Problem #3: Auto tours to/from campus do not consider parking location choice</vt:lpstr>
      <vt:lpstr>PowerPoint Presentation</vt:lpstr>
      <vt:lpstr>Enhancements</vt:lpstr>
      <vt:lpstr>How (1)</vt:lpstr>
      <vt:lpstr>How (2)</vt:lpstr>
      <vt:lpstr>PowerPoint Presentation</vt:lpstr>
      <vt:lpstr>PowerPoint Presentation</vt:lpstr>
      <vt:lpstr>Status and 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Freedman</dc:creator>
  <cp:lastModifiedBy>Joel Freedman</cp:lastModifiedBy>
  <cp:revision>10</cp:revision>
  <dcterms:created xsi:type="dcterms:W3CDTF">2021-03-02T00:19:56Z</dcterms:created>
  <dcterms:modified xsi:type="dcterms:W3CDTF">2021-03-02T02:22:59Z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0x010100F983192E243B06448FAEAAC77255F256</vt:lpwstr>
  </property>
</Properties>
</file>