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2" r:id="rId4"/>
    <p:sldMasterId id="2147484229" r:id="rId5"/>
  </p:sldMasterIdLst>
  <p:notesMasterIdLst>
    <p:notesMasterId r:id="rId39"/>
  </p:notesMasterIdLst>
  <p:handoutMasterIdLst>
    <p:handoutMasterId r:id="rId40"/>
  </p:handoutMasterIdLst>
  <p:sldIdLst>
    <p:sldId id="1309" r:id="rId6"/>
    <p:sldId id="1342" r:id="rId7"/>
    <p:sldId id="1348" r:id="rId8"/>
    <p:sldId id="1349" r:id="rId9"/>
    <p:sldId id="1343" r:id="rId10"/>
    <p:sldId id="1345" r:id="rId11"/>
    <p:sldId id="1350" r:id="rId12"/>
    <p:sldId id="1346" r:id="rId13"/>
    <p:sldId id="1351" r:id="rId14"/>
    <p:sldId id="1347" r:id="rId15"/>
    <p:sldId id="1352" r:id="rId16"/>
    <p:sldId id="1353" r:id="rId17"/>
    <p:sldId id="1354" r:id="rId18"/>
    <p:sldId id="1355" r:id="rId19"/>
    <p:sldId id="1372" r:id="rId20"/>
    <p:sldId id="1356" r:id="rId21"/>
    <p:sldId id="1362" r:id="rId22"/>
    <p:sldId id="1357" r:id="rId23"/>
    <p:sldId id="1358" r:id="rId24"/>
    <p:sldId id="1360" r:id="rId25"/>
    <p:sldId id="1359" r:id="rId26"/>
    <p:sldId id="1373" r:id="rId27"/>
    <p:sldId id="1361" r:id="rId28"/>
    <p:sldId id="1363" r:id="rId29"/>
    <p:sldId id="1371" r:id="rId30"/>
    <p:sldId id="1365" r:id="rId31"/>
    <p:sldId id="1364" r:id="rId32"/>
    <p:sldId id="1369" r:id="rId33"/>
    <p:sldId id="1368" r:id="rId34"/>
    <p:sldId id="1366" r:id="rId35"/>
    <p:sldId id="1367" r:id="rId36"/>
    <p:sldId id="1370" r:id="rId37"/>
    <p:sldId id="1341" r:id="rId38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- X minutes" id="{CA7C21A0-12E4-48D2-88AE-BA1EA86ED90D}">
          <p14:sldIdLst>
            <p14:sldId id="1309"/>
            <p14:sldId id="1342"/>
          </p14:sldIdLst>
        </p14:section>
        <p14:section name="Intro - X minutes" id="{262DF92D-807A-457B-83EF-C53B8BA76377}">
          <p14:sldIdLst>
            <p14:sldId id="1348"/>
            <p14:sldId id="1349"/>
            <p14:sldId id="1343"/>
            <p14:sldId id="1345"/>
            <p14:sldId id="1350"/>
            <p14:sldId id="1346"/>
            <p14:sldId id="1351"/>
          </p14:sldIdLst>
        </p14:section>
        <p14:section name="Pipeline - X minutes" id="{2F881FF2-773A-4FA9-8076-D4A28DB643D9}">
          <p14:sldIdLst>
            <p14:sldId id="1347"/>
            <p14:sldId id="1352"/>
            <p14:sldId id="1353"/>
            <p14:sldId id="1354"/>
            <p14:sldId id="1355"/>
            <p14:sldId id="1372"/>
            <p14:sldId id="1356"/>
            <p14:sldId id="1362"/>
            <p14:sldId id="1357"/>
            <p14:sldId id="1358"/>
            <p14:sldId id="1360"/>
            <p14:sldId id="1359"/>
            <p14:sldId id="1373"/>
            <p14:sldId id="1361"/>
            <p14:sldId id="1363"/>
            <p14:sldId id="1371"/>
          </p14:sldIdLst>
        </p14:section>
        <p14:section name="Mobile - X minutes" id="{66964B97-4267-4A0E-BEBB-86CD69135FF2}">
          <p14:sldIdLst>
            <p14:sldId id="1365"/>
            <p14:sldId id="1364"/>
            <p14:sldId id="1369"/>
            <p14:sldId id="1368"/>
          </p14:sldIdLst>
        </p14:section>
        <p14:section name="Summary - X minutes" id="{533727F8-8CBB-4FFC-B2EF-0A1C86DB663F}">
          <p14:sldIdLst>
            <p14:sldId id="1366"/>
            <p14:sldId id="1367"/>
            <p14:sldId id="1370"/>
            <p14:sldId id="134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252"/>
    <a:srgbClr val="BAD80A"/>
    <a:srgbClr val="737373"/>
    <a:srgbClr val="FFFFFF"/>
    <a:srgbClr val="767676"/>
    <a:srgbClr val="32145A"/>
    <a:srgbClr val="002050"/>
    <a:srgbClr val="0078D7"/>
    <a:srgbClr val="00188F"/>
    <a:srgbClr val="107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65162" autoAdjust="0"/>
  </p:normalViewPr>
  <p:slideViewPr>
    <p:cSldViewPr>
      <p:cViewPr varScale="1">
        <p:scale>
          <a:sx n="70" d="100"/>
          <a:sy n="70" d="100"/>
        </p:scale>
        <p:origin x="1842" y="72"/>
      </p:cViewPr>
      <p:guideLst/>
    </p:cSldViewPr>
  </p:slideViewPr>
  <p:outlineViewPr>
    <p:cViewPr>
      <p:scale>
        <a:sx n="33" d="100"/>
        <a:sy n="33" d="100"/>
      </p:scale>
      <p:origin x="0" y="-16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3043" y="4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92713-4EF2-4F2B-9104-F0CB070F5E95}" type="datetime8">
              <a:rPr lang="en-US" smtClean="0">
                <a:latin typeface="Segoe UI" pitchFamily="34" charset="0"/>
              </a:rPr>
              <a:t>10/28/2016 4:22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196BB360-4395-422C-A729-CB974B278917}" type="datetime8">
              <a:rPr lang="en-US" smtClean="0"/>
              <a:t>10/28/2016 4:22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B9E68977-C62F-48C1-B8E5-A952982F1FDC}" type="datetime8">
              <a:rPr lang="en-US" smtClean="0"/>
              <a:t>10/28/2016 4:22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388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= Culture</a:t>
            </a:r>
          </a:p>
          <a:p>
            <a:r>
              <a:rPr lang="en-US" dirty="0">
                <a:effectLst/>
              </a:rPr>
              <a:t>Fundamental attributes of successful cultures: </a:t>
            </a:r>
          </a:p>
          <a:p>
            <a:pPr marL="171450" indent="-171450">
              <a:buFontTx/>
              <a:buChar char="-"/>
            </a:pPr>
            <a:r>
              <a:rPr lang="en-US" dirty="0">
                <a:effectLst/>
              </a:rPr>
              <a:t>Shared mission and incentives: infrastructure as code, apps as services, DevOps/all as teams </a:t>
            </a:r>
          </a:p>
          <a:p>
            <a:pPr marL="171450" indent="-171450">
              <a:buFontTx/>
              <a:buChar char="-"/>
            </a:pPr>
            <a:r>
              <a:rPr lang="en-US" dirty="0">
                <a:effectLst/>
              </a:rPr>
              <a:t>You need to consider your hardware as a commodity, (don't give your servers names) , servers are like farm animals, it is just harder if you let </a:t>
            </a:r>
            <a:r>
              <a:rPr lang="en-US" dirty="0" err="1">
                <a:effectLst/>
              </a:rPr>
              <a:t>theids</a:t>
            </a:r>
            <a:r>
              <a:rPr lang="en-US" dirty="0">
                <a:effectLst/>
              </a:rPr>
              <a:t> name them </a:t>
            </a:r>
          </a:p>
          <a:p>
            <a:pPr marL="171450" indent="-171450">
              <a:buFontTx/>
              <a:buChar char="-"/>
            </a:pPr>
            <a:r>
              <a:rPr lang="en-US" dirty="0">
                <a:effectLst/>
              </a:rPr>
              <a:t>Build deep instrumentation into services, push complexity up the stack </a:t>
            </a:r>
          </a:p>
          <a:p>
            <a:pPr marL="171450" indent="-171450">
              <a:buFontTx/>
              <a:buChar char="-"/>
            </a:pPr>
            <a:r>
              <a:rPr lang="en-US" dirty="0">
                <a:effectLst/>
              </a:rPr>
              <a:t>Rally around agile, shared metrics, CI, service owners on call, etc. </a:t>
            </a:r>
          </a:p>
          <a:p>
            <a:pPr marL="171450" indent="-171450">
              <a:buFontTx/>
              <a:buChar char="-"/>
            </a:pPr>
            <a:r>
              <a:rPr lang="en-US" dirty="0">
                <a:effectLst/>
              </a:rPr>
              <a:t>Changing the culture: any change takes time, changing culture is no exception and you can't do it alone, </a:t>
            </a:r>
            <a:r>
              <a:rPr lang="en-US" baseline="0" dirty="0">
                <a:effectLst/>
              </a:rPr>
              <a:t> </a:t>
            </a:r>
            <a:r>
              <a:rPr lang="en-US" dirty="0">
                <a:effectLst/>
              </a:rPr>
              <a:t>exploit compelling events to change culture: downtimes, cloud adoption, </a:t>
            </a:r>
            <a:r>
              <a:rPr lang="en-US" dirty="0" err="1">
                <a:effectLst/>
              </a:rPr>
              <a:t>devops</a:t>
            </a:r>
            <a:r>
              <a:rPr lang="en-US" dirty="0">
                <a:effectLst/>
              </a:rPr>
              <a:t> buzz</a:t>
            </a:r>
          </a:p>
          <a:p>
            <a:pPr marL="171450" indent="-171450">
              <a:buFontTx/>
              <a:buChar char="-"/>
            </a:pPr>
            <a:endParaRPr lang="en-US" dirty="0">
              <a:effectLst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</a:pPr>
            <a:r>
              <a:rPr lang="en-US" sz="1000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PROCESS</a:t>
            </a:r>
            <a:br>
              <a:rPr lang="en-US" sz="1100" b="1" dirty="0">
                <a:solidFill>
                  <a:srgbClr val="000000"/>
                </a:solidFill>
                <a:latin typeface="Trebuchet MS" pitchFamily="34" charset="0"/>
                <a:cs typeface="Arial" charset="0"/>
              </a:rPr>
            </a:br>
            <a:r>
              <a:rPr lang="en-US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Definition and design, compliance, and continuous improvement</a:t>
            </a:r>
          </a:p>
          <a:p>
            <a:pPr>
              <a:lnSpc>
                <a:spcPct val="90000"/>
              </a:lnSpc>
              <a:spcBef>
                <a:spcPct val="30000"/>
              </a:spcBef>
              <a:spcAft>
                <a:spcPts val="600"/>
              </a:spcAft>
            </a:pPr>
            <a:r>
              <a:rPr lang="en-US" sz="1000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PEOPLE</a:t>
            </a:r>
            <a:br>
              <a:rPr lang="en-US" sz="1000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</a:br>
            <a:r>
              <a:rPr lang="en-US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Responsibilities, management, skills development, and discipline</a:t>
            </a:r>
          </a:p>
          <a:p>
            <a:pPr marL="0" marR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Products</a:t>
            </a:r>
            <a:br>
              <a:rPr lang="en-US" sz="1000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</a:br>
            <a:r>
              <a:rPr lang="en-US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Tools and infrastructure</a:t>
            </a:r>
          </a:p>
          <a:p>
            <a:pPr marL="0" indent="0"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196BB360-4395-422C-A729-CB974B278917}" type="datetime8">
              <a:rPr lang="en-US" smtClean="0"/>
              <a:t>10/28/2016 4:22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22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VS </a:t>
            </a:r>
          </a:p>
          <a:p>
            <a:r>
              <a:rPr lang="en-US" dirty="0"/>
              <a:t>Open VSTS</a:t>
            </a:r>
          </a:p>
          <a:p>
            <a:r>
              <a:rPr lang="en-US" dirty="0"/>
              <a:t>Create app</a:t>
            </a:r>
          </a:p>
          <a:p>
            <a:r>
              <a:rPr lang="en-US" dirty="0"/>
              <a:t>Check</a:t>
            </a:r>
            <a:r>
              <a:rPr lang="en-US" baseline="0" dirty="0"/>
              <a:t> it in</a:t>
            </a:r>
          </a:p>
          <a:p>
            <a:r>
              <a:rPr lang="en-US" baseline="0" dirty="0"/>
              <a:t>Enable CI build</a:t>
            </a:r>
          </a:p>
          <a:p>
            <a:r>
              <a:rPr lang="en-US" baseline="0" dirty="0"/>
              <a:t>Show the dashboard, tasks</a:t>
            </a:r>
          </a:p>
          <a:p>
            <a:r>
              <a:rPr lang="en-US" baseline="0" dirty="0"/>
              <a:t>Show the build log</a:t>
            </a:r>
          </a:p>
          <a:p>
            <a:r>
              <a:rPr lang="en-US" baseline="0" dirty="0"/>
              <a:t>Show the build tasks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196BB360-4395-422C-A729-CB974B278917}" type="datetime8">
              <a:rPr lang="en-US" smtClean="0"/>
              <a:t>10/28/2016 4:22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66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app in Azure</a:t>
            </a:r>
          </a:p>
          <a:p>
            <a:r>
              <a:rPr lang="en-US" baseline="0" dirty="0"/>
              <a:t>Deploy sample app to Azure website using release management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196BB360-4395-422C-A729-CB974B278917}" type="datetime8">
              <a:rPr lang="en-US" smtClean="0"/>
              <a:t>10/28/2016 4:23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43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68436A8-437D-4255-9334-1742560317AD}" type="datetime8">
              <a:rPr lang="en-US" smtClean="0">
                <a:solidFill>
                  <a:prstClr val="black"/>
                </a:solidFill>
              </a:rPr>
              <a:t>10/28/2016 4:22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2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-1"/>
            <a:ext cx="12434711" cy="699452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274638" y="1485604"/>
            <a:ext cx="6400800" cy="3664099"/>
          </a:xfrm>
          <a:prstGeom prst="rect">
            <a:avLst/>
          </a:prstGeom>
          <a:solidFill>
            <a:srgbClr val="32145A">
              <a:alpha val="9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1485619"/>
            <a:ext cx="6400736" cy="1828800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320904"/>
            <a:ext cx="6402388" cy="182880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 bwMode="gray">
          <a:xfrm>
            <a:off x="457518" y="6175813"/>
            <a:ext cx="1681413" cy="360979"/>
            <a:chOff x="457200" y="1643393"/>
            <a:chExt cx="4492753" cy="9645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gray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11" name="Freeform 12"/>
            <p:cNvSpPr>
              <a:spLocks noEditPoints="1"/>
            </p:cNvSpPr>
            <p:nvPr/>
          </p:nvSpPr>
          <p:spPr bwMode="gray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467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257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113570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2751698"/>
          </a:xfrm>
          <a:noFill/>
        </p:spPr>
        <p:txBody>
          <a:bodyPr tIns="91440" bIns="91440" anchor="t" anchorCtr="0"/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1829593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6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92386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2751698"/>
          </a:xfrm>
          <a:noFill/>
        </p:spPr>
        <p:txBody>
          <a:bodyPr tIns="91440" bIns="91440" anchor="t" anchorCtr="0"/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159412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75357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762536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72271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52680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450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344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6540" y="3954457"/>
            <a:ext cx="6399213" cy="1830388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17165"/>
            <a:ext cx="8229535" cy="1828800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3333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 bwMode="gray">
          <a:xfrm>
            <a:off x="457518" y="6154121"/>
            <a:ext cx="1681413" cy="360979"/>
            <a:chOff x="457200" y="1643393"/>
            <a:chExt cx="4492753" cy="9645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gray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10" name="Freeform 12"/>
            <p:cNvSpPr>
              <a:spLocks noEditPoints="1"/>
            </p:cNvSpPr>
            <p:nvPr/>
          </p:nvSpPr>
          <p:spPr bwMode="gray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60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928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57738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2888"/>
            <a:ext cx="11856403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9230" y="3145040"/>
            <a:ext cx="3288506" cy="70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5873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96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-1"/>
            <a:ext cx="12434711" cy="6994525"/>
          </a:xfrm>
          <a:prstGeom prst="rect">
            <a:avLst/>
          </a:prstGeom>
        </p:spPr>
      </p:pic>
      <p:grpSp>
        <p:nvGrpSpPr>
          <p:cNvPr id="14" name="Group 13"/>
          <p:cNvGrpSpPr>
            <a:grpSpLocks noChangeAspect="1"/>
          </p:cNvGrpSpPr>
          <p:nvPr userDrawn="1"/>
        </p:nvGrpSpPr>
        <p:grpSpPr bwMode="gray">
          <a:xfrm>
            <a:off x="457518" y="6175813"/>
            <a:ext cx="1681413" cy="360979"/>
            <a:chOff x="457200" y="1643393"/>
            <a:chExt cx="4492753" cy="96454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gray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16" name="Freeform 12"/>
            <p:cNvSpPr>
              <a:spLocks noEditPoints="1"/>
            </p:cNvSpPr>
            <p:nvPr/>
          </p:nvSpPr>
          <p:spPr bwMode="gray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 userDrawn="1"/>
        </p:nvSpPr>
        <p:spPr bwMode="auto">
          <a:xfrm>
            <a:off x="274638" y="1479064"/>
            <a:ext cx="6400800" cy="3664099"/>
          </a:xfrm>
          <a:prstGeom prst="rect">
            <a:avLst/>
          </a:prstGeom>
          <a:solidFill>
            <a:srgbClr val="32145A">
              <a:alpha val="9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1479079"/>
            <a:ext cx="6400736" cy="1828800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314364"/>
            <a:ext cx="6402388" cy="1828800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36816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 bwMode="gray">
          <a:xfrm>
            <a:off x="457518" y="6154121"/>
            <a:ext cx="1681413" cy="360979"/>
            <a:chOff x="457200" y="1643393"/>
            <a:chExt cx="4492753" cy="9645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gray">
            <a:xfrm>
              <a:off x="457200" y="1643393"/>
              <a:ext cx="964540" cy="964540"/>
            </a:xfrm>
            <a:prstGeom prst="rect">
              <a:avLst/>
            </a:prstGeom>
          </p:spPr>
        </p:pic>
        <p:sp>
          <p:nvSpPr>
            <p:cNvPr id="10" name="Freeform 12"/>
            <p:cNvSpPr>
              <a:spLocks noEditPoints="1"/>
            </p:cNvSpPr>
            <p:nvPr/>
          </p:nvSpPr>
          <p:spPr bwMode="gray">
            <a:xfrm>
              <a:off x="1703514" y="1792710"/>
              <a:ext cx="3246439" cy="635329"/>
            </a:xfrm>
            <a:custGeom>
              <a:avLst/>
              <a:gdLst>
                <a:gd name="T0" fmla="*/ 218 w 1139"/>
                <a:gd name="T1" fmla="*/ 217 h 220"/>
                <a:gd name="T2" fmla="*/ 185 w 1139"/>
                <a:gd name="T3" fmla="*/ 52 h 220"/>
                <a:gd name="T4" fmla="*/ 120 w 1139"/>
                <a:gd name="T5" fmla="*/ 217 h 220"/>
                <a:gd name="T6" fmla="*/ 32 w 1139"/>
                <a:gd name="T7" fmla="*/ 52 h 220"/>
                <a:gd name="T8" fmla="*/ 33 w 1139"/>
                <a:gd name="T9" fmla="*/ 93 h 220"/>
                <a:gd name="T10" fmla="*/ 0 w 1139"/>
                <a:gd name="T11" fmla="*/ 15 h 220"/>
                <a:gd name="T12" fmla="*/ 109 w 1139"/>
                <a:gd name="T13" fmla="*/ 168 h 220"/>
                <a:gd name="T14" fmla="*/ 171 w 1139"/>
                <a:gd name="T15" fmla="*/ 15 h 220"/>
                <a:gd name="T16" fmla="*/ 285 w 1139"/>
                <a:gd name="T17" fmla="*/ 72 h 220"/>
                <a:gd name="T18" fmla="*/ 269 w 1139"/>
                <a:gd name="T19" fmla="*/ 11 h 220"/>
                <a:gd name="T20" fmla="*/ 254 w 1139"/>
                <a:gd name="T21" fmla="*/ 45 h 220"/>
                <a:gd name="T22" fmla="*/ 289 w 1139"/>
                <a:gd name="T23" fmla="*/ 31 h 220"/>
                <a:gd name="T24" fmla="*/ 405 w 1139"/>
                <a:gd name="T25" fmla="*/ 71 h 220"/>
                <a:gd name="T26" fmla="*/ 318 w 1139"/>
                <a:gd name="T27" fmla="*/ 107 h 220"/>
                <a:gd name="T28" fmla="*/ 343 w 1139"/>
                <a:gd name="T29" fmla="*/ 211 h 220"/>
                <a:gd name="T30" fmla="*/ 422 w 1139"/>
                <a:gd name="T31" fmla="*/ 210 h 220"/>
                <a:gd name="T32" fmla="*/ 404 w 1139"/>
                <a:gd name="T33" fmla="*/ 189 h 220"/>
                <a:gd name="T34" fmla="*/ 344 w 1139"/>
                <a:gd name="T35" fmla="*/ 145 h 220"/>
                <a:gd name="T36" fmla="*/ 420 w 1139"/>
                <a:gd name="T37" fmla="*/ 108 h 220"/>
                <a:gd name="T38" fmla="*/ 421 w 1139"/>
                <a:gd name="T39" fmla="*/ 76 h 220"/>
                <a:gd name="T40" fmla="*/ 495 w 1139"/>
                <a:gd name="T41" fmla="*/ 78 h 220"/>
                <a:gd name="T42" fmla="*/ 481 w 1139"/>
                <a:gd name="T43" fmla="*/ 72 h 220"/>
                <a:gd name="T44" fmla="*/ 481 w 1139"/>
                <a:gd name="T45" fmla="*/ 217 h 220"/>
                <a:gd name="T46" fmla="*/ 512 w 1139"/>
                <a:gd name="T47" fmla="*/ 100 h 220"/>
                <a:gd name="T48" fmla="*/ 531 w 1139"/>
                <a:gd name="T49" fmla="*/ 106 h 220"/>
                <a:gd name="T50" fmla="*/ 517 w 1139"/>
                <a:gd name="T51" fmla="*/ 70 h 220"/>
                <a:gd name="T52" fmla="*/ 661 w 1139"/>
                <a:gd name="T53" fmla="*/ 199 h 220"/>
                <a:gd name="T54" fmla="*/ 533 w 1139"/>
                <a:gd name="T55" fmla="*/ 146 h 220"/>
                <a:gd name="T56" fmla="*/ 663 w 1139"/>
                <a:gd name="T57" fmla="*/ 89 h 220"/>
                <a:gd name="T58" fmla="*/ 608 w 1139"/>
                <a:gd name="T59" fmla="*/ 97 h 220"/>
                <a:gd name="T60" fmla="*/ 579 w 1139"/>
                <a:gd name="T61" fmla="*/ 180 h 220"/>
                <a:gd name="T62" fmla="*/ 646 w 1139"/>
                <a:gd name="T63" fmla="*/ 144 h 220"/>
                <a:gd name="T64" fmla="*/ 732 w 1139"/>
                <a:gd name="T65" fmla="*/ 110 h 220"/>
                <a:gd name="T66" fmla="*/ 770 w 1139"/>
                <a:gd name="T67" fmla="*/ 98 h 220"/>
                <a:gd name="T68" fmla="*/ 786 w 1139"/>
                <a:gd name="T69" fmla="*/ 75 h 220"/>
                <a:gd name="T70" fmla="*/ 753 w 1139"/>
                <a:gd name="T71" fmla="*/ 69 h 220"/>
                <a:gd name="T72" fmla="*/ 701 w 1139"/>
                <a:gd name="T73" fmla="*/ 131 h 220"/>
                <a:gd name="T74" fmla="*/ 750 w 1139"/>
                <a:gd name="T75" fmla="*/ 164 h 220"/>
                <a:gd name="T76" fmla="*/ 738 w 1139"/>
                <a:gd name="T77" fmla="*/ 193 h 220"/>
                <a:gd name="T78" fmla="*/ 698 w 1139"/>
                <a:gd name="T79" fmla="*/ 179 h 220"/>
                <a:gd name="T80" fmla="*/ 717 w 1139"/>
                <a:gd name="T81" fmla="*/ 218 h 220"/>
                <a:gd name="T82" fmla="*/ 794 w 1139"/>
                <a:gd name="T83" fmla="*/ 175 h 220"/>
                <a:gd name="T84" fmla="*/ 938 w 1139"/>
                <a:gd name="T85" fmla="*/ 89 h 220"/>
                <a:gd name="T86" fmla="*/ 882 w 1139"/>
                <a:gd name="T87" fmla="*/ 220 h 220"/>
                <a:gd name="T88" fmla="*/ 829 w 1139"/>
                <a:gd name="T89" fmla="*/ 89 h 220"/>
                <a:gd name="T90" fmla="*/ 922 w 1139"/>
                <a:gd name="T91" fmla="*/ 144 h 220"/>
                <a:gd name="T92" fmla="*/ 855 w 1139"/>
                <a:gd name="T93" fmla="*/ 109 h 220"/>
                <a:gd name="T94" fmla="*/ 884 w 1139"/>
                <a:gd name="T95" fmla="*/ 192 h 220"/>
                <a:gd name="T96" fmla="*/ 1139 w 1139"/>
                <a:gd name="T97" fmla="*/ 100 h 220"/>
                <a:gd name="T98" fmla="*/ 1104 w 1139"/>
                <a:gd name="T99" fmla="*/ 29 h 220"/>
                <a:gd name="T100" fmla="*/ 1070 w 1139"/>
                <a:gd name="T101" fmla="*/ 40 h 220"/>
                <a:gd name="T102" fmla="*/ 1019 w 1139"/>
                <a:gd name="T103" fmla="*/ 54 h 220"/>
                <a:gd name="T104" fmla="*/ 1055 w 1139"/>
                <a:gd name="T105" fmla="*/ 32 h 220"/>
                <a:gd name="T106" fmla="*/ 1056 w 1139"/>
                <a:gd name="T107" fmla="*/ 3 h 220"/>
                <a:gd name="T108" fmla="*/ 991 w 1139"/>
                <a:gd name="T109" fmla="*/ 25 h 220"/>
                <a:gd name="T110" fmla="*/ 961 w 1139"/>
                <a:gd name="T111" fmla="*/ 72 h 220"/>
                <a:gd name="T112" fmla="*/ 985 w 1139"/>
                <a:gd name="T113" fmla="*/ 217 h 220"/>
                <a:gd name="T114" fmla="*/ 1070 w 1139"/>
                <a:gd name="T115" fmla="*/ 100 h 220"/>
                <a:gd name="T116" fmla="*/ 1127 w 1139"/>
                <a:gd name="T117" fmla="*/ 219 h 220"/>
                <a:gd name="T118" fmla="*/ 1139 w 1139"/>
                <a:gd name="T119" fmla="*/ 187 h 220"/>
                <a:gd name="T120" fmla="*/ 1123 w 1139"/>
                <a:gd name="T121" fmla="*/ 192 h 220"/>
                <a:gd name="T122" fmla="*/ 1104 w 1139"/>
                <a:gd name="T123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9" h="220">
                  <a:moveTo>
                    <a:pt x="171" y="15"/>
                  </a:moveTo>
                  <a:cubicBezTo>
                    <a:pt x="218" y="15"/>
                    <a:pt x="218" y="15"/>
                    <a:pt x="218" y="15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184" y="217"/>
                    <a:pt x="184" y="217"/>
                    <a:pt x="184" y="217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84" y="80"/>
                    <a:pt x="184" y="67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3" y="58"/>
                    <a:pt x="182" y="65"/>
                    <a:pt x="180" y="68"/>
                  </a:cubicBezTo>
                  <a:cubicBezTo>
                    <a:pt x="120" y="217"/>
                    <a:pt x="120" y="217"/>
                    <a:pt x="120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66"/>
                    <a:pt x="34" y="60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6"/>
                    <a:pt x="32" y="60"/>
                    <a:pt x="32" y="65"/>
                  </a:cubicBezTo>
                  <a:cubicBezTo>
                    <a:pt x="33" y="76"/>
                    <a:pt x="33" y="85"/>
                    <a:pt x="33" y="93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05" y="153"/>
                    <a:pt x="108" y="162"/>
                    <a:pt x="109" y="168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19" y="142"/>
                    <a:pt x="119" y="142"/>
                    <a:pt x="119" y="142"/>
                  </a:cubicBezTo>
                  <a:lnTo>
                    <a:pt x="171" y="15"/>
                  </a:lnTo>
                  <a:close/>
                  <a:moveTo>
                    <a:pt x="251" y="217"/>
                  </a:move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ubicBezTo>
                    <a:pt x="251" y="72"/>
                    <a:pt x="251" y="72"/>
                    <a:pt x="251" y="72"/>
                  </a:cubicBezTo>
                  <a:lnTo>
                    <a:pt x="251" y="217"/>
                  </a:lnTo>
                  <a:close/>
                  <a:moveTo>
                    <a:pt x="269" y="11"/>
                  </a:moveTo>
                  <a:cubicBezTo>
                    <a:pt x="263" y="11"/>
                    <a:pt x="258" y="13"/>
                    <a:pt x="254" y="17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5"/>
                  </a:cubicBezTo>
                  <a:cubicBezTo>
                    <a:pt x="258" y="48"/>
                    <a:pt x="263" y="50"/>
                    <a:pt x="269" y="50"/>
                  </a:cubicBezTo>
                  <a:cubicBezTo>
                    <a:pt x="274" y="50"/>
                    <a:pt x="279" y="48"/>
                    <a:pt x="283" y="45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1"/>
                    <a:pt x="283" y="17"/>
                  </a:cubicBezTo>
                  <a:cubicBezTo>
                    <a:pt x="279" y="13"/>
                    <a:pt x="274" y="11"/>
                    <a:pt x="269" y="11"/>
                  </a:cubicBezTo>
                  <a:close/>
                  <a:moveTo>
                    <a:pt x="405" y="71"/>
                  </a:moveTo>
                  <a:cubicBezTo>
                    <a:pt x="399" y="69"/>
                    <a:pt x="393" y="69"/>
                    <a:pt x="386" y="69"/>
                  </a:cubicBez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5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lose/>
                  <a:moveTo>
                    <a:pt x="517" y="70"/>
                  </a:move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cubicBezTo>
                    <a:pt x="481" y="97"/>
                    <a:pt x="481" y="97"/>
                    <a:pt x="481" y="97"/>
                  </a:cubicBez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lose/>
                  <a:moveTo>
                    <a:pt x="663" y="89"/>
                  </a:moveTo>
                  <a:cubicBezTo>
                    <a:pt x="675" y="102"/>
                    <a:pt x="682" y="120"/>
                    <a:pt x="682" y="143"/>
                  </a:cubicBezTo>
                  <a:cubicBezTo>
                    <a:pt x="682" y="166"/>
                    <a:pt x="675" y="185"/>
                    <a:pt x="661" y="199"/>
                  </a:cubicBezTo>
                  <a:cubicBezTo>
                    <a:pt x="648" y="213"/>
                    <a:pt x="629" y="220"/>
                    <a:pt x="606" y="220"/>
                  </a:cubicBezTo>
                  <a:cubicBezTo>
                    <a:pt x="584" y="220"/>
                    <a:pt x="566" y="213"/>
                    <a:pt x="553" y="200"/>
                  </a:cubicBezTo>
                  <a:cubicBezTo>
                    <a:pt x="540" y="187"/>
                    <a:pt x="533" y="169"/>
                    <a:pt x="533" y="146"/>
                  </a:cubicBezTo>
                  <a:cubicBezTo>
                    <a:pt x="533" y="122"/>
                    <a:pt x="540" y="103"/>
                    <a:pt x="553" y="89"/>
                  </a:cubicBezTo>
                  <a:cubicBezTo>
                    <a:pt x="567" y="76"/>
                    <a:pt x="586" y="69"/>
                    <a:pt x="610" y="69"/>
                  </a:cubicBezTo>
                  <a:cubicBezTo>
                    <a:pt x="632" y="69"/>
                    <a:pt x="650" y="75"/>
                    <a:pt x="663" y="89"/>
                  </a:cubicBezTo>
                  <a:close/>
                  <a:moveTo>
                    <a:pt x="646" y="144"/>
                  </a:moveTo>
                  <a:cubicBezTo>
                    <a:pt x="646" y="129"/>
                    <a:pt x="643" y="117"/>
                    <a:pt x="636" y="109"/>
                  </a:cubicBezTo>
                  <a:cubicBezTo>
                    <a:pt x="629" y="101"/>
                    <a:pt x="620" y="97"/>
                    <a:pt x="608" y="97"/>
                  </a:cubicBezTo>
                  <a:cubicBezTo>
                    <a:pt x="596" y="97"/>
                    <a:pt x="586" y="101"/>
                    <a:pt x="579" y="109"/>
                  </a:cubicBezTo>
                  <a:cubicBezTo>
                    <a:pt x="572" y="118"/>
                    <a:pt x="568" y="130"/>
                    <a:pt x="568" y="145"/>
                  </a:cubicBezTo>
                  <a:cubicBezTo>
                    <a:pt x="568" y="160"/>
                    <a:pt x="572" y="172"/>
                    <a:pt x="579" y="180"/>
                  </a:cubicBezTo>
                  <a:cubicBezTo>
                    <a:pt x="586" y="188"/>
                    <a:pt x="596" y="192"/>
                    <a:pt x="608" y="192"/>
                  </a:cubicBezTo>
                  <a:cubicBezTo>
                    <a:pt x="621" y="192"/>
                    <a:pt x="630" y="188"/>
                    <a:pt x="637" y="180"/>
                  </a:cubicBezTo>
                  <a:cubicBezTo>
                    <a:pt x="643" y="172"/>
                    <a:pt x="646" y="160"/>
                    <a:pt x="646" y="144"/>
                  </a:cubicBezTo>
                  <a:close/>
                  <a:moveTo>
                    <a:pt x="757" y="132"/>
                  </a:moveTo>
                  <a:cubicBezTo>
                    <a:pt x="746" y="128"/>
                    <a:pt x="739" y="124"/>
                    <a:pt x="737" y="121"/>
                  </a:cubicBezTo>
                  <a:cubicBezTo>
                    <a:pt x="734" y="119"/>
                    <a:pt x="732" y="115"/>
                    <a:pt x="732" y="110"/>
                  </a:cubicBezTo>
                  <a:cubicBezTo>
                    <a:pt x="732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6" y="106"/>
                    <a:pt x="786" y="106"/>
                    <a:pt x="786" y="106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0" y="70"/>
                  </a:cubicBezTo>
                  <a:cubicBezTo>
                    <a:pt x="764" y="69"/>
                    <a:pt x="758" y="69"/>
                    <a:pt x="753" y="69"/>
                  </a:cubicBez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1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0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3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8" y="208"/>
                  </a:cubicBezTo>
                  <a:cubicBezTo>
                    <a:pt x="789" y="199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0" y="137"/>
                    <a:pt x="757" y="132"/>
                  </a:cubicBezTo>
                  <a:close/>
                  <a:moveTo>
                    <a:pt x="938" y="89"/>
                  </a:moveTo>
                  <a:cubicBezTo>
                    <a:pt x="951" y="102"/>
                    <a:pt x="957" y="120"/>
                    <a:pt x="957" y="143"/>
                  </a:cubicBezTo>
                  <a:cubicBezTo>
                    <a:pt x="957" y="166"/>
                    <a:pt x="951" y="185"/>
                    <a:pt x="937" y="199"/>
                  </a:cubicBezTo>
                  <a:cubicBezTo>
                    <a:pt x="924" y="213"/>
                    <a:pt x="905" y="220"/>
                    <a:pt x="882" y="220"/>
                  </a:cubicBezTo>
                  <a:cubicBezTo>
                    <a:pt x="860" y="220"/>
                    <a:pt x="842" y="213"/>
                    <a:pt x="829" y="200"/>
                  </a:cubicBezTo>
                  <a:cubicBezTo>
                    <a:pt x="816" y="187"/>
                    <a:pt x="809" y="169"/>
                    <a:pt x="809" y="146"/>
                  </a:cubicBezTo>
                  <a:cubicBezTo>
                    <a:pt x="809" y="122"/>
                    <a:pt x="816" y="103"/>
                    <a:pt x="829" y="89"/>
                  </a:cubicBezTo>
                  <a:cubicBezTo>
                    <a:pt x="843" y="76"/>
                    <a:pt x="862" y="69"/>
                    <a:pt x="885" y="69"/>
                  </a:cubicBezTo>
                  <a:cubicBezTo>
                    <a:pt x="908" y="69"/>
                    <a:pt x="926" y="75"/>
                    <a:pt x="938" y="89"/>
                  </a:cubicBezTo>
                  <a:close/>
                  <a:moveTo>
                    <a:pt x="922" y="144"/>
                  </a:moveTo>
                  <a:cubicBezTo>
                    <a:pt x="922" y="129"/>
                    <a:pt x="919" y="117"/>
                    <a:pt x="912" y="109"/>
                  </a:cubicBezTo>
                  <a:cubicBezTo>
                    <a:pt x="905" y="101"/>
                    <a:pt x="896" y="97"/>
                    <a:pt x="884" y="97"/>
                  </a:cubicBezTo>
                  <a:cubicBezTo>
                    <a:pt x="871" y="97"/>
                    <a:pt x="862" y="101"/>
                    <a:pt x="855" y="109"/>
                  </a:cubicBezTo>
                  <a:cubicBezTo>
                    <a:pt x="848" y="118"/>
                    <a:pt x="844" y="130"/>
                    <a:pt x="844" y="145"/>
                  </a:cubicBezTo>
                  <a:cubicBezTo>
                    <a:pt x="844" y="160"/>
                    <a:pt x="848" y="172"/>
                    <a:pt x="855" y="180"/>
                  </a:cubicBezTo>
                  <a:cubicBezTo>
                    <a:pt x="862" y="188"/>
                    <a:pt x="871" y="192"/>
                    <a:pt x="884" y="192"/>
                  </a:cubicBezTo>
                  <a:cubicBezTo>
                    <a:pt x="896" y="192"/>
                    <a:pt x="906" y="188"/>
                    <a:pt x="912" y="180"/>
                  </a:cubicBezTo>
                  <a:cubicBezTo>
                    <a:pt x="919" y="172"/>
                    <a:pt x="922" y="160"/>
                    <a:pt x="922" y="144"/>
                  </a:cubicBezTo>
                  <a:close/>
                  <a:moveTo>
                    <a:pt x="1139" y="100"/>
                  </a:moveTo>
                  <a:cubicBezTo>
                    <a:pt x="1139" y="72"/>
                    <a:pt x="1139" y="72"/>
                    <a:pt x="1139" y="72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3" y="29"/>
                    <a:pt x="1103" y="29"/>
                    <a:pt x="1103" y="29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19" y="54"/>
                    <a:pt x="1019" y="54"/>
                    <a:pt x="1019" y="54"/>
                  </a:cubicBezTo>
                  <a:cubicBezTo>
                    <a:pt x="1019" y="46"/>
                    <a:pt x="1021" y="39"/>
                    <a:pt x="1025" y="35"/>
                  </a:cubicBezTo>
                  <a:cubicBezTo>
                    <a:pt x="1028" y="30"/>
                    <a:pt x="1034" y="28"/>
                    <a:pt x="1040" y="28"/>
                  </a:cubicBezTo>
                  <a:cubicBezTo>
                    <a:pt x="1045" y="28"/>
                    <a:pt x="1050" y="29"/>
                    <a:pt x="1055" y="32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6" y="3"/>
                    <a:pt x="1056" y="3"/>
                    <a:pt x="1056" y="3"/>
                  </a:cubicBezTo>
                  <a:cubicBezTo>
                    <a:pt x="1051" y="1"/>
                    <a:pt x="1045" y="0"/>
                    <a:pt x="1037" y="0"/>
                  </a:cubicBezTo>
                  <a:cubicBezTo>
                    <a:pt x="1027" y="0"/>
                    <a:pt x="1018" y="3"/>
                    <a:pt x="1010" y="7"/>
                  </a:cubicBezTo>
                  <a:cubicBezTo>
                    <a:pt x="1002" y="11"/>
                    <a:pt x="996" y="17"/>
                    <a:pt x="991" y="25"/>
                  </a:cubicBezTo>
                  <a:cubicBezTo>
                    <a:pt x="987" y="33"/>
                    <a:pt x="985" y="42"/>
                    <a:pt x="985" y="5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70" y="174"/>
                    <a:pt x="1070" y="174"/>
                    <a:pt x="1070" y="174"/>
                  </a:cubicBezTo>
                  <a:cubicBezTo>
                    <a:pt x="1070" y="205"/>
                    <a:pt x="1084" y="220"/>
                    <a:pt x="1113" y="220"/>
                  </a:cubicBezTo>
                  <a:cubicBezTo>
                    <a:pt x="1118" y="220"/>
                    <a:pt x="1122" y="220"/>
                    <a:pt x="1127" y="219"/>
                  </a:cubicBezTo>
                  <a:cubicBezTo>
                    <a:pt x="1133" y="217"/>
                    <a:pt x="1136" y="216"/>
                    <a:pt x="1138" y="215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7" y="188"/>
                    <a:pt x="1137" y="188"/>
                    <a:pt x="1137" y="188"/>
                  </a:cubicBezTo>
                  <a:cubicBezTo>
                    <a:pt x="1135" y="189"/>
                    <a:pt x="1133" y="190"/>
                    <a:pt x="1130" y="191"/>
                  </a:cubicBezTo>
                  <a:cubicBezTo>
                    <a:pt x="1127" y="192"/>
                    <a:pt x="1125" y="192"/>
                    <a:pt x="1123" y="192"/>
                  </a:cubicBezTo>
                  <a:cubicBezTo>
                    <a:pt x="1117" y="192"/>
                    <a:pt x="1112" y="190"/>
                    <a:pt x="1109" y="187"/>
                  </a:cubicBezTo>
                  <a:cubicBezTo>
                    <a:pt x="1106" y="183"/>
                    <a:pt x="1104" y="177"/>
                    <a:pt x="1104" y="168"/>
                  </a:cubicBezTo>
                  <a:cubicBezTo>
                    <a:pt x="1104" y="100"/>
                    <a:pt x="1104" y="100"/>
                    <a:pt x="1104" y="100"/>
                  </a:cubicBezTo>
                  <a:lnTo>
                    <a:pt x="1139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823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81685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940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6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0997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02582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2884901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6629115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556723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8522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39078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</a:t>
            </a:r>
            <a:r>
              <a:rPr lang="en-US" sz="700" baseline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 </a:t>
            </a:r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9230" y="3145040"/>
            <a:ext cx="3288506" cy="7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98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994197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319683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3403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6836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6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83987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7130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7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67" r:id="rId2"/>
    <p:sldLayoutId id="2147484087" r:id="rId3"/>
    <p:sldLayoutId id="2147484098" r:id="rId4"/>
    <p:sldLayoutId id="2147484107" r:id="rId5"/>
    <p:sldLayoutId id="2147484086" r:id="rId6"/>
    <p:sldLayoutId id="2147484099" r:id="rId7"/>
    <p:sldLayoutId id="2147484100" r:id="rId8"/>
    <p:sldLayoutId id="2147484106" r:id="rId9"/>
    <p:sldLayoutId id="2147484089" r:id="rId10"/>
    <p:sldLayoutId id="2147484092" r:id="rId11"/>
    <p:sldLayoutId id="2147484105" r:id="rId12"/>
    <p:sldLayoutId id="2147484182" r:id="rId13"/>
    <p:sldLayoutId id="2147484130" r:id="rId14"/>
    <p:sldLayoutId id="2147484101" r:id="rId15"/>
    <p:sldLayoutId id="2147484102" r:id="rId16"/>
    <p:sldLayoutId id="2147484093" r:id="rId17"/>
    <p:sldLayoutId id="2147484127" r:id="rId18"/>
    <p:sldLayoutId id="2147484128" r:id="rId19"/>
    <p:sldLayoutId id="2147484129" r:id="rId20"/>
    <p:sldLayoutId id="2147484094" r:id="rId21"/>
    <p:sldLayoutId id="2147484195" r:id="rId22"/>
    <p:sldLayoutId id="2147484096" r:id="rId23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7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6" r:id="rId1"/>
    <p:sldLayoutId id="2147484236" r:id="rId2"/>
    <p:sldLayoutId id="2147484240" r:id="rId3"/>
    <p:sldLayoutId id="2147484241" r:id="rId4"/>
    <p:sldLayoutId id="2147484244" r:id="rId5"/>
    <p:sldLayoutId id="2147484245" r:id="rId6"/>
    <p:sldLayoutId id="2147484247" r:id="rId7"/>
    <p:sldLayoutId id="2147484249" r:id="rId8"/>
    <p:sldLayoutId id="2147484250" r:id="rId9"/>
    <p:sldLayoutId id="2147484264" r:id="rId10"/>
    <p:sldLayoutId id="2147484251" r:id="rId11"/>
    <p:sldLayoutId id="2147484252" r:id="rId12"/>
    <p:sldLayoutId id="2147484253" r:id="rId13"/>
    <p:sldLayoutId id="2147484254" r:id="rId14"/>
    <p:sldLayoutId id="2147484256" r:id="rId15"/>
    <p:sldLayoutId id="2147484257" r:id="rId16"/>
    <p:sldLayoutId id="2147484258" r:id="rId17"/>
    <p:sldLayoutId id="2147484259" r:id="rId18"/>
    <p:sldLayoutId id="2147484260" r:id="rId19"/>
    <p:sldLayoutId id="2147484261" r:id="rId20"/>
    <p:sldLayoutId id="2147484263" r:id="rId21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9.png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jpg"/><Relationship Id="rId11" Type="http://schemas.openxmlformats.org/officeDocument/2006/relationships/image" Target="../media/image49.png"/><Relationship Id="rId5" Type="http://schemas.openxmlformats.org/officeDocument/2006/relationships/image" Target="../media/image38.emf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74638" y="3344576"/>
            <a:ext cx="6400800" cy="1828800"/>
          </a:xfrm>
        </p:spPr>
        <p:txBody>
          <a:bodyPr/>
          <a:lstStyle/>
          <a:p>
            <a:pPr lvl="0"/>
            <a:r>
              <a:rPr lang="en-US" sz="2800" b="1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6658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DevOps pipeline</a:t>
            </a:r>
          </a:p>
        </p:txBody>
      </p:sp>
    </p:spTree>
    <p:extLst>
      <p:ext uri="{BB962C8B-B14F-4D97-AF65-F5344CB8AC3E}">
        <p14:creationId xmlns:p14="http://schemas.microsoft.com/office/powerpoint/2010/main" val="422203104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+ Track</a:t>
            </a:r>
          </a:p>
        </p:txBody>
      </p:sp>
      <p:sp>
        <p:nvSpPr>
          <p:cNvPr id="4" name="Rectangle 3"/>
          <p:cNvSpPr/>
          <p:nvPr/>
        </p:nvSpPr>
        <p:spPr bwMode="auto">
          <a:xfrm flipV="1">
            <a:off x="3172107" y="3547178"/>
            <a:ext cx="7072292" cy="72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Isosceles Triangle 4"/>
          <p:cNvSpPr/>
          <p:nvPr/>
        </p:nvSpPr>
        <p:spPr bwMode="auto">
          <a:xfrm rot="16200000">
            <a:off x="2768859" y="3359410"/>
            <a:ext cx="510159" cy="439792"/>
          </a:xfrm>
          <a:prstGeom prst="triangl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08" y="1393078"/>
            <a:ext cx="4449971" cy="4450143"/>
          </a:xfrm>
          <a:prstGeom prst="rect">
            <a:avLst/>
          </a:prstGeom>
        </p:spPr>
      </p:pic>
      <p:sp>
        <p:nvSpPr>
          <p:cNvPr id="7" name="Freeform 7"/>
          <p:cNvSpPr>
            <a:spLocks/>
          </p:cNvSpPr>
          <p:nvPr/>
        </p:nvSpPr>
        <p:spPr bwMode="auto">
          <a:xfrm>
            <a:off x="10126689" y="1312727"/>
            <a:ext cx="2305050" cy="2305050"/>
          </a:xfrm>
          <a:custGeom>
            <a:avLst/>
            <a:gdLst>
              <a:gd name="T0" fmla="*/ 80 w 2679"/>
              <a:gd name="T1" fmla="*/ 2678 h 2678"/>
              <a:gd name="T2" fmla="*/ 80 w 2679"/>
              <a:gd name="T3" fmla="*/ 2678 h 2678"/>
              <a:gd name="T4" fmla="*/ 0 w 2679"/>
              <a:gd name="T5" fmla="*/ 2678 h 2678"/>
              <a:gd name="T6" fmla="*/ 2679 w 2679"/>
              <a:gd name="T7" fmla="*/ 0 h 2678"/>
              <a:gd name="T8" fmla="*/ 2679 w 2679"/>
              <a:gd name="T9" fmla="*/ 80 h 2678"/>
              <a:gd name="T10" fmla="*/ 80 w 2679"/>
              <a:gd name="T11" fmla="*/ 2678 h 2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79" h="2678">
                <a:moveTo>
                  <a:pt x="80" y="2678"/>
                </a:moveTo>
                <a:lnTo>
                  <a:pt x="80" y="2678"/>
                </a:lnTo>
                <a:lnTo>
                  <a:pt x="0" y="2678"/>
                </a:lnTo>
                <a:cubicBezTo>
                  <a:pt x="0" y="1201"/>
                  <a:pt x="1202" y="0"/>
                  <a:pt x="2679" y="0"/>
                </a:cubicBezTo>
                <a:lnTo>
                  <a:pt x="2679" y="80"/>
                </a:lnTo>
                <a:cubicBezTo>
                  <a:pt x="1246" y="80"/>
                  <a:pt x="80" y="1245"/>
                  <a:pt x="80" y="2678"/>
                </a:cubicBezTo>
                <a:close/>
              </a:path>
            </a:pathLst>
          </a:custGeom>
          <a:solidFill>
            <a:srgbClr val="B92B9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 flipV="1">
            <a:off x="6280149" y="3547177"/>
            <a:ext cx="1168395" cy="65973"/>
          </a:xfrm>
          <a:prstGeom prst="rect">
            <a:avLst/>
          </a:prstGeom>
          <a:solidFill>
            <a:srgbClr val="C02DA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74048" y="2388505"/>
            <a:ext cx="1284019" cy="1361071"/>
            <a:chOff x="5474048" y="2388505"/>
            <a:chExt cx="1284019" cy="1361071"/>
          </a:xfrm>
        </p:grpSpPr>
        <p:sp>
          <p:nvSpPr>
            <p:cNvPr id="10" name="TextBox 9"/>
            <p:cNvSpPr txBox="1"/>
            <p:nvPr/>
          </p:nvSpPr>
          <p:spPr>
            <a:xfrm>
              <a:off x="5474048" y="2388505"/>
              <a:ext cx="1284019" cy="32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defRPr/>
              </a:pPr>
              <a:r>
                <a:rPr lang="en-US" sz="1600" kern="0" dirty="0">
                  <a:gradFill>
                    <a:gsLst>
                      <a:gs pos="1250">
                        <a:srgbClr val="C02DA2"/>
                      </a:gs>
                      <a:gs pos="100000">
                        <a:srgbClr val="C02DA2"/>
                      </a:gs>
                    </a:gsLst>
                  </a:gradFill>
                  <a:cs typeface="Arial" pitchFamily="34" charset="0"/>
                </a:rPr>
                <a:t>Manage work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904603" y="2842133"/>
              <a:ext cx="365757" cy="907443"/>
              <a:chOff x="6204826" y="2842133"/>
              <a:chExt cx="365757" cy="907443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6387704" y="2842133"/>
                <a:ext cx="0" cy="695750"/>
              </a:xfrm>
              <a:prstGeom prst="line">
                <a:avLst/>
              </a:prstGeom>
              <a:ln w="38100" cap="rnd">
                <a:solidFill>
                  <a:srgbClr val="C02DA2"/>
                </a:solidFill>
                <a:prstDash val="sysDot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/>
            </p:nvSpPr>
            <p:spPr bwMode="auto">
              <a:xfrm>
                <a:off x="6204826" y="3383819"/>
                <a:ext cx="365757" cy="365757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rgbClr val="C02DA2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548640" y="3364364"/>
            <a:ext cx="2158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2400" kern="0" dirty="0">
                <a:gradFill>
                  <a:gsLst>
                    <a:gs pos="1250">
                      <a:schemeClr val="accent2"/>
                    </a:gs>
                    <a:gs pos="100000">
                      <a:schemeClr val="accent2"/>
                    </a:gs>
                  </a:gsLst>
                  <a:lin ang="5400000" scaled="0"/>
                </a:gradFill>
                <a:latin typeface="Segoe UI Light"/>
                <a:cs typeface="Arial" pitchFamily="34" charset="0"/>
              </a:rPr>
              <a:t>Develop + Test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9989882" y="3392681"/>
            <a:ext cx="366520" cy="366520"/>
          </a:xfrm>
          <a:prstGeom prst="ellipse">
            <a:avLst/>
          </a:prstGeom>
          <a:solidFill>
            <a:srgbClr val="C02DA2"/>
          </a:solidFill>
          <a:ln w="76200">
            <a:solidFill>
              <a:srgbClr val="C02DA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6304" rIns="18288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Segoe UI Light"/>
                <a:ea typeface="Segoe UI" pitchFamily="34" charset="0"/>
                <a:cs typeface="Segoe UI" pitchFamily="34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 bwMode="auto">
          <a:xfrm flipV="1">
            <a:off x="9296400" y="3547176"/>
            <a:ext cx="666478" cy="72323"/>
          </a:xfrm>
          <a:prstGeom prst="rect">
            <a:avLst/>
          </a:prstGeom>
          <a:solidFill>
            <a:srgbClr val="C02DA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404001" y="1746454"/>
            <a:ext cx="1374458" cy="2003122"/>
            <a:chOff x="8404001" y="1746454"/>
            <a:chExt cx="1374458" cy="2003122"/>
          </a:xfrm>
        </p:grpSpPr>
        <p:grpSp>
          <p:nvGrpSpPr>
            <p:cNvPr id="18" name="Group 17"/>
            <p:cNvGrpSpPr/>
            <p:nvPr/>
          </p:nvGrpSpPr>
          <p:grpSpPr>
            <a:xfrm>
              <a:off x="8787237" y="2153291"/>
              <a:ext cx="636563" cy="654393"/>
              <a:chOff x="-3389313" y="1476375"/>
              <a:chExt cx="1530350" cy="1573213"/>
            </a:xfrm>
          </p:grpSpPr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-3389313" y="2774950"/>
                <a:ext cx="1428750" cy="185738"/>
              </a:xfrm>
              <a:custGeom>
                <a:avLst/>
                <a:gdLst>
                  <a:gd name="T0" fmla="*/ 784 w 900"/>
                  <a:gd name="T1" fmla="*/ 117 h 117"/>
                  <a:gd name="T2" fmla="*/ 0 w 900"/>
                  <a:gd name="T3" fmla="*/ 117 h 117"/>
                  <a:gd name="T4" fmla="*/ 118 w 900"/>
                  <a:gd name="T5" fmla="*/ 0 h 117"/>
                  <a:gd name="T6" fmla="*/ 900 w 900"/>
                  <a:gd name="T7" fmla="*/ 0 h 117"/>
                  <a:gd name="T8" fmla="*/ 784 w 900"/>
                  <a:gd name="T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0" h="117">
                    <a:moveTo>
                      <a:pt x="784" y="117"/>
                    </a:moveTo>
                    <a:lnTo>
                      <a:pt x="0" y="117"/>
                    </a:lnTo>
                    <a:lnTo>
                      <a:pt x="118" y="0"/>
                    </a:lnTo>
                    <a:lnTo>
                      <a:pt x="900" y="0"/>
                    </a:lnTo>
                    <a:lnTo>
                      <a:pt x="784" y="117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04040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-3389313" y="2774950"/>
                <a:ext cx="1428750" cy="185738"/>
              </a:xfrm>
              <a:custGeom>
                <a:avLst/>
                <a:gdLst>
                  <a:gd name="T0" fmla="*/ 784 w 900"/>
                  <a:gd name="T1" fmla="*/ 117 h 117"/>
                  <a:gd name="T2" fmla="*/ 0 w 900"/>
                  <a:gd name="T3" fmla="*/ 117 h 117"/>
                  <a:gd name="T4" fmla="*/ 118 w 900"/>
                  <a:gd name="T5" fmla="*/ 0 h 117"/>
                  <a:gd name="T6" fmla="*/ 900 w 900"/>
                  <a:gd name="T7" fmla="*/ 0 h 117"/>
                  <a:gd name="T8" fmla="*/ 784 w 900"/>
                  <a:gd name="T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0" h="117">
                    <a:moveTo>
                      <a:pt x="784" y="117"/>
                    </a:moveTo>
                    <a:lnTo>
                      <a:pt x="0" y="117"/>
                    </a:lnTo>
                    <a:lnTo>
                      <a:pt x="118" y="0"/>
                    </a:lnTo>
                    <a:lnTo>
                      <a:pt x="900" y="0"/>
                    </a:lnTo>
                    <a:lnTo>
                      <a:pt x="784" y="1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04040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-3386138" y="1476375"/>
                <a:ext cx="184150" cy="1484313"/>
              </a:xfrm>
              <a:custGeom>
                <a:avLst/>
                <a:gdLst>
                  <a:gd name="T0" fmla="*/ 116 w 116"/>
                  <a:gd name="T1" fmla="*/ 818 h 935"/>
                  <a:gd name="T2" fmla="*/ 0 w 116"/>
                  <a:gd name="T3" fmla="*/ 935 h 935"/>
                  <a:gd name="T4" fmla="*/ 0 w 116"/>
                  <a:gd name="T5" fmla="*/ 118 h 935"/>
                  <a:gd name="T6" fmla="*/ 116 w 116"/>
                  <a:gd name="T7" fmla="*/ 0 h 935"/>
                  <a:gd name="T8" fmla="*/ 116 w 116"/>
                  <a:gd name="T9" fmla="*/ 818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35">
                    <a:moveTo>
                      <a:pt x="116" y="818"/>
                    </a:moveTo>
                    <a:lnTo>
                      <a:pt x="0" y="935"/>
                    </a:lnTo>
                    <a:lnTo>
                      <a:pt x="0" y="118"/>
                    </a:lnTo>
                    <a:lnTo>
                      <a:pt x="116" y="0"/>
                    </a:lnTo>
                    <a:lnTo>
                      <a:pt x="116" y="818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04040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-3386138" y="1476375"/>
                <a:ext cx="184150" cy="1484313"/>
              </a:xfrm>
              <a:custGeom>
                <a:avLst/>
                <a:gdLst>
                  <a:gd name="T0" fmla="*/ 116 w 116"/>
                  <a:gd name="T1" fmla="*/ 818 h 935"/>
                  <a:gd name="T2" fmla="*/ 0 w 116"/>
                  <a:gd name="T3" fmla="*/ 935 h 935"/>
                  <a:gd name="T4" fmla="*/ 0 w 116"/>
                  <a:gd name="T5" fmla="*/ 118 h 935"/>
                  <a:gd name="T6" fmla="*/ 116 w 116"/>
                  <a:gd name="T7" fmla="*/ 0 h 935"/>
                  <a:gd name="T8" fmla="*/ 116 w 116"/>
                  <a:gd name="T9" fmla="*/ 818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935">
                    <a:moveTo>
                      <a:pt x="116" y="818"/>
                    </a:moveTo>
                    <a:lnTo>
                      <a:pt x="0" y="935"/>
                    </a:lnTo>
                    <a:lnTo>
                      <a:pt x="0" y="118"/>
                    </a:lnTo>
                    <a:lnTo>
                      <a:pt x="116" y="0"/>
                    </a:lnTo>
                    <a:lnTo>
                      <a:pt x="116" y="8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04040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-3386138" y="1476375"/>
                <a:ext cx="184150" cy="493713"/>
              </a:xfrm>
              <a:custGeom>
                <a:avLst/>
                <a:gdLst>
                  <a:gd name="T0" fmla="*/ 116 w 116"/>
                  <a:gd name="T1" fmla="*/ 193 h 311"/>
                  <a:gd name="T2" fmla="*/ 0 w 116"/>
                  <a:gd name="T3" fmla="*/ 311 h 311"/>
                  <a:gd name="T4" fmla="*/ 0 w 116"/>
                  <a:gd name="T5" fmla="*/ 118 h 311"/>
                  <a:gd name="T6" fmla="*/ 116 w 116"/>
                  <a:gd name="T7" fmla="*/ 0 h 311"/>
                  <a:gd name="T8" fmla="*/ 116 w 116"/>
                  <a:gd name="T9" fmla="*/ 193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311">
                    <a:moveTo>
                      <a:pt x="116" y="193"/>
                    </a:moveTo>
                    <a:lnTo>
                      <a:pt x="0" y="311"/>
                    </a:lnTo>
                    <a:lnTo>
                      <a:pt x="0" y="118"/>
                    </a:lnTo>
                    <a:lnTo>
                      <a:pt x="116" y="0"/>
                    </a:lnTo>
                    <a:lnTo>
                      <a:pt x="116" y="193"/>
                    </a:lnTo>
                    <a:close/>
                  </a:path>
                </a:pathLst>
              </a:custGeom>
              <a:solidFill>
                <a:srgbClr val="BA141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04040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-3386138" y="1476375"/>
                <a:ext cx="184150" cy="493713"/>
              </a:xfrm>
              <a:custGeom>
                <a:avLst/>
                <a:gdLst>
                  <a:gd name="T0" fmla="*/ 116 w 116"/>
                  <a:gd name="T1" fmla="*/ 193 h 311"/>
                  <a:gd name="T2" fmla="*/ 0 w 116"/>
                  <a:gd name="T3" fmla="*/ 311 h 311"/>
                  <a:gd name="T4" fmla="*/ 0 w 116"/>
                  <a:gd name="T5" fmla="*/ 118 h 311"/>
                  <a:gd name="T6" fmla="*/ 116 w 116"/>
                  <a:gd name="T7" fmla="*/ 0 h 311"/>
                  <a:gd name="T8" fmla="*/ 116 w 116"/>
                  <a:gd name="T9" fmla="*/ 193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311">
                    <a:moveTo>
                      <a:pt x="116" y="193"/>
                    </a:moveTo>
                    <a:lnTo>
                      <a:pt x="0" y="311"/>
                    </a:lnTo>
                    <a:lnTo>
                      <a:pt x="0" y="118"/>
                    </a:lnTo>
                    <a:lnTo>
                      <a:pt x="116" y="0"/>
                    </a:lnTo>
                    <a:lnTo>
                      <a:pt x="116" y="19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04040"/>
                  </a:solidFill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-3201988" y="1476375"/>
                <a:ext cx="1241425" cy="129857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04040"/>
                  </a:solidFill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-3201988" y="1476375"/>
                <a:ext cx="1241425" cy="1298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04040"/>
                  </a:solidFill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-3201988" y="1476375"/>
                <a:ext cx="1241425" cy="306388"/>
              </a:xfrm>
              <a:prstGeom prst="rect">
                <a:avLst/>
              </a:prstGeom>
              <a:solidFill>
                <a:srgbClr val="EB3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04040"/>
                  </a:solidFill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-3201988" y="1476375"/>
                <a:ext cx="1241425" cy="306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04040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-3228975" y="2774950"/>
                <a:ext cx="1247775" cy="157163"/>
              </a:xfrm>
              <a:custGeom>
                <a:avLst/>
                <a:gdLst>
                  <a:gd name="T0" fmla="*/ 786 w 786"/>
                  <a:gd name="T1" fmla="*/ 0 h 99"/>
                  <a:gd name="T2" fmla="*/ 17 w 786"/>
                  <a:gd name="T3" fmla="*/ 0 h 99"/>
                  <a:gd name="T4" fmla="*/ 0 w 786"/>
                  <a:gd name="T5" fmla="*/ 17 h 99"/>
                  <a:gd name="T6" fmla="*/ 10 w 786"/>
                  <a:gd name="T7" fmla="*/ 99 h 99"/>
                  <a:gd name="T8" fmla="*/ 786 w 786"/>
                  <a:gd name="T9" fmla="*/ 10 h 99"/>
                  <a:gd name="T10" fmla="*/ 786 w 786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6" h="99">
                    <a:moveTo>
                      <a:pt x="786" y="0"/>
                    </a:moveTo>
                    <a:lnTo>
                      <a:pt x="17" y="0"/>
                    </a:lnTo>
                    <a:lnTo>
                      <a:pt x="0" y="17"/>
                    </a:lnTo>
                    <a:lnTo>
                      <a:pt x="10" y="99"/>
                    </a:lnTo>
                    <a:lnTo>
                      <a:pt x="786" y="10"/>
                    </a:lnTo>
                    <a:lnTo>
                      <a:pt x="786" y="0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04040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-3228975" y="2774950"/>
                <a:ext cx="1247775" cy="157163"/>
              </a:xfrm>
              <a:custGeom>
                <a:avLst/>
                <a:gdLst>
                  <a:gd name="T0" fmla="*/ 786 w 786"/>
                  <a:gd name="T1" fmla="*/ 0 h 99"/>
                  <a:gd name="T2" fmla="*/ 17 w 786"/>
                  <a:gd name="T3" fmla="*/ 0 h 99"/>
                  <a:gd name="T4" fmla="*/ 0 w 786"/>
                  <a:gd name="T5" fmla="*/ 17 h 99"/>
                  <a:gd name="T6" fmla="*/ 10 w 786"/>
                  <a:gd name="T7" fmla="*/ 99 h 99"/>
                  <a:gd name="T8" fmla="*/ 786 w 786"/>
                  <a:gd name="T9" fmla="*/ 10 h 99"/>
                  <a:gd name="T10" fmla="*/ 786 w 786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6" h="99">
                    <a:moveTo>
                      <a:pt x="786" y="0"/>
                    </a:moveTo>
                    <a:lnTo>
                      <a:pt x="17" y="0"/>
                    </a:lnTo>
                    <a:lnTo>
                      <a:pt x="0" y="17"/>
                    </a:lnTo>
                    <a:lnTo>
                      <a:pt x="10" y="99"/>
                    </a:lnTo>
                    <a:lnTo>
                      <a:pt x="786" y="10"/>
                    </a:lnTo>
                    <a:lnTo>
                      <a:pt x="7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04040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-3330575" y="1782763"/>
                <a:ext cx="128588" cy="1019175"/>
              </a:xfrm>
              <a:custGeom>
                <a:avLst/>
                <a:gdLst>
                  <a:gd name="T0" fmla="*/ 81 w 81"/>
                  <a:gd name="T1" fmla="*/ 0 h 642"/>
                  <a:gd name="T2" fmla="*/ 0 w 81"/>
                  <a:gd name="T3" fmla="*/ 83 h 642"/>
                  <a:gd name="T4" fmla="*/ 2 w 81"/>
                  <a:gd name="T5" fmla="*/ 104 h 642"/>
                  <a:gd name="T6" fmla="*/ 64 w 81"/>
                  <a:gd name="T7" fmla="*/ 642 h 642"/>
                  <a:gd name="T8" fmla="*/ 81 w 81"/>
                  <a:gd name="T9" fmla="*/ 625 h 642"/>
                  <a:gd name="T10" fmla="*/ 81 w 81"/>
                  <a:gd name="T11" fmla="*/ 0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42">
                    <a:moveTo>
                      <a:pt x="81" y="0"/>
                    </a:moveTo>
                    <a:lnTo>
                      <a:pt x="0" y="83"/>
                    </a:lnTo>
                    <a:lnTo>
                      <a:pt x="2" y="104"/>
                    </a:lnTo>
                    <a:lnTo>
                      <a:pt x="64" y="642"/>
                    </a:lnTo>
                    <a:lnTo>
                      <a:pt x="81" y="625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04040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-3330575" y="1782763"/>
                <a:ext cx="128588" cy="1019175"/>
              </a:xfrm>
              <a:custGeom>
                <a:avLst/>
                <a:gdLst>
                  <a:gd name="T0" fmla="*/ 81 w 81"/>
                  <a:gd name="T1" fmla="*/ 0 h 642"/>
                  <a:gd name="T2" fmla="*/ 0 w 81"/>
                  <a:gd name="T3" fmla="*/ 83 h 642"/>
                  <a:gd name="T4" fmla="*/ 2 w 81"/>
                  <a:gd name="T5" fmla="*/ 104 h 642"/>
                  <a:gd name="T6" fmla="*/ 64 w 81"/>
                  <a:gd name="T7" fmla="*/ 642 h 642"/>
                  <a:gd name="T8" fmla="*/ 81 w 81"/>
                  <a:gd name="T9" fmla="*/ 625 h 642"/>
                  <a:gd name="T10" fmla="*/ 81 w 81"/>
                  <a:gd name="T11" fmla="*/ 0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642">
                    <a:moveTo>
                      <a:pt x="81" y="0"/>
                    </a:moveTo>
                    <a:lnTo>
                      <a:pt x="0" y="83"/>
                    </a:lnTo>
                    <a:lnTo>
                      <a:pt x="2" y="104"/>
                    </a:lnTo>
                    <a:lnTo>
                      <a:pt x="64" y="642"/>
                    </a:lnTo>
                    <a:lnTo>
                      <a:pt x="81" y="625"/>
                    </a:lnTo>
                    <a:lnTo>
                      <a:pt x="8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04040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-3362325" y="1622425"/>
                <a:ext cx="160338" cy="292100"/>
              </a:xfrm>
              <a:custGeom>
                <a:avLst/>
                <a:gdLst>
                  <a:gd name="T0" fmla="*/ 101 w 101"/>
                  <a:gd name="T1" fmla="*/ 0 h 184"/>
                  <a:gd name="T2" fmla="*/ 0 w 101"/>
                  <a:gd name="T3" fmla="*/ 13 h 184"/>
                  <a:gd name="T4" fmla="*/ 20 w 101"/>
                  <a:gd name="T5" fmla="*/ 184 h 184"/>
                  <a:gd name="T6" fmla="*/ 101 w 101"/>
                  <a:gd name="T7" fmla="*/ 101 h 184"/>
                  <a:gd name="T8" fmla="*/ 101 w 101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84">
                    <a:moveTo>
                      <a:pt x="101" y="0"/>
                    </a:moveTo>
                    <a:lnTo>
                      <a:pt x="0" y="13"/>
                    </a:lnTo>
                    <a:lnTo>
                      <a:pt x="20" y="184"/>
                    </a:lnTo>
                    <a:lnTo>
                      <a:pt x="101" y="10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A7121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04040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-3362325" y="1622425"/>
                <a:ext cx="160338" cy="292100"/>
              </a:xfrm>
              <a:custGeom>
                <a:avLst/>
                <a:gdLst>
                  <a:gd name="T0" fmla="*/ 101 w 101"/>
                  <a:gd name="T1" fmla="*/ 0 h 184"/>
                  <a:gd name="T2" fmla="*/ 0 w 101"/>
                  <a:gd name="T3" fmla="*/ 13 h 184"/>
                  <a:gd name="T4" fmla="*/ 20 w 101"/>
                  <a:gd name="T5" fmla="*/ 184 h 184"/>
                  <a:gd name="T6" fmla="*/ 101 w 101"/>
                  <a:gd name="T7" fmla="*/ 101 h 184"/>
                  <a:gd name="T8" fmla="*/ 101 w 101"/>
                  <a:gd name="T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84">
                    <a:moveTo>
                      <a:pt x="101" y="0"/>
                    </a:moveTo>
                    <a:lnTo>
                      <a:pt x="0" y="13"/>
                    </a:lnTo>
                    <a:lnTo>
                      <a:pt x="20" y="184"/>
                    </a:lnTo>
                    <a:lnTo>
                      <a:pt x="101" y="101"/>
                    </a:lnTo>
                    <a:lnTo>
                      <a:pt x="1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04040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-3201988" y="1622425"/>
                <a:ext cx="1220788" cy="1152525"/>
              </a:xfrm>
              <a:custGeom>
                <a:avLst/>
                <a:gdLst>
                  <a:gd name="T0" fmla="*/ 0 w 769"/>
                  <a:gd name="T1" fmla="*/ 0 h 726"/>
                  <a:gd name="T2" fmla="*/ 0 w 769"/>
                  <a:gd name="T3" fmla="*/ 0 h 726"/>
                  <a:gd name="T4" fmla="*/ 0 w 769"/>
                  <a:gd name="T5" fmla="*/ 726 h 726"/>
                  <a:gd name="T6" fmla="*/ 769 w 769"/>
                  <a:gd name="T7" fmla="*/ 726 h 726"/>
                  <a:gd name="T8" fmla="*/ 699 w 769"/>
                  <a:gd name="T9" fmla="*/ 115 h 726"/>
                  <a:gd name="T10" fmla="*/ 699 w 769"/>
                  <a:gd name="T11" fmla="*/ 115 h 726"/>
                  <a:gd name="T12" fmla="*/ 697 w 769"/>
                  <a:gd name="T13" fmla="*/ 101 h 726"/>
                  <a:gd name="T14" fmla="*/ 0 w 769"/>
                  <a:gd name="T15" fmla="*/ 101 h 726"/>
                  <a:gd name="T16" fmla="*/ 0 w 769"/>
                  <a:gd name="T17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9" h="726">
                    <a:moveTo>
                      <a:pt x="0" y="0"/>
                    </a:moveTo>
                    <a:lnTo>
                      <a:pt x="0" y="0"/>
                    </a:lnTo>
                    <a:lnTo>
                      <a:pt x="0" y="726"/>
                    </a:lnTo>
                    <a:lnTo>
                      <a:pt x="769" y="726"/>
                    </a:lnTo>
                    <a:lnTo>
                      <a:pt x="699" y="115"/>
                    </a:lnTo>
                    <a:lnTo>
                      <a:pt x="699" y="115"/>
                    </a:lnTo>
                    <a:lnTo>
                      <a:pt x="697" y="101"/>
                    </a:lnTo>
                    <a:lnTo>
                      <a:pt x="0" y="1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04040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-3201988" y="1622425"/>
                <a:ext cx="1220788" cy="1152525"/>
              </a:xfrm>
              <a:custGeom>
                <a:avLst/>
                <a:gdLst>
                  <a:gd name="T0" fmla="*/ 0 w 769"/>
                  <a:gd name="T1" fmla="*/ 0 h 726"/>
                  <a:gd name="T2" fmla="*/ 0 w 769"/>
                  <a:gd name="T3" fmla="*/ 0 h 726"/>
                  <a:gd name="T4" fmla="*/ 0 w 769"/>
                  <a:gd name="T5" fmla="*/ 726 h 726"/>
                  <a:gd name="T6" fmla="*/ 769 w 769"/>
                  <a:gd name="T7" fmla="*/ 726 h 726"/>
                  <a:gd name="T8" fmla="*/ 699 w 769"/>
                  <a:gd name="T9" fmla="*/ 115 h 726"/>
                  <a:gd name="T10" fmla="*/ 699 w 769"/>
                  <a:gd name="T11" fmla="*/ 115 h 726"/>
                  <a:gd name="T12" fmla="*/ 697 w 769"/>
                  <a:gd name="T13" fmla="*/ 101 h 726"/>
                  <a:gd name="T14" fmla="*/ 0 w 769"/>
                  <a:gd name="T15" fmla="*/ 101 h 726"/>
                  <a:gd name="T16" fmla="*/ 0 w 769"/>
                  <a:gd name="T17" fmla="*/ 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9" h="726">
                    <a:moveTo>
                      <a:pt x="0" y="0"/>
                    </a:moveTo>
                    <a:lnTo>
                      <a:pt x="0" y="0"/>
                    </a:lnTo>
                    <a:lnTo>
                      <a:pt x="0" y="726"/>
                    </a:lnTo>
                    <a:lnTo>
                      <a:pt x="769" y="726"/>
                    </a:lnTo>
                    <a:lnTo>
                      <a:pt x="699" y="115"/>
                    </a:lnTo>
                    <a:lnTo>
                      <a:pt x="699" y="115"/>
                    </a:lnTo>
                    <a:lnTo>
                      <a:pt x="697" y="101"/>
                    </a:lnTo>
                    <a:lnTo>
                      <a:pt x="0" y="10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04040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-3201988" y="1500188"/>
                <a:ext cx="1106488" cy="282575"/>
              </a:xfrm>
              <a:custGeom>
                <a:avLst/>
                <a:gdLst>
                  <a:gd name="T0" fmla="*/ 677 w 697"/>
                  <a:gd name="T1" fmla="*/ 0 h 178"/>
                  <a:gd name="T2" fmla="*/ 0 w 697"/>
                  <a:gd name="T3" fmla="*/ 77 h 178"/>
                  <a:gd name="T4" fmla="*/ 0 w 697"/>
                  <a:gd name="T5" fmla="*/ 178 h 178"/>
                  <a:gd name="T6" fmla="*/ 697 w 697"/>
                  <a:gd name="T7" fmla="*/ 178 h 178"/>
                  <a:gd name="T8" fmla="*/ 677 w 697"/>
                  <a:gd name="T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178">
                    <a:moveTo>
                      <a:pt x="677" y="0"/>
                    </a:moveTo>
                    <a:lnTo>
                      <a:pt x="0" y="77"/>
                    </a:lnTo>
                    <a:lnTo>
                      <a:pt x="0" y="178"/>
                    </a:lnTo>
                    <a:lnTo>
                      <a:pt x="697" y="178"/>
                    </a:lnTo>
                    <a:lnTo>
                      <a:pt x="677" y="0"/>
                    </a:lnTo>
                    <a:close/>
                  </a:path>
                </a:pathLst>
              </a:custGeom>
              <a:solidFill>
                <a:srgbClr val="D336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04040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/>
            </p:nvSpPr>
            <p:spPr bwMode="auto">
              <a:xfrm>
                <a:off x="-3201988" y="1500188"/>
                <a:ext cx="1106488" cy="282575"/>
              </a:xfrm>
              <a:custGeom>
                <a:avLst/>
                <a:gdLst>
                  <a:gd name="T0" fmla="*/ 677 w 697"/>
                  <a:gd name="T1" fmla="*/ 0 h 178"/>
                  <a:gd name="T2" fmla="*/ 0 w 697"/>
                  <a:gd name="T3" fmla="*/ 77 h 178"/>
                  <a:gd name="T4" fmla="*/ 0 w 697"/>
                  <a:gd name="T5" fmla="*/ 178 h 178"/>
                  <a:gd name="T6" fmla="*/ 697 w 697"/>
                  <a:gd name="T7" fmla="*/ 178 h 178"/>
                  <a:gd name="T8" fmla="*/ 677 w 697"/>
                  <a:gd name="T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178">
                    <a:moveTo>
                      <a:pt x="677" y="0"/>
                    </a:moveTo>
                    <a:lnTo>
                      <a:pt x="0" y="77"/>
                    </a:lnTo>
                    <a:lnTo>
                      <a:pt x="0" y="178"/>
                    </a:lnTo>
                    <a:lnTo>
                      <a:pt x="697" y="178"/>
                    </a:lnTo>
                    <a:lnTo>
                      <a:pt x="67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04040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auto">
              <a:xfrm>
                <a:off x="-3205163" y="1922463"/>
                <a:ext cx="1346200" cy="1127125"/>
              </a:xfrm>
              <a:custGeom>
                <a:avLst/>
                <a:gdLst>
                  <a:gd name="T0" fmla="*/ 848 w 848"/>
                  <a:gd name="T1" fmla="*/ 621 h 710"/>
                  <a:gd name="T2" fmla="*/ 70 w 848"/>
                  <a:gd name="T3" fmla="*/ 710 h 710"/>
                  <a:gd name="T4" fmla="*/ 0 w 848"/>
                  <a:gd name="T5" fmla="*/ 90 h 710"/>
                  <a:gd name="T6" fmla="*/ 777 w 848"/>
                  <a:gd name="T7" fmla="*/ 0 h 710"/>
                  <a:gd name="T8" fmla="*/ 848 w 848"/>
                  <a:gd name="T9" fmla="*/ 621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8" h="710">
                    <a:moveTo>
                      <a:pt x="848" y="621"/>
                    </a:moveTo>
                    <a:lnTo>
                      <a:pt x="70" y="710"/>
                    </a:lnTo>
                    <a:lnTo>
                      <a:pt x="0" y="90"/>
                    </a:lnTo>
                    <a:lnTo>
                      <a:pt x="777" y="0"/>
                    </a:lnTo>
                    <a:lnTo>
                      <a:pt x="848" y="62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04040"/>
                  </a:solidFill>
                </a:endParaRPr>
              </a:p>
            </p:txBody>
          </p:sp>
          <p:sp>
            <p:nvSpPr>
              <p:cNvPr id="44" name="Freeform 42"/>
              <p:cNvSpPr>
                <a:spLocks/>
              </p:cNvSpPr>
              <p:nvPr/>
            </p:nvSpPr>
            <p:spPr bwMode="auto">
              <a:xfrm>
                <a:off x="-3240088" y="1619250"/>
                <a:ext cx="1268413" cy="446088"/>
              </a:xfrm>
              <a:custGeom>
                <a:avLst/>
                <a:gdLst>
                  <a:gd name="T0" fmla="*/ 799 w 799"/>
                  <a:gd name="T1" fmla="*/ 191 h 281"/>
                  <a:gd name="T2" fmla="*/ 22 w 799"/>
                  <a:gd name="T3" fmla="*/ 281 h 281"/>
                  <a:gd name="T4" fmla="*/ 0 w 799"/>
                  <a:gd name="T5" fmla="*/ 89 h 281"/>
                  <a:gd name="T6" fmla="*/ 778 w 799"/>
                  <a:gd name="T7" fmla="*/ 0 h 281"/>
                  <a:gd name="T8" fmla="*/ 799 w 799"/>
                  <a:gd name="T9" fmla="*/ 19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9" h="281">
                    <a:moveTo>
                      <a:pt x="799" y="191"/>
                    </a:moveTo>
                    <a:lnTo>
                      <a:pt x="22" y="281"/>
                    </a:lnTo>
                    <a:lnTo>
                      <a:pt x="0" y="89"/>
                    </a:lnTo>
                    <a:lnTo>
                      <a:pt x="778" y="0"/>
                    </a:lnTo>
                    <a:lnTo>
                      <a:pt x="799" y="191"/>
                    </a:lnTo>
                    <a:close/>
                  </a:path>
                </a:pathLst>
              </a:custGeom>
              <a:solidFill>
                <a:srgbClr val="EB3C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04040"/>
                  </a:solidFill>
                </a:endParaRPr>
              </a:p>
            </p:txBody>
          </p:sp>
          <p:sp>
            <p:nvSpPr>
              <p:cNvPr id="45" name="Freeform 43"/>
              <p:cNvSpPr>
                <a:spLocks/>
              </p:cNvSpPr>
              <p:nvPr/>
            </p:nvSpPr>
            <p:spPr bwMode="auto">
              <a:xfrm>
                <a:off x="-3051175" y="2179638"/>
                <a:ext cx="234950" cy="211138"/>
              </a:xfrm>
              <a:custGeom>
                <a:avLst/>
                <a:gdLst>
                  <a:gd name="T0" fmla="*/ 106 w 106"/>
                  <a:gd name="T1" fmla="*/ 84 h 95"/>
                  <a:gd name="T2" fmla="*/ 87 w 106"/>
                  <a:gd name="T3" fmla="*/ 86 h 95"/>
                  <a:gd name="T4" fmla="*/ 81 w 106"/>
                  <a:gd name="T5" fmla="*/ 36 h 95"/>
                  <a:gd name="T6" fmla="*/ 80 w 106"/>
                  <a:gd name="T7" fmla="*/ 17 h 95"/>
                  <a:gd name="T8" fmla="*/ 80 w 106"/>
                  <a:gd name="T9" fmla="*/ 18 h 95"/>
                  <a:gd name="T10" fmla="*/ 78 w 106"/>
                  <a:gd name="T11" fmla="*/ 29 h 95"/>
                  <a:gd name="T12" fmla="*/ 65 w 106"/>
                  <a:gd name="T13" fmla="*/ 89 h 95"/>
                  <a:gd name="T14" fmla="*/ 49 w 106"/>
                  <a:gd name="T15" fmla="*/ 90 h 95"/>
                  <a:gd name="T16" fmla="*/ 23 w 106"/>
                  <a:gd name="T17" fmla="*/ 36 h 95"/>
                  <a:gd name="T18" fmla="*/ 19 w 106"/>
                  <a:gd name="T19" fmla="*/ 24 h 95"/>
                  <a:gd name="T20" fmla="*/ 18 w 106"/>
                  <a:gd name="T21" fmla="*/ 25 h 95"/>
                  <a:gd name="T22" fmla="*/ 22 w 106"/>
                  <a:gd name="T23" fmla="*/ 46 h 95"/>
                  <a:gd name="T24" fmla="*/ 27 w 106"/>
                  <a:gd name="T25" fmla="*/ 93 h 95"/>
                  <a:gd name="T26" fmla="*/ 10 w 106"/>
                  <a:gd name="T27" fmla="*/ 95 h 95"/>
                  <a:gd name="T28" fmla="*/ 0 w 106"/>
                  <a:gd name="T29" fmla="*/ 11 h 95"/>
                  <a:gd name="T30" fmla="*/ 28 w 106"/>
                  <a:gd name="T31" fmla="*/ 7 h 95"/>
                  <a:gd name="T32" fmla="*/ 51 w 106"/>
                  <a:gd name="T33" fmla="*/ 55 h 95"/>
                  <a:gd name="T34" fmla="*/ 55 w 106"/>
                  <a:gd name="T35" fmla="*/ 67 h 95"/>
                  <a:gd name="T36" fmla="*/ 56 w 106"/>
                  <a:gd name="T37" fmla="*/ 67 h 95"/>
                  <a:gd name="T38" fmla="*/ 58 w 106"/>
                  <a:gd name="T39" fmla="*/ 55 h 95"/>
                  <a:gd name="T40" fmla="*/ 69 w 106"/>
                  <a:gd name="T41" fmla="*/ 3 h 95"/>
                  <a:gd name="T42" fmla="*/ 96 w 106"/>
                  <a:gd name="T43" fmla="*/ 0 h 95"/>
                  <a:gd name="T44" fmla="*/ 106 w 106"/>
                  <a:gd name="T45" fmla="*/ 8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95">
                    <a:moveTo>
                      <a:pt x="106" y="84"/>
                    </a:moveTo>
                    <a:cubicBezTo>
                      <a:pt x="87" y="86"/>
                      <a:pt x="87" y="86"/>
                      <a:pt x="87" y="86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81" y="30"/>
                      <a:pt x="80" y="24"/>
                      <a:pt x="80" y="17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79" y="23"/>
                      <a:pt x="79" y="27"/>
                      <a:pt x="78" y="29"/>
                    </a:cubicBezTo>
                    <a:cubicBezTo>
                      <a:pt x="65" y="89"/>
                      <a:pt x="65" y="89"/>
                      <a:pt x="65" y="89"/>
                    </a:cubicBezTo>
                    <a:cubicBezTo>
                      <a:pt x="49" y="90"/>
                      <a:pt x="49" y="90"/>
                      <a:pt x="49" y="90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4"/>
                      <a:pt x="21" y="31"/>
                      <a:pt x="19" y="24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20" y="33"/>
                      <a:pt x="21" y="40"/>
                      <a:pt x="22" y="46"/>
                    </a:cubicBezTo>
                    <a:cubicBezTo>
                      <a:pt x="27" y="93"/>
                      <a:pt x="27" y="93"/>
                      <a:pt x="27" y="93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3" y="59"/>
                      <a:pt x="54" y="63"/>
                      <a:pt x="55" y="67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6" y="62"/>
                      <a:pt x="57" y="58"/>
                      <a:pt x="58" y="55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96" y="0"/>
                      <a:pt x="96" y="0"/>
                      <a:pt x="96" y="0"/>
                    </a:cubicBezTo>
                    <a:lnTo>
                      <a:pt x="106" y="84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04040"/>
                  </a:solidFill>
                </a:endParaRPr>
              </a:p>
            </p:txBody>
          </p:sp>
          <p:sp>
            <p:nvSpPr>
              <p:cNvPr id="46" name="Freeform 44"/>
              <p:cNvSpPr>
                <a:spLocks noEditPoints="1"/>
              </p:cNvSpPr>
              <p:nvPr/>
            </p:nvSpPr>
            <p:spPr bwMode="auto">
              <a:xfrm>
                <a:off x="-2795588" y="2214563"/>
                <a:ext cx="150813" cy="144463"/>
              </a:xfrm>
              <a:custGeom>
                <a:avLst/>
                <a:gdLst>
                  <a:gd name="T0" fmla="*/ 37 w 68"/>
                  <a:gd name="T1" fmla="*/ 64 h 65"/>
                  <a:gd name="T2" fmla="*/ 13 w 68"/>
                  <a:gd name="T3" fmla="*/ 58 h 65"/>
                  <a:gd name="T4" fmla="*/ 1 w 68"/>
                  <a:gd name="T5" fmla="*/ 36 h 65"/>
                  <a:gd name="T6" fmla="*/ 8 w 68"/>
                  <a:gd name="T7" fmla="*/ 12 h 65"/>
                  <a:gd name="T8" fmla="*/ 31 w 68"/>
                  <a:gd name="T9" fmla="*/ 1 h 65"/>
                  <a:gd name="T10" fmla="*/ 55 w 68"/>
                  <a:gd name="T11" fmla="*/ 7 h 65"/>
                  <a:gd name="T12" fmla="*/ 66 w 68"/>
                  <a:gd name="T13" fmla="*/ 28 h 65"/>
                  <a:gd name="T14" fmla="*/ 60 w 68"/>
                  <a:gd name="T15" fmla="*/ 53 h 65"/>
                  <a:gd name="T16" fmla="*/ 37 w 68"/>
                  <a:gd name="T17" fmla="*/ 64 h 65"/>
                  <a:gd name="T18" fmla="*/ 32 w 68"/>
                  <a:gd name="T19" fmla="*/ 15 h 65"/>
                  <a:gd name="T20" fmla="*/ 22 w 68"/>
                  <a:gd name="T21" fmla="*/ 21 h 65"/>
                  <a:gd name="T22" fmla="*/ 20 w 68"/>
                  <a:gd name="T23" fmla="*/ 34 h 65"/>
                  <a:gd name="T24" fmla="*/ 36 w 68"/>
                  <a:gd name="T25" fmla="*/ 50 h 65"/>
                  <a:gd name="T26" fmla="*/ 47 w 68"/>
                  <a:gd name="T27" fmla="*/ 30 h 65"/>
                  <a:gd name="T28" fmla="*/ 32 w 68"/>
                  <a:gd name="T29" fmla="*/ 1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65">
                    <a:moveTo>
                      <a:pt x="37" y="64"/>
                    </a:moveTo>
                    <a:cubicBezTo>
                      <a:pt x="27" y="65"/>
                      <a:pt x="19" y="63"/>
                      <a:pt x="13" y="58"/>
                    </a:cubicBezTo>
                    <a:cubicBezTo>
                      <a:pt x="6" y="53"/>
                      <a:pt x="2" y="46"/>
                      <a:pt x="1" y="36"/>
                    </a:cubicBezTo>
                    <a:cubicBezTo>
                      <a:pt x="0" y="27"/>
                      <a:pt x="2" y="18"/>
                      <a:pt x="8" y="12"/>
                    </a:cubicBezTo>
                    <a:cubicBezTo>
                      <a:pt x="13" y="6"/>
                      <a:pt x="21" y="2"/>
                      <a:pt x="31" y="1"/>
                    </a:cubicBezTo>
                    <a:cubicBezTo>
                      <a:pt x="41" y="0"/>
                      <a:pt x="49" y="2"/>
                      <a:pt x="55" y="7"/>
                    </a:cubicBezTo>
                    <a:cubicBezTo>
                      <a:pt x="62" y="12"/>
                      <a:pt x="65" y="19"/>
                      <a:pt x="66" y="28"/>
                    </a:cubicBezTo>
                    <a:cubicBezTo>
                      <a:pt x="68" y="38"/>
                      <a:pt x="66" y="46"/>
                      <a:pt x="60" y="53"/>
                    </a:cubicBezTo>
                    <a:cubicBezTo>
                      <a:pt x="55" y="59"/>
                      <a:pt x="47" y="63"/>
                      <a:pt x="37" y="64"/>
                    </a:cubicBezTo>
                    <a:close/>
                    <a:moveTo>
                      <a:pt x="32" y="15"/>
                    </a:moveTo>
                    <a:cubicBezTo>
                      <a:pt x="28" y="16"/>
                      <a:pt x="24" y="18"/>
                      <a:pt x="22" y="21"/>
                    </a:cubicBezTo>
                    <a:cubicBezTo>
                      <a:pt x="20" y="24"/>
                      <a:pt x="20" y="29"/>
                      <a:pt x="20" y="34"/>
                    </a:cubicBezTo>
                    <a:cubicBezTo>
                      <a:pt x="21" y="46"/>
                      <a:pt x="27" y="51"/>
                      <a:pt x="36" y="50"/>
                    </a:cubicBezTo>
                    <a:cubicBezTo>
                      <a:pt x="45" y="49"/>
                      <a:pt x="49" y="42"/>
                      <a:pt x="47" y="30"/>
                    </a:cubicBezTo>
                    <a:cubicBezTo>
                      <a:pt x="46" y="19"/>
                      <a:pt x="41" y="14"/>
                      <a:pt x="32" y="15"/>
                    </a:cubicBez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04040"/>
                  </a:solidFill>
                </a:endParaRPr>
              </a:p>
            </p:txBody>
          </p:sp>
          <p:sp>
            <p:nvSpPr>
              <p:cNvPr id="47" name="Freeform 45"/>
              <p:cNvSpPr>
                <a:spLocks/>
              </p:cNvSpPr>
              <p:nvPr/>
            </p:nvSpPr>
            <p:spPr bwMode="auto">
              <a:xfrm>
                <a:off x="-2628900" y="2192338"/>
                <a:ext cx="144463" cy="150813"/>
              </a:xfrm>
              <a:custGeom>
                <a:avLst/>
                <a:gdLst>
                  <a:gd name="T0" fmla="*/ 65 w 65"/>
                  <a:gd name="T1" fmla="*/ 61 h 68"/>
                  <a:gd name="T2" fmla="*/ 47 w 65"/>
                  <a:gd name="T3" fmla="*/ 63 h 68"/>
                  <a:gd name="T4" fmla="*/ 43 w 65"/>
                  <a:gd name="T5" fmla="*/ 29 h 68"/>
                  <a:gd name="T6" fmla="*/ 31 w 65"/>
                  <a:gd name="T7" fmla="*/ 17 h 68"/>
                  <a:gd name="T8" fmla="*/ 24 w 65"/>
                  <a:gd name="T9" fmla="*/ 21 h 68"/>
                  <a:gd name="T10" fmla="*/ 22 w 65"/>
                  <a:gd name="T11" fmla="*/ 31 h 68"/>
                  <a:gd name="T12" fmla="*/ 26 w 65"/>
                  <a:gd name="T13" fmla="*/ 65 h 68"/>
                  <a:gd name="T14" fmla="*/ 7 w 65"/>
                  <a:gd name="T15" fmla="*/ 68 h 68"/>
                  <a:gd name="T16" fmla="*/ 0 w 65"/>
                  <a:gd name="T17" fmla="*/ 7 h 68"/>
                  <a:gd name="T18" fmla="*/ 19 w 65"/>
                  <a:gd name="T19" fmla="*/ 5 h 68"/>
                  <a:gd name="T20" fmla="*/ 20 w 65"/>
                  <a:gd name="T21" fmla="*/ 15 h 68"/>
                  <a:gd name="T22" fmla="*/ 20 w 65"/>
                  <a:gd name="T23" fmla="*/ 15 h 68"/>
                  <a:gd name="T24" fmla="*/ 38 w 65"/>
                  <a:gd name="T25" fmla="*/ 1 h 68"/>
                  <a:gd name="T26" fmla="*/ 61 w 65"/>
                  <a:gd name="T27" fmla="*/ 24 h 68"/>
                  <a:gd name="T28" fmla="*/ 65 w 65"/>
                  <a:gd name="T29" fmla="*/ 6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" h="68">
                    <a:moveTo>
                      <a:pt x="65" y="61"/>
                    </a:moveTo>
                    <a:cubicBezTo>
                      <a:pt x="47" y="63"/>
                      <a:pt x="47" y="63"/>
                      <a:pt x="47" y="63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2" y="20"/>
                      <a:pt x="38" y="16"/>
                      <a:pt x="31" y="17"/>
                    </a:cubicBezTo>
                    <a:cubicBezTo>
                      <a:pt x="28" y="17"/>
                      <a:pt x="26" y="19"/>
                      <a:pt x="24" y="21"/>
                    </a:cubicBezTo>
                    <a:cubicBezTo>
                      <a:pt x="22" y="24"/>
                      <a:pt x="21" y="27"/>
                      <a:pt x="22" y="31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4" y="7"/>
                      <a:pt x="30" y="2"/>
                      <a:pt x="38" y="1"/>
                    </a:cubicBezTo>
                    <a:cubicBezTo>
                      <a:pt x="51" y="0"/>
                      <a:pt x="59" y="7"/>
                      <a:pt x="61" y="24"/>
                    </a:cubicBezTo>
                    <a:lnTo>
                      <a:pt x="65" y="61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04040"/>
                  </a:solidFill>
                </a:endParaRPr>
              </a:p>
            </p:txBody>
          </p:sp>
          <p:sp>
            <p:nvSpPr>
              <p:cNvPr id="48" name="Freeform 46"/>
              <p:cNvSpPr>
                <a:spLocks noEditPoints="1"/>
              </p:cNvSpPr>
              <p:nvPr/>
            </p:nvSpPr>
            <p:spPr bwMode="auto">
              <a:xfrm>
                <a:off x="-2468563" y="2109788"/>
                <a:ext cx="147638" cy="214313"/>
              </a:xfrm>
              <a:custGeom>
                <a:avLst/>
                <a:gdLst>
                  <a:gd name="T0" fmla="*/ 67 w 67"/>
                  <a:gd name="T1" fmla="*/ 89 h 96"/>
                  <a:gd name="T2" fmla="*/ 48 w 67"/>
                  <a:gd name="T3" fmla="*/ 92 h 96"/>
                  <a:gd name="T4" fmla="*/ 47 w 67"/>
                  <a:gd name="T5" fmla="*/ 83 h 96"/>
                  <a:gd name="T6" fmla="*/ 47 w 67"/>
                  <a:gd name="T7" fmla="*/ 83 h 96"/>
                  <a:gd name="T8" fmla="*/ 30 w 67"/>
                  <a:gd name="T9" fmla="*/ 95 h 96"/>
                  <a:gd name="T10" fmla="*/ 11 w 67"/>
                  <a:gd name="T11" fmla="*/ 89 h 96"/>
                  <a:gd name="T12" fmla="*/ 1 w 67"/>
                  <a:gd name="T13" fmla="*/ 68 h 96"/>
                  <a:gd name="T14" fmla="*/ 6 w 67"/>
                  <a:gd name="T15" fmla="*/ 43 h 96"/>
                  <a:gd name="T16" fmla="*/ 25 w 67"/>
                  <a:gd name="T17" fmla="*/ 32 h 96"/>
                  <a:gd name="T18" fmla="*/ 42 w 67"/>
                  <a:gd name="T19" fmla="*/ 38 h 96"/>
                  <a:gd name="T20" fmla="*/ 42 w 67"/>
                  <a:gd name="T21" fmla="*/ 38 h 96"/>
                  <a:gd name="T22" fmla="*/ 38 w 67"/>
                  <a:gd name="T23" fmla="*/ 2 h 96"/>
                  <a:gd name="T24" fmla="*/ 57 w 67"/>
                  <a:gd name="T25" fmla="*/ 0 h 96"/>
                  <a:gd name="T26" fmla="*/ 67 w 67"/>
                  <a:gd name="T27" fmla="*/ 89 h 96"/>
                  <a:gd name="T28" fmla="*/ 45 w 67"/>
                  <a:gd name="T29" fmla="*/ 62 h 96"/>
                  <a:gd name="T30" fmla="*/ 45 w 67"/>
                  <a:gd name="T31" fmla="*/ 58 h 96"/>
                  <a:gd name="T32" fmla="*/ 40 w 67"/>
                  <a:gd name="T33" fmla="*/ 48 h 96"/>
                  <a:gd name="T34" fmla="*/ 31 w 67"/>
                  <a:gd name="T35" fmla="*/ 45 h 96"/>
                  <a:gd name="T36" fmla="*/ 22 w 67"/>
                  <a:gd name="T37" fmla="*/ 51 h 96"/>
                  <a:gd name="T38" fmla="*/ 20 w 67"/>
                  <a:gd name="T39" fmla="*/ 65 h 96"/>
                  <a:gd name="T40" fmla="*/ 25 w 67"/>
                  <a:gd name="T41" fmla="*/ 77 h 96"/>
                  <a:gd name="T42" fmla="*/ 34 w 67"/>
                  <a:gd name="T43" fmla="*/ 80 h 96"/>
                  <a:gd name="T44" fmla="*/ 43 w 67"/>
                  <a:gd name="T45" fmla="*/ 75 h 96"/>
                  <a:gd name="T46" fmla="*/ 45 w 67"/>
                  <a:gd name="T47" fmla="*/ 6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7" h="96">
                    <a:moveTo>
                      <a:pt x="67" y="89"/>
                    </a:moveTo>
                    <a:cubicBezTo>
                      <a:pt x="48" y="92"/>
                      <a:pt x="48" y="92"/>
                      <a:pt x="48" y="92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44" y="90"/>
                      <a:pt x="38" y="94"/>
                      <a:pt x="30" y="95"/>
                    </a:cubicBezTo>
                    <a:cubicBezTo>
                      <a:pt x="22" y="96"/>
                      <a:pt x="16" y="94"/>
                      <a:pt x="11" y="89"/>
                    </a:cubicBezTo>
                    <a:cubicBezTo>
                      <a:pt x="5" y="84"/>
                      <a:pt x="2" y="77"/>
                      <a:pt x="1" y="68"/>
                    </a:cubicBezTo>
                    <a:cubicBezTo>
                      <a:pt x="0" y="58"/>
                      <a:pt x="2" y="50"/>
                      <a:pt x="6" y="43"/>
                    </a:cubicBezTo>
                    <a:cubicBezTo>
                      <a:pt x="10" y="36"/>
                      <a:pt x="17" y="33"/>
                      <a:pt x="25" y="32"/>
                    </a:cubicBezTo>
                    <a:cubicBezTo>
                      <a:pt x="33" y="31"/>
                      <a:pt x="38" y="33"/>
                      <a:pt x="42" y="38"/>
                    </a:cubicBezTo>
                    <a:cubicBezTo>
                      <a:pt x="42" y="38"/>
                      <a:pt x="42" y="38"/>
                      <a:pt x="42" y="38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57" y="0"/>
                      <a:pt x="57" y="0"/>
                      <a:pt x="57" y="0"/>
                    </a:cubicBezTo>
                    <a:lnTo>
                      <a:pt x="67" y="89"/>
                    </a:lnTo>
                    <a:close/>
                    <a:moveTo>
                      <a:pt x="45" y="62"/>
                    </a:moveTo>
                    <a:cubicBezTo>
                      <a:pt x="45" y="58"/>
                      <a:pt x="45" y="58"/>
                      <a:pt x="45" y="58"/>
                    </a:cubicBezTo>
                    <a:cubicBezTo>
                      <a:pt x="44" y="54"/>
                      <a:pt x="43" y="51"/>
                      <a:pt x="40" y="48"/>
                    </a:cubicBezTo>
                    <a:cubicBezTo>
                      <a:pt x="38" y="46"/>
                      <a:pt x="35" y="45"/>
                      <a:pt x="31" y="45"/>
                    </a:cubicBezTo>
                    <a:cubicBezTo>
                      <a:pt x="27" y="46"/>
                      <a:pt x="24" y="48"/>
                      <a:pt x="22" y="51"/>
                    </a:cubicBezTo>
                    <a:cubicBezTo>
                      <a:pt x="20" y="55"/>
                      <a:pt x="19" y="59"/>
                      <a:pt x="20" y="65"/>
                    </a:cubicBezTo>
                    <a:cubicBezTo>
                      <a:pt x="21" y="70"/>
                      <a:pt x="22" y="74"/>
                      <a:pt x="25" y="77"/>
                    </a:cubicBezTo>
                    <a:cubicBezTo>
                      <a:pt x="27" y="80"/>
                      <a:pt x="30" y="81"/>
                      <a:pt x="34" y="80"/>
                    </a:cubicBezTo>
                    <a:cubicBezTo>
                      <a:pt x="38" y="80"/>
                      <a:pt x="41" y="78"/>
                      <a:pt x="43" y="75"/>
                    </a:cubicBezTo>
                    <a:cubicBezTo>
                      <a:pt x="45" y="71"/>
                      <a:pt x="46" y="67"/>
                      <a:pt x="45" y="62"/>
                    </a:cubicBez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04040"/>
                  </a:solidFill>
                </a:endParaRPr>
              </a:p>
            </p:txBody>
          </p:sp>
          <p:sp>
            <p:nvSpPr>
              <p:cNvPr id="49" name="Freeform 47"/>
              <p:cNvSpPr>
                <a:spLocks noEditPoints="1"/>
              </p:cNvSpPr>
              <p:nvPr/>
            </p:nvSpPr>
            <p:spPr bwMode="auto">
              <a:xfrm>
                <a:off x="-2303463" y="2157413"/>
                <a:ext cx="130175" cy="147638"/>
              </a:xfrm>
              <a:custGeom>
                <a:avLst/>
                <a:gdLst>
                  <a:gd name="T0" fmla="*/ 58 w 58"/>
                  <a:gd name="T1" fmla="*/ 61 h 67"/>
                  <a:gd name="T2" fmla="*/ 40 w 58"/>
                  <a:gd name="T3" fmla="*/ 63 h 67"/>
                  <a:gd name="T4" fmla="*/ 39 w 58"/>
                  <a:gd name="T5" fmla="*/ 54 h 67"/>
                  <a:gd name="T6" fmla="*/ 39 w 58"/>
                  <a:gd name="T7" fmla="*/ 54 h 67"/>
                  <a:gd name="T8" fmla="*/ 22 w 58"/>
                  <a:gd name="T9" fmla="*/ 66 h 67"/>
                  <a:gd name="T10" fmla="*/ 8 w 58"/>
                  <a:gd name="T11" fmla="*/ 63 h 67"/>
                  <a:gd name="T12" fmla="*/ 1 w 58"/>
                  <a:gd name="T13" fmla="*/ 50 h 67"/>
                  <a:gd name="T14" fmla="*/ 20 w 58"/>
                  <a:gd name="T15" fmla="*/ 28 h 67"/>
                  <a:gd name="T16" fmla="*/ 36 w 58"/>
                  <a:gd name="T17" fmla="*/ 24 h 67"/>
                  <a:gd name="T18" fmla="*/ 24 w 58"/>
                  <a:gd name="T19" fmla="*/ 15 h 67"/>
                  <a:gd name="T20" fmla="*/ 4 w 58"/>
                  <a:gd name="T21" fmla="*/ 24 h 67"/>
                  <a:gd name="T22" fmla="*/ 3 w 58"/>
                  <a:gd name="T23" fmla="*/ 10 h 67"/>
                  <a:gd name="T24" fmla="*/ 13 w 58"/>
                  <a:gd name="T25" fmla="*/ 5 h 67"/>
                  <a:gd name="T26" fmla="*/ 25 w 58"/>
                  <a:gd name="T27" fmla="*/ 2 h 67"/>
                  <a:gd name="T28" fmla="*/ 54 w 58"/>
                  <a:gd name="T29" fmla="*/ 25 h 67"/>
                  <a:gd name="T30" fmla="*/ 58 w 58"/>
                  <a:gd name="T31" fmla="*/ 61 h 67"/>
                  <a:gd name="T32" fmla="*/ 37 w 58"/>
                  <a:gd name="T33" fmla="*/ 38 h 67"/>
                  <a:gd name="T34" fmla="*/ 37 w 58"/>
                  <a:gd name="T35" fmla="*/ 34 h 67"/>
                  <a:gd name="T36" fmla="*/ 26 w 58"/>
                  <a:gd name="T37" fmla="*/ 37 h 67"/>
                  <a:gd name="T38" fmla="*/ 18 w 58"/>
                  <a:gd name="T39" fmla="*/ 46 h 67"/>
                  <a:gd name="T40" fmla="*/ 21 w 58"/>
                  <a:gd name="T41" fmla="*/ 51 h 67"/>
                  <a:gd name="T42" fmla="*/ 27 w 58"/>
                  <a:gd name="T43" fmla="*/ 52 h 67"/>
                  <a:gd name="T44" fmla="*/ 35 w 58"/>
                  <a:gd name="T45" fmla="*/ 48 h 67"/>
                  <a:gd name="T46" fmla="*/ 37 w 58"/>
                  <a:gd name="T47" fmla="*/ 3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8" h="67">
                    <a:moveTo>
                      <a:pt x="58" y="61"/>
                    </a:moveTo>
                    <a:cubicBezTo>
                      <a:pt x="40" y="63"/>
                      <a:pt x="40" y="63"/>
                      <a:pt x="40" y="63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36" y="61"/>
                      <a:pt x="30" y="65"/>
                      <a:pt x="22" y="66"/>
                    </a:cubicBezTo>
                    <a:cubicBezTo>
                      <a:pt x="16" y="67"/>
                      <a:pt x="12" y="66"/>
                      <a:pt x="8" y="63"/>
                    </a:cubicBezTo>
                    <a:cubicBezTo>
                      <a:pt x="4" y="60"/>
                      <a:pt x="2" y="56"/>
                      <a:pt x="1" y="50"/>
                    </a:cubicBezTo>
                    <a:cubicBezTo>
                      <a:pt x="0" y="39"/>
                      <a:pt x="6" y="31"/>
                      <a:pt x="20" y="28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5" y="17"/>
                      <a:pt x="31" y="14"/>
                      <a:pt x="24" y="15"/>
                    </a:cubicBezTo>
                    <a:cubicBezTo>
                      <a:pt x="17" y="16"/>
                      <a:pt x="10" y="19"/>
                      <a:pt x="4" y="24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5" y="8"/>
                      <a:pt x="8" y="6"/>
                      <a:pt x="13" y="5"/>
                    </a:cubicBezTo>
                    <a:cubicBezTo>
                      <a:pt x="17" y="3"/>
                      <a:pt x="21" y="2"/>
                      <a:pt x="25" y="2"/>
                    </a:cubicBezTo>
                    <a:cubicBezTo>
                      <a:pt x="42" y="0"/>
                      <a:pt x="52" y="8"/>
                      <a:pt x="54" y="25"/>
                    </a:cubicBezTo>
                    <a:lnTo>
                      <a:pt x="58" y="61"/>
                    </a:lnTo>
                    <a:close/>
                    <a:moveTo>
                      <a:pt x="37" y="38"/>
                    </a:moveTo>
                    <a:cubicBezTo>
                      <a:pt x="37" y="34"/>
                      <a:pt x="37" y="34"/>
                      <a:pt x="37" y="34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0" y="38"/>
                      <a:pt x="18" y="41"/>
                      <a:pt x="18" y="46"/>
                    </a:cubicBezTo>
                    <a:cubicBezTo>
                      <a:pt x="18" y="48"/>
                      <a:pt x="19" y="50"/>
                      <a:pt x="21" y="51"/>
                    </a:cubicBezTo>
                    <a:cubicBezTo>
                      <a:pt x="23" y="52"/>
                      <a:pt x="25" y="53"/>
                      <a:pt x="27" y="52"/>
                    </a:cubicBezTo>
                    <a:cubicBezTo>
                      <a:pt x="31" y="52"/>
                      <a:pt x="33" y="51"/>
                      <a:pt x="35" y="48"/>
                    </a:cubicBezTo>
                    <a:cubicBezTo>
                      <a:pt x="37" y="45"/>
                      <a:pt x="38" y="42"/>
                      <a:pt x="37" y="38"/>
                    </a:cubicBez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04040"/>
                  </a:solidFill>
                </a:endParaRPr>
              </a:p>
            </p:txBody>
          </p:sp>
          <p:sp>
            <p:nvSpPr>
              <p:cNvPr id="50" name="Freeform 48"/>
              <p:cNvSpPr>
                <a:spLocks/>
              </p:cNvSpPr>
              <p:nvPr/>
            </p:nvSpPr>
            <p:spPr bwMode="auto">
              <a:xfrm>
                <a:off x="-2173288" y="2138363"/>
                <a:ext cx="144463" cy="211138"/>
              </a:xfrm>
              <a:custGeom>
                <a:avLst/>
                <a:gdLst>
                  <a:gd name="T0" fmla="*/ 65 w 65"/>
                  <a:gd name="T1" fmla="*/ 0 h 95"/>
                  <a:gd name="T2" fmla="*/ 48 w 65"/>
                  <a:gd name="T3" fmla="*/ 68 h 95"/>
                  <a:gd name="T4" fmla="*/ 24 w 65"/>
                  <a:gd name="T5" fmla="*/ 95 h 95"/>
                  <a:gd name="T6" fmla="*/ 13 w 65"/>
                  <a:gd name="T7" fmla="*/ 94 h 95"/>
                  <a:gd name="T8" fmla="*/ 11 w 65"/>
                  <a:gd name="T9" fmla="*/ 80 h 95"/>
                  <a:gd name="T10" fmla="*/ 19 w 65"/>
                  <a:gd name="T11" fmla="*/ 81 h 95"/>
                  <a:gd name="T12" fmla="*/ 29 w 65"/>
                  <a:gd name="T13" fmla="*/ 73 h 95"/>
                  <a:gd name="T14" fmla="*/ 31 w 65"/>
                  <a:gd name="T15" fmla="*/ 65 h 95"/>
                  <a:gd name="T16" fmla="*/ 0 w 65"/>
                  <a:gd name="T17" fmla="*/ 8 h 95"/>
                  <a:gd name="T18" fmla="*/ 20 w 65"/>
                  <a:gd name="T19" fmla="*/ 5 h 95"/>
                  <a:gd name="T20" fmla="*/ 36 w 65"/>
                  <a:gd name="T21" fmla="*/ 41 h 95"/>
                  <a:gd name="T22" fmla="*/ 38 w 65"/>
                  <a:gd name="T23" fmla="*/ 49 h 95"/>
                  <a:gd name="T24" fmla="*/ 38 w 65"/>
                  <a:gd name="T25" fmla="*/ 49 h 95"/>
                  <a:gd name="T26" fmla="*/ 39 w 65"/>
                  <a:gd name="T27" fmla="*/ 40 h 95"/>
                  <a:gd name="T28" fmla="*/ 47 w 65"/>
                  <a:gd name="T29" fmla="*/ 2 h 95"/>
                  <a:gd name="T30" fmla="*/ 65 w 65"/>
                  <a:gd name="T3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" h="95">
                    <a:moveTo>
                      <a:pt x="65" y="0"/>
                    </a:moveTo>
                    <a:cubicBezTo>
                      <a:pt x="48" y="68"/>
                      <a:pt x="48" y="68"/>
                      <a:pt x="48" y="68"/>
                    </a:cubicBezTo>
                    <a:cubicBezTo>
                      <a:pt x="44" y="85"/>
                      <a:pt x="36" y="93"/>
                      <a:pt x="24" y="95"/>
                    </a:cubicBezTo>
                    <a:cubicBezTo>
                      <a:pt x="20" y="95"/>
                      <a:pt x="16" y="95"/>
                      <a:pt x="13" y="94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4" y="81"/>
                      <a:pt x="16" y="81"/>
                      <a:pt x="19" y="81"/>
                    </a:cubicBezTo>
                    <a:cubicBezTo>
                      <a:pt x="24" y="80"/>
                      <a:pt x="27" y="78"/>
                      <a:pt x="29" y="73"/>
                    </a:cubicBezTo>
                    <a:cubicBezTo>
                      <a:pt x="31" y="65"/>
                      <a:pt x="31" y="65"/>
                      <a:pt x="31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7" y="43"/>
                      <a:pt x="37" y="46"/>
                      <a:pt x="38" y="49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38" y="46"/>
                      <a:pt x="39" y="44"/>
                      <a:pt x="39" y="40"/>
                    </a:cubicBezTo>
                    <a:cubicBezTo>
                      <a:pt x="47" y="2"/>
                      <a:pt x="47" y="2"/>
                      <a:pt x="47" y="2"/>
                    </a:cubicBez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04040"/>
                  </a:solidFill>
                </a:endParaRPr>
              </a:p>
            </p:txBody>
          </p:sp>
          <p:sp>
            <p:nvSpPr>
              <p:cNvPr id="51" name="Freeform 49"/>
              <p:cNvSpPr>
                <a:spLocks/>
              </p:cNvSpPr>
              <p:nvPr/>
            </p:nvSpPr>
            <p:spPr bwMode="auto">
              <a:xfrm>
                <a:off x="-3022600" y="2559050"/>
                <a:ext cx="142875" cy="298450"/>
              </a:xfrm>
              <a:custGeom>
                <a:avLst/>
                <a:gdLst>
                  <a:gd name="T0" fmla="*/ 62 w 64"/>
                  <a:gd name="T1" fmla="*/ 76 h 134"/>
                  <a:gd name="T2" fmla="*/ 54 w 64"/>
                  <a:gd name="T3" fmla="*/ 116 h 134"/>
                  <a:gd name="T4" fmla="*/ 22 w 64"/>
                  <a:gd name="T5" fmla="*/ 134 h 134"/>
                  <a:gd name="T6" fmla="*/ 3 w 64"/>
                  <a:gd name="T7" fmla="*/ 132 h 134"/>
                  <a:gd name="T8" fmla="*/ 0 w 64"/>
                  <a:gd name="T9" fmla="*/ 106 h 134"/>
                  <a:gd name="T10" fmla="*/ 17 w 64"/>
                  <a:gd name="T11" fmla="*/ 109 h 134"/>
                  <a:gd name="T12" fmla="*/ 33 w 64"/>
                  <a:gd name="T13" fmla="*/ 78 h 134"/>
                  <a:gd name="T14" fmla="*/ 25 w 64"/>
                  <a:gd name="T15" fmla="*/ 4 h 134"/>
                  <a:gd name="T16" fmla="*/ 53 w 64"/>
                  <a:gd name="T17" fmla="*/ 0 h 134"/>
                  <a:gd name="T18" fmla="*/ 62 w 64"/>
                  <a:gd name="T19" fmla="*/ 7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134">
                    <a:moveTo>
                      <a:pt x="62" y="76"/>
                    </a:moveTo>
                    <a:cubicBezTo>
                      <a:pt x="64" y="93"/>
                      <a:pt x="61" y="107"/>
                      <a:pt x="54" y="116"/>
                    </a:cubicBezTo>
                    <a:cubicBezTo>
                      <a:pt x="48" y="126"/>
                      <a:pt x="37" y="132"/>
                      <a:pt x="22" y="134"/>
                    </a:cubicBezTo>
                    <a:cubicBezTo>
                      <a:pt x="15" y="134"/>
                      <a:pt x="9" y="134"/>
                      <a:pt x="3" y="132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5" y="109"/>
                      <a:pt x="11" y="110"/>
                      <a:pt x="17" y="109"/>
                    </a:cubicBezTo>
                    <a:cubicBezTo>
                      <a:pt x="30" y="108"/>
                      <a:pt x="35" y="98"/>
                      <a:pt x="33" y="78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53" y="0"/>
                      <a:pt x="53" y="0"/>
                      <a:pt x="53" y="0"/>
                    </a:cubicBezTo>
                    <a:lnTo>
                      <a:pt x="62" y="7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04040"/>
                  </a:solidFill>
                </a:endParaRPr>
              </a:p>
            </p:txBody>
          </p:sp>
          <p:sp>
            <p:nvSpPr>
              <p:cNvPr id="52" name="Freeform 50"/>
              <p:cNvSpPr>
                <a:spLocks/>
              </p:cNvSpPr>
              <p:nvPr/>
            </p:nvSpPr>
            <p:spPr bwMode="auto">
              <a:xfrm>
                <a:off x="-2855913" y="2527300"/>
                <a:ext cx="257175" cy="307975"/>
              </a:xfrm>
              <a:custGeom>
                <a:avLst/>
                <a:gdLst>
                  <a:gd name="T0" fmla="*/ 112 w 116"/>
                  <a:gd name="T1" fmla="*/ 71 h 138"/>
                  <a:gd name="T2" fmla="*/ 66 w 116"/>
                  <a:gd name="T3" fmla="*/ 134 h 138"/>
                  <a:gd name="T4" fmla="*/ 8 w 116"/>
                  <a:gd name="T5" fmla="*/ 85 h 138"/>
                  <a:gd name="T6" fmla="*/ 0 w 116"/>
                  <a:gd name="T7" fmla="*/ 12 h 138"/>
                  <a:gd name="T8" fmla="*/ 28 w 116"/>
                  <a:gd name="T9" fmla="*/ 9 h 138"/>
                  <a:gd name="T10" fmla="*/ 36 w 116"/>
                  <a:gd name="T11" fmla="*/ 82 h 138"/>
                  <a:gd name="T12" fmla="*/ 64 w 116"/>
                  <a:gd name="T13" fmla="*/ 109 h 138"/>
                  <a:gd name="T14" fmla="*/ 84 w 116"/>
                  <a:gd name="T15" fmla="*/ 77 h 138"/>
                  <a:gd name="T16" fmla="*/ 75 w 116"/>
                  <a:gd name="T17" fmla="*/ 3 h 138"/>
                  <a:gd name="T18" fmla="*/ 104 w 116"/>
                  <a:gd name="T19" fmla="*/ 0 h 138"/>
                  <a:gd name="T20" fmla="*/ 112 w 116"/>
                  <a:gd name="T21" fmla="*/ 7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138">
                    <a:moveTo>
                      <a:pt x="112" y="71"/>
                    </a:moveTo>
                    <a:cubicBezTo>
                      <a:pt x="116" y="109"/>
                      <a:pt x="101" y="130"/>
                      <a:pt x="66" y="134"/>
                    </a:cubicBezTo>
                    <a:cubicBezTo>
                      <a:pt x="31" y="138"/>
                      <a:pt x="12" y="122"/>
                      <a:pt x="8" y="8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9" y="102"/>
                      <a:pt x="48" y="111"/>
                      <a:pt x="64" y="109"/>
                    </a:cubicBezTo>
                    <a:cubicBezTo>
                      <a:pt x="79" y="108"/>
                      <a:pt x="86" y="97"/>
                      <a:pt x="84" y="77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104" y="0"/>
                      <a:pt x="104" y="0"/>
                      <a:pt x="104" y="0"/>
                    </a:cubicBezTo>
                    <a:lnTo>
                      <a:pt x="112" y="71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04040"/>
                  </a:solidFill>
                </a:endParaRPr>
              </a:p>
            </p:txBody>
          </p:sp>
          <p:sp>
            <p:nvSpPr>
              <p:cNvPr id="53" name="Freeform 51"/>
              <p:cNvSpPr>
                <a:spLocks/>
              </p:cNvSpPr>
              <p:nvPr/>
            </p:nvSpPr>
            <p:spPr bwMode="auto">
              <a:xfrm>
                <a:off x="-2573338" y="2492375"/>
                <a:ext cx="284163" cy="309563"/>
              </a:xfrm>
              <a:custGeom>
                <a:avLst/>
                <a:gdLst>
                  <a:gd name="T0" fmla="*/ 128 w 128"/>
                  <a:gd name="T1" fmla="*/ 126 h 139"/>
                  <a:gd name="T2" fmla="*/ 99 w 128"/>
                  <a:gd name="T3" fmla="*/ 129 h 139"/>
                  <a:gd name="T4" fmla="*/ 38 w 128"/>
                  <a:gd name="T5" fmla="*/ 56 h 139"/>
                  <a:gd name="T6" fmla="*/ 30 w 128"/>
                  <a:gd name="T7" fmla="*/ 47 h 139"/>
                  <a:gd name="T8" fmla="*/ 30 w 128"/>
                  <a:gd name="T9" fmla="*/ 47 h 139"/>
                  <a:gd name="T10" fmla="*/ 33 w 128"/>
                  <a:gd name="T11" fmla="*/ 67 h 139"/>
                  <a:gd name="T12" fmla="*/ 41 w 128"/>
                  <a:gd name="T13" fmla="*/ 136 h 139"/>
                  <a:gd name="T14" fmla="*/ 14 w 128"/>
                  <a:gd name="T15" fmla="*/ 139 h 139"/>
                  <a:gd name="T16" fmla="*/ 0 w 128"/>
                  <a:gd name="T17" fmla="*/ 13 h 139"/>
                  <a:gd name="T18" fmla="*/ 30 w 128"/>
                  <a:gd name="T19" fmla="*/ 10 h 139"/>
                  <a:gd name="T20" fmla="*/ 89 w 128"/>
                  <a:gd name="T21" fmla="*/ 81 h 139"/>
                  <a:gd name="T22" fmla="*/ 97 w 128"/>
                  <a:gd name="T23" fmla="*/ 90 h 139"/>
                  <a:gd name="T24" fmla="*/ 97 w 128"/>
                  <a:gd name="T25" fmla="*/ 90 h 139"/>
                  <a:gd name="T26" fmla="*/ 94 w 128"/>
                  <a:gd name="T27" fmla="*/ 73 h 139"/>
                  <a:gd name="T28" fmla="*/ 86 w 128"/>
                  <a:gd name="T29" fmla="*/ 3 h 139"/>
                  <a:gd name="T30" fmla="*/ 113 w 128"/>
                  <a:gd name="T31" fmla="*/ 0 h 139"/>
                  <a:gd name="T32" fmla="*/ 128 w 128"/>
                  <a:gd name="T33" fmla="*/ 12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8" h="139">
                    <a:moveTo>
                      <a:pt x="128" y="126"/>
                    </a:moveTo>
                    <a:cubicBezTo>
                      <a:pt x="99" y="129"/>
                      <a:pt x="99" y="129"/>
                      <a:pt x="99" y="129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4" y="52"/>
                      <a:pt x="32" y="49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1" y="51"/>
                      <a:pt x="32" y="58"/>
                      <a:pt x="33" y="67"/>
                    </a:cubicBezTo>
                    <a:cubicBezTo>
                      <a:pt x="41" y="136"/>
                      <a:pt x="41" y="136"/>
                      <a:pt x="41" y="136"/>
                    </a:cubicBezTo>
                    <a:cubicBezTo>
                      <a:pt x="14" y="139"/>
                      <a:pt x="14" y="139"/>
                      <a:pt x="14" y="13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89" y="81"/>
                      <a:pt x="89" y="81"/>
                      <a:pt x="89" y="81"/>
                    </a:cubicBezTo>
                    <a:cubicBezTo>
                      <a:pt x="92" y="84"/>
                      <a:pt x="94" y="87"/>
                      <a:pt x="97" y="90"/>
                    </a:cubicBezTo>
                    <a:cubicBezTo>
                      <a:pt x="97" y="90"/>
                      <a:pt x="97" y="90"/>
                      <a:pt x="97" y="90"/>
                    </a:cubicBezTo>
                    <a:cubicBezTo>
                      <a:pt x="96" y="87"/>
                      <a:pt x="95" y="82"/>
                      <a:pt x="94" y="73"/>
                    </a:cubicBezTo>
                    <a:cubicBezTo>
                      <a:pt x="86" y="3"/>
                      <a:pt x="86" y="3"/>
                      <a:pt x="86" y="3"/>
                    </a:cubicBezTo>
                    <a:cubicBezTo>
                      <a:pt x="113" y="0"/>
                      <a:pt x="113" y="0"/>
                      <a:pt x="113" y="0"/>
                    </a:cubicBezTo>
                    <a:lnTo>
                      <a:pt x="128" y="12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04040"/>
                  </a:solidFill>
                </a:endParaRPr>
              </a:p>
            </p:txBody>
          </p:sp>
          <p:sp>
            <p:nvSpPr>
              <p:cNvPr id="54" name="Freeform 52"/>
              <p:cNvSpPr>
                <a:spLocks/>
              </p:cNvSpPr>
              <p:nvPr/>
            </p:nvSpPr>
            <p:spPr bwMode="auto">
              <a:xfrm>
                <a:off x="-2154238" y="2454275"/>
                <a:ext cx="149225" cy="293688"/>
              </a:xfrm>
              <a:custGeom>
                <a:avLst/>
                <a:gdLst>
                  <a:gd name="T0" fmla="*/ 52 w 67"/>
                  <a:gd name="T1" fmla="*/ 0 h 132"/>
                  <a:gd name="T2" fmla="*/ 67 w 67"/>
                  <a:gd name="T3" fmla="*/ 128 h 132"/>
                  <a:gd name="T4" fmla="*/ 39 w 67"/>
                  <a:gd name="T5" fmla="*/ 132 h 132"/>
                  <a:gd name="T6" fmla="*/ 28 w 67"/>
                  <a:gd name="T7" fmla="*/ 34 h 132"/>
                  <a:gd name="T8" fmla="*/ 23 w 67"/>
                  <a:gd name="T9" fmla="*/ 39 h 132"/>
                  <a:gd name="T10" fmla="*/ 17 w 67"/>
                  <a:gd name="T11" fmla="*/ 43 h 132"/>
                  <a:gd name="T12" fmla="*/ 10 w 67"/>
                  <a:gd name="T13" fmla="*/ 46 h 132"/>
                  <a:gd name="T14" fmla="*/ 2 w 67"/>
                  <a:gd name="T15" fmla="*/ 48 h 132"/>
                  <a:gd name="T16" fmla="*/ 0 w 67"/>
                  <a:gd name="T17" fmla="*/ 25 h 132"/>
                  <a:gd name="T18" fmla="*/ 19 w 67"/>
                  <a:gd name="T19" fmla="*/ 14 h 132"/>
                  <a:gd name="T20" fmla="*/ 35 w 67"/>
                  <a:gd name="T21" fmla="*/ 2 h 132"/>
                  <a:gd name="T22" fmla="*/ 52 w 67"/>
                  <a:gd name="T2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" h="132">
                    <a:moveTo>
                      <a:pt x="52" y="0"/>
                    </a:moveTo>
                    <a:cubicBezTo>
                      <a:pt x="67" y="128"/>
                      <a:pt x="67" y="128"/>
                      <a:pt x="67" y="128"/>
                    </a:cubicBezTo>
                    <a:cubicBezTo>
                      <a:pt x="39" y="132"/>
                      <a:pt x="39" y="132"/>
                      <a:pt x="39" y="132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6" y="36"/>
                      <a:pt x="25" y="37"/>
                      <a:pt x="23" y="39"/>
                    </a:cubicBezTo>
                    <a:cubicBezTo>
                      <a:pt x="21" y="40"/>
                      <a:pt x="19" y="41"/>
                      <a:pt x="17" y="43"/>
                    </a:cubicBezTo>
                    <a:cubicBezTo>
                      <a:pt x="14" y="44"/>
                      <a:pt x="12" y="45"/>
                      <a:pt x="10" y="46"/>
                    </a:cubicBezTo>
                    <a:cubicBezTo>
                      <a:pt x="7" y="47"/>
                      <a:pt x="5" y="48"/>
                      <a:pt x="2" y="48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7" y="22"/>
                      <a:pt x="13" y="18"/>
                      <a:pt x="19" y="14"/>
                    </a:cubicBezTo>
                    <a:cubicBezTo>
                      <a:pt x="25" y="10"/>
                      <a:pt x="30" y="6"/>
                      <a:pt x="35" y="2"/>
                    </a:cubicBez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04040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8922640" y="2966466"/>
              <a:ext cx="365757" cy="783110"/>
              <a:chOff x="9195251" y="2966466"/>
              <a:chExt cx="365757" cy="78311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9378129" y="2966466"/>
                <a:ext cx="0" cy="438945"/>
              </a:xfrm>
              <a:prstGeom prst="line">
                <a:avLst/>
              </a:prstGeom>
              <a:ln w="38100" cap="rnd">
                <a:solidFill>
                  <a:srgbClr val="C02DA2"/>
                </a:solidFill>
                <a:prstDash val="sysDot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 bwMode="auto">
              <a:xfrm>
                <a:off x="9195251" y="3383819"/>
                <a:ext cx="365757" cy="365757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rgbClr val="C02DA2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8404001" y="1746454"/>
              <a:ext cx="1374458" cy="32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defRPr/>
              </a:pPr>
              <a:r>
                <a:rPr lang="en-US" sz="1600" kern="0" dirty="0">
                  <a:gradFill>
                    <a:gsLst>
                      <a:gs pos="1250">
                        <a:srgbClr val="C02DA2"/>
                      </a:gs>
                      <a:gs pos="100000">
                        <a:srgbClr val="C02DA2"/>
                      </a:gs>
                    </a:gsLst>
                  </a:gradFill>
                  <a:cs typeface="Arial" pitchFamily="34" charset="0"/>
                </a:rPr>
                <a:t>Project starts</a:t>
              </a:r>
            </a:p>
          </p:txBody>
        </p:sp>
      </p:grpSp>
      <p:sp>
        <p:nvSpPr>
          <p:cNvPr id="55" name="Rectangle 54"/>
          <p:cNvSpPr/>
          <p:nvPr/>
        </p:nvSpPr>
        <p:spPr bwMode="auto">
          <a:xfrm flipV="1">
            <a:off x="7802034" y="3547177"/>
            <a:ext cx="1117328" cy="76555"/>
          </a:xfrm>
          <a:prstGeom prst="rect">
            <a:avLst/>
          </a:prstGeom>
          <a:solidFill>
            <a:srgbClr val="C02DA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 flipV="1">
            <a:off x="4648197" y="3547177"/>
            <a:ext cx="1269998" cy="68090"/>
          </a:xfrm>
          <a:prstGeom prst="rect">
            <a:avLst/>
          </a:prstGeom>
          <a:solidFill>
            <a:srgbClr val="C02DA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7425730" y="3400300"/>
            <a:ext cx="399157" cy="1456288"/>
            <a:chOff x="7425730" y="3400300"/>
            <a:chExt cx="399157" cy="1456288"/>
          </a:xfrm>
        </p:grpSpPr>
        <p:sp>
          <p:nvSpPr>
            <p:cNvPr id="58" name="TextBox 57"/>
            <p:cNvSpPr txBox="1"/>
            <p:nvPr/>
          </p:nvSpPr>
          <p:spPr>
            <a:xfrm>
              <a:off x="7425730" y="4532588"/>
              <a:ext cx="399157" cy="32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defRPr/>
              </a:pPr>
              <a:r>
                <a:rPr lang="en-US" sz="1600" kern="0" dirty="0">
                  <a:gradFill>
                    <a:gsLst>
                      <a:gs pos="1250">
                        <a:srgbClr val="C02DA2"/>
                      </a:gs>
                      <a:gs pos="100000">
                        <a:srgbClr val="C02DA2"/>
                      </a:gs>
                    </a:gsLst>
                  </a:gradFill>
                  <a:cs typeface="Arial" pitchFamily="34" charset="0"/>
                </a:rPr>
                <a:t>Plan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7442430" y="3400300"/>
              <a:ext cx="365757" cy="1034281"/>
              <a:chOff x="7700039" y="3400300"/>
              <a:chExt cx="365757" cy="1034281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7882917" y="3738831"/>
                <a:ext cx="0" cy="695750"/>
              </a:xfrm>
              <a:prstGeom prst="line">
                <a:avLst/>
              </a:prstGeom>
              <a:ln w="38100" cap="rnd">
                <a:solidFill>
                  <a:srgbClr val="C02DA2"/>
                </a:solidFill>
                <a:prstDash val="sysDot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val 60"/>
              <p:cNvSpPr/>
              <p:nvPr/>
            </p:nvSpPr>
            <p:spPr bwMode="auto">
              <a:xfrm>
                <a:off x="7700039" y="3400300"/>
                <a:ext cx="365757" cy="365757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rgbClr val="C02DA2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sp>
        <p:nvSpPr>
          <p:cNvPr id="62" name="Rectangle 61"/>
          <p:cNvSpPr/>
          <p:nvPr/>
        </p:nvSpPr>
        <p:spPr bwMode="auto">
          <a:xfrm flipV="1">
            <a:off x="3232150" y="3547176"/>
            <a:ext cx="1073150" cy="65973"/>
          </a:xfrm>
          <a:prstGeom prst="rect">
            <a:avLst/>
          </a:prstGeom>
          <a:solidFill>
            <a:srgbClr val="C02DA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3719825" y="3383819"/>
            <a:ext cx="1490857" cy="1506173"/>
            <a:chOff x="3601287" y="3383819"/>
            <a:chExt cx="1490857" cy="1506173"/>
          </a:xfrm>
        </p:grpSpPr>
        <p:sp>
          <p:nvSpPr>
            <p:cNvPr id="64" name="TextBox 63"/>
            <p:cNvSpPr txBox="1"/>
            <p:nvPr/>
          </p:nvSpPr>
          <p:spPr>
            <a:xfrm>
              <a:off x="3601287" y="4565992"/>
              <a:ext cx="1490857" cy="32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defRPr/>
              </a:pPr>
              <a:r>
                <a:rPr lang="en-US" sz="1600" kern="0" dirty="0">
                  <a:gradFill>
                    <a:gsLst>
                      <a:gs pos="1250">
                        <a:srgbClr val="C02DA2"/>
                      </a:gs>
                      <a:gs pos="100000">
                        <a:srgbClr val="C02DA2"/>
                      </a:gs>
                    </a:gsLst>
                    <a:lin ang="5400000" scaled="0"/>
                  </a:gradFill>
                  <a:cs typeface="Arial" pitchFamily="34" charset="0"/>
                </a:rPr>
                <a:t>Track progress</a:t>
              </a: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4163837" y="3383819"/>
              <a:ext cx="365757" cy="1050762"/>
              <a:chOff x="4709613" y="3383819"/>
              <a:chExt cx="365757" cy="1050762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4892491" y="3738831"/>
                <a:ext cx="0" cy="695750"/>
              </a:xfrm>
              <a:prstGeom prst="line">
                <a:avLst/>
              </a:prstGeom>
              <a:ln w="38100" cap="rnd">
                <a:solidFill>
                  <a:srgbClr val="C02DA2"/>
                </a:solidFill>
                <a:prstDash val="sysDot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/>
              <p:cNvSpPr/>
              <p:nvPr/>
            </p:nvSpPr>
            <p:spPr bwMode="auto">
              <a:xfrm>
                <a:off x="4709613" y="3383819"/>
                <a:ext cx="365757" cy="365757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rgbClr val="C02DA2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sp>
        <p:nvSpPr>
          <p:cNvPr id="68" name="Isosceles Triangle 67"/>
          <p:cNvSpPr/>
          <p:nvPr/>
        </p:nvSpPr>
        <p:spPr bwMode="auto">
          <a:xfrm rot="16200000">
            <a:off x="2768858" y="3359408"/>
            <a:ext cx="510159" cy="439792"/>
          </a:xfrm>
          <a:prstGeom prst="triangle">
            <a:avLst/>
          </a:prstGeom>
          <a:solidFill>
            <a:srgbClr val="BA141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01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1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/>
      <p:bldP spid="15" grpId="0" animBg="1"/>
      <p:bldP spid="16" grpId="0" animBg="1"/>
      <p:bldP spid="55" grpId="0" animBg="1"/>
      <p:bldP spid="56" grpId="0" animBg="1"/>
      <p:bldP spid="62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120854"/>
          </a:xfrm>
        </p:spPr>
        <p:txBody>
          <a:bodyPr/>
          <a:lstStyle/>
          <a:p>
            <a:r>
              <a:rPr lang="en-US" dirty="0"/>
              <a:t>Agile planning tools</a:t>
            </a:r>
          </a:p>
          <a:p>
            <a:r>
              <a:rPr lang="en-US" dirty="0"/>
              <a:t>Governance for development teams</a:t>
            </a:r>
          </a:p>
          <a:p>
            <a:r>
              <a:rPr lang="en-US" dirty="0"/>
              <a:t>Visualizations through dashboards and charts</a:t>
            </a:r>
          </a:p>
          <a:p>
            <a:r>
              <a:rPr lang="en-US" dirty="0"/>
              <a:t>Choice of </a:t>
            </a:r>
            <a:r>
              <a:rPr lang="en-US" dirty="0" err="1"/>
              <a:t>Git</a:t>
            </a:r>
            <a:r>
              <a:rPr lang="en-US" dirty="0"/>
              <a:t> or TFVC</a:t>
            </a:r>
          </a:p>
          <a:p>
            <a:r>
              <a:rPr lang="en-US" dirty="0"/>
              <a:t>Unlimited free private repositories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+ Track</a:t>
            </a:r>
          </a:p>
        </p:txBody>
      </p:sp>
    </p:spTree>
    <p:extLst>
      <p:ext uri="{BB962C8B-B14F-4D97-AF65-F5344CB8AC3E}">
        <p14:creationId xmlns:p14="http://schemas.microsoft.com/office/powerpoint/2010/main" val="363421605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+ Test</a:t>
            </a:r>
          </a:p>
        </p:txBody>
      </p:sp>
      <p:sp>
        <p:nvSpPr>
          <p:cNvPr id="4" name="Rectangle 3"/>
          <p:cNvSpPr/>
          <p:nvPr/>
        </p:nvSpPr>
        <p:spPr bwMode="auto">
          <a:xfrm rot="16200000" flipV="1">
            <a:off x="5340757" y="4331690"/>
            <a:ext cx="4716000" cy="72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Isosceles Triangle 4"/>
          <p:cNvSpPr/>
          <p:nvPr/>
        </p:nvSpPr>
        <p:spPr bwMode="auto">
          <a:xfrm rot="10800000">
            <a:off x="7442459" y="6445510"/>
            <a:ext cx="510159" cy="439792"/>
          </a:xfrm>
          <a:prstGeom prst="triangl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08" y="-2353422"/>
            <a:ext cx="4449971" cy="4450143"/>
          </a:xfrm>
          <a:prstGeom prst="rect">
            <a:avLst/>
          </a:prstGeom>
        </p:spPr>
      </p:pic>
      <p:sp>
        <p:nvSpPr>
          <p:cNvPr id="7" name="Freeform 9"/>
          <p:cNvSpPr>
            <a:spLocks/>
          </p:cNvSpPr>
          <p:nvPr/>
        </p:nvSpPr>
        <p:spPr bwMode="auto">
          <a:xfrm>
            <a:off x="5364189" y="-128723"/>
            <a:ext cx="2305050" cy="2306638"/>
          </a:xfrm>
          <a:custGeom>
            <a:avLst/>
            <a:gdLst>
              <a:gd name="T0" fmla="*/ 2679 w 2679"/>
              <a:gd name="T1" fmla="*/ 2679 h 2679"/>
              <a:gd name="T2" fmla="*/ 2679 w 2679"/>
              <a:gd name="T3" fmla="*/ 2679 h 2679"/>
              <a:gd name="T4" fmla="*/ 0 w 2679"/>
              <a:gd name="T5" fmla="*/ 0 h 2679"/>
              <a:gd name="T6" fmla="*/ 80 w 2679"/>
              <a:gd name="T7" fmla="*/ 0 h 2679"/>
              <a:gd name="T8" fmla="*/ 2679 w 2679"/>
              <a:gd name="T9" fmla="*/ 2599 h 2679"/>
              <a:gd name="T10" fmla="*/ 2679 w 2679"/>
              <a:gd name="T11" fmla="*/ 2679 h 2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79" h="2679">
                <a:moveTo>
                  <a:pt x="2679" y="2679"/>
                </a:moveTo>
                <a:lnTo>
                  <a:pt x="2679" y="2679"/>
                </a:lnTo>
                <a:cubicBezTo>
                  <a:pt x="1202" y="2679"/>
                  <a:pt x="0" y="1477"/>
                  <a:pt x="0" y="0"/>
                </a:cubicBezTo>
                <a:lnTo>
                  <a:pt x="80" y="0"/>
                </a:lnTo>
                <a:cubicBezTo>
                  <a:pt x="80" y="1433"/>
                  <a:pt x="1246" y="2599"/>
                  <a:pt x="2679" y="2599"/>
                </a:cubicBezTo>
                <a:lnTo>
                  <a:pt x="2679" y="2679"/>
                </a:lnTo>
                <a:close/>
              </a:path>
            </a:pathLst>
          </a:custGeom>
          <a:solidFill>
            <a:srgbClr val="C9242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 rot="5400000" flipV="1">
            <a:off x="7533043" y="6256693"/>
            <a:ext cx="330373" cy="72147"/>
          </a:xfrm>
          <a:prstGeom prst="rect">
            <a:avLst/>
          </a:prstGeom>
          <a:solidFill>
            <a:srgbClr val="BA141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 rot="5400000" flipV="1">
            <a:off x="7494942" y="5539143"/>
            <a:ext cx="406574" cy="72148"/>
          </a:xfrm>
          <a:prstGeom prst="rect">
            <a:avLst/>
          </a:prstGeom>
          <a:solidFill>
            <a:srgbClr val="BA141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rot="5400000" flipV="1">
            <a:off x="7501291" y="4777141"/>
            <a:ext cx="393875" cy="72149"/>
          </a:xfrm>
          <a:prstGeom prst="rect">
            <a:avLst/>
          </a:prstGeom>
          <a:solidFill>
            <a:srgbClr val="BA141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5400000" flipV="1">
            <a:off x="7491765" y="4018316"/>
            <a:ext cx="412926" cy="72150"/>
          </a:xfrm>
          <a:prstGeom prst="rect">
            <a:avLst/>
          </a:prstGeom>
          <a:solidFill>
            <a:srgbClr val="BA141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 rot="5400000" flipV="1">
            <a:off x="7494938" y="3265839"/>
            <a:ext cx="406577" cy="72151"/>
          </a:xfrm>
          <a:prstGeom prst="rect">
            <a:avLst/>
          </a:prstGeom>
          <a:solidFill>
            <a:srgbClr val="BA141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 rot="5400000" flipV="1">
            <a:off x="7482238" y="2503839"/>
            <a:ext cx="431978" cy="72152"/>
          </a:xfrm>
          <a:prstGeom prst="rect">
            <a:avLst/>
          </a:prstGeom>
          <a:solidFill>
            <a:srgbClr val="BA141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517716" y="2734211"/>
            <a:ext cx="2367248" cy="365757"/>
            <a:chOff x="7474852" y="2819939"/>
            <a:chExt cx="2367248" cy="365757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8269160" y="2654943"/>
              <a:ext cx="0" cy="695750"/>
            </a:xfrm>
            <a:prstGeom prst="line">
              <a:avLst/>
            </a:prstGeom>
            <a:ln w="38100" cap="rnd">
              <a:solidFill>
                <a:srgbClr val="CA2424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792706" y="2840817"/>
              <a:ext cx="1049394" cy="324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defRPr/>
              </a:pPr>
              <a:r>
                <a:rPr lang="en-US" sz="1600" kern="0" dirty="0">
                  <a:gradFill>
                    <a:gsLst>
                      <a:gs pos="1250">
                        <a:schemeClr val="accent2"/>
                      </a:gs>
                      <a:gs pos="100000">
                        <a:schemeClr val="accent2"/>
                      </a:gs>
                    </a:gsLst>
                  </a:gradFill>
                  <a:cs typeface="Arial" pitchFamily="34" charset="0"/>
                </a:rPr>
                <a:t>Write Code</a:t>
              </a:r>
            </a:p>
          </p:txBody>
        </p:sp>
        <p:sp>
          <p:nvSpPr>
            <p:cNvPr id="17" name="Oval 16"/>
            <p:cNvSpPr/>
            <p:nvPr/>
          </p:nvSpPr>
          <p:spPr bwMode="auto">
            <a:xfrm rot="16200000">
              <a:off x="7474852" y="2819939"/>
              <a:ext cx="365757" cy="365757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C92424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45010" y="3493437"/>
            <a:ext cx="2238463" cy="365757"/>
            <a:chOff x="5602146" y="3575467"/>
            <a:chExt cx="2238463" cy="365757"/>
          </a:xfrm>
        </p:grpSpPr>
        <p:cxnSp>
          <p:nvCxnSpPr>
            <p:cNvPr id="19" name="Straight Connector 18"/>
            <p:cNvCxnSpPr/>
            <p:nvPr/>
          </p:nvCxnSpPr>
          <p:spPr>
            <a:xfrm rot="5400000" flipH="1">
              <a:off x="7211738" y="3410470"/>
              <a:ext cx="0" cy="695750"/>
            </a:xfrm>
            <a:prstGeom prst="line">
              <a:avLst/>
            </a:prstGeom>
            <a:ln w="38100" cap="rnd">
              <a:solidFill>
                <a:srgbClr val="CA2424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 bwMode="auto">
            <a:xfrm rot="16200000">
              <a:off x="7474852" y="3575467"/>
              <a:ext cx="365757" cy="365757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C92424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02146" y="3584770"/>
              <a:ext cx="1103391" cy="324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>
                <a:defRPr/>
              </a:pPr>
              <a:r>
                <a:rPr lang="en-US" sz="1600" kern="0" dirty="0">
                  <a:gradFill>
                    <a:gsLst>
                      <a:gs pos="1250">
                        <a:schemeClr val="accent2"/>
                      </a:gs>
                      <a:gs pos="100000">
                        <a:schemeClr val="accent2"/>
                      </a:gs>
                    </a:gsLst>
                  </a:gradFill>
                  <a:cs typeface="Arial" pitchFamily="34" charset="0"/>
                </a:rPr>
                <a:t>Unit Testing</a:t>
              </a:r>
            </a:p>
          </p:txBody>
        </p:sp>
      </p:grpSp>
      <p:sp>
        <p:nvSpPr>
          <p:cNvPr id="22" name="Oval 21"/>
          <p:cNvSpPr/>
          <p:nvPr/>
        </p:nvSpPr>
        <p:spPr bwMode="auto">
          <a:xfrm>
            <a:off x="7526152" y="1955800"/>
            <a:ext cx="355600" cy="355600"/>
          </a:xfrm>
          <a:prstGeom prst="ellipse">
            <a:avLst/>
          </a:prstGeom>
          <a:solidFill>
            <a:srgbClr val="BA141A"/>
          </a:solidFill>
          <a:ln w="76200">
            <a:solidFill>
              <a:srgbClr val="BA141A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98000" tIns="146304" rIns="18288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Segoe UI Light"/>
                <a:ea typeface="Segoe UI" pitchFamily="34" charset="0"/>
                <a:cs typeface="Segoe UI" pitchFamily="34" charset="0"/>
              </a:rPr>
              <a:t>2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246894" y="5011889"/>
            <a:ext cx="1636579" cy="365757"/>
            <a:chOff x="6204030" y="5095127"/>
            <a:chExt cx="1636579" cy="365757"/>
          </a:xfrm>
        </p:grpSpPr>
        <p:cxnSp>
          <p:nvCxnSpPr>
            <p:cNvPr id="24" name="Straight Connector 23"/>
            <p:cNvCxnSpPr/>
            <p:nvPr/>
          </p:nvCxnSpPr>
          <p:spPr>
            <a:xfrm rot="5400000" flipH="1">
              <a:off x="7211738" y="4930130"/>
              <a:ext cx="0" cy="695750"/>
            </a:xfrm>
            <a:prstGeom prst="line">
              <a:avLst/>
            </a:prstGeom>
            <a:ln w="38100" cap="rnd">
              <a:solidFill>
                <a:srgbClr val="CA2424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 bwMode="auto">
            <a:xfrm rot="16200000">
              <a:off x="7474852" y="5095127"/>
              <a:ext cx="365757" cy="365757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C92424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04030" y="5154894"/>
              <a:ext cx="50150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>
                <a:defRPr/>
              </a:pPr>
              <a:r>
                <a:rPr lang="en-US" sz="1600" kern="0" dirty="0">
                  <a:gradFill>
                    <a:gsLst>
                      <a:gs pos="1250">
                        <a:schemeClr val="accent2"/>
                      </a:gs>
                      <a:gs pos="100000">
                        <a:schemeClr val="accent2"/>
                      </a:gs>
                    </a:gsLst>
                  </a:gradFill>
                  <a:cs typeface="Arial" pitchFamily="34" charset="0"/>
                </a:rPr>
                <a:t>Build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517716" y="4252663"/>
            <a:ext cx="2803468" cy="365757"/>
            <a:chOff x="7474852" y="4332280"/>
            <a:chExt cx="2803468" cy="365757"/>
          </a:xfrm>
        </p:grpSpPr>
        <p:cxnSp>
          <p:nvCxnSpPr>
            <p:cNvPr id="28" name="Straight Connector 27"/>
            <p:cNvCxnSpPr/>
            <p:nvPr/>
          </p:nvCxnSpPr>
          <p:spPr>
            <a:xfrm rot="16200000">
              <a:off x="8269160" y="4167284"/>
              <a:ext cx="0" cy="695750"/>
            </a:xfrm>
            <a:prstGeom prst="line">
              <a:avLst/>
            </a:prstGeom>
            <a:ln w="38100" cap="rnd">
              <a:solidFill>
                <a:srgbClr val="CA2424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8792706" y="4333150"/>
              <a:ext cx="1485614" cy="36401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defRPr/>
              </a:pPr>
              <a:r>
                <a:rPr lang="en-US" sz="1600" kern="0" dirty="0">
                  <a:gradFill>
                    <a:gsLst>
                      <a:gs pos="1250">
                        <a:schemeClr val="accent2"/>
                      </a:gs>
                      <a:gs pos="100000">
                        <a:schemeClr val="accent2"/>
                      </a:gs>
                    </a:gsLst>
                  </a:gradFill>
                  <a:cs typeface="Arial" pitchFamily="34" charset="0"/>
                </a:rPr>
                <a:t>Version Control</a:t>
              </a:r>
            </a:p>
          </p:txBody>
        </p:sp>
        <p:sp>
          <p:nvSpPr>
            <p:cNvPr id="30" name="Oval 29"/>
            <p:cNvSpPr/>
            <p:nvPr/>
          </p:nvSpPr>
          <p:spPr bwMode="auto">
            <a:xfrm rot="16200000">
              <a:off x="7474852" y="4332280"/>
              <a:ext cx="365757" cy="365757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C92424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517716" y="5771113"/>
            <a:ext cx="3034961" cy="365757"/>
            <a:chOff x="7474852" y="5856841"/>
            <a:chExt cx="3034961" cy="365757"/>
          </a:xfrm>
        </p:grpSpPr>
        <p:cxnSp>
          <p:nvCxnSpPr>
            <p:cNvPr id="32" name="Straight Connector 31"/>
            <p:cNvCxnSpPr/>
            <p:nvPr/>
          </p:nvCxnSpPr>
          <p:spPr>
            <a:xfrm rot="16200000">
              <a:off x="8268286" y="5691845"/>
              <a:ext cx="0" cy="695750"/>
            </a:xfrm>
            <a:prstGeom prst="line">
              <a:avLst/>
            </a:prstGeom>
            <a:ln w="38100" cap="rnd">
              <a:solidFill>
                <a:srgbClr val="CA2424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8804281" y="5877719"/>
              <a:ext cx="1705532" cy="324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>
                <a:defRPr/>
              </a:pPr>
              <a:r>
                <a:rPr lang="en-US" sz="1600" kern="0" dirty="0">
                  <a:gradFill>
                    <a:gsLst>
                      <a:gs pos="1250">
                        <a:schemeClr val="accent2"/>
                      </a:gs>
                      <a:gs pos="100000">
                        <a:schemeClr val="accent2"/>
                      </a:gs>
                    </a:gsLst>
                  </a:gradFill>
                  <a:cs typeface="Arial" pitchFamily="34" charset="0"/>
                </a:rPr>
                <a:t>Build Verification</a:t>
              </a:r>
            </a:p>
          </p:txBody>
        </p:sp>
        <p:sp>
          <p:nvSpPr>
            <p:cNvPr id="34" name="Oval 33"/>
            <p:cNvSpPr/>
            <p:nvPr/>
          </p:nvSpPr>
          <p:spPr bwMode="auto">
            <a:xfrm rot="16200000">
              <a:off x="7474852" y="5856841"/>
              <a:ext cx="365757" cy="365757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C92424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6251966" y="6380826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gradFill>
                  <a:gsLst>
                    <a:gs pos="1250">
                      <a:schemeClr val="accent1"/>
                    </a:gs>
                    <a:gs pos="100000">
                      <a:schemeClr val="accent1"/>
                    </a:gs>
                  </a:gsLst>
                  <a:lin ang="0" scaled="0"/>
                </a:gradFill>
                <a:latin typeface="Segoe UI Light"/>
                <a:cs typeface="Arial" pitchFamily="34" charset="0"/>
              </a:rPr>
              <a:t>Release</a:t>
            </a:r>
            <a:endParaRPr lang="en-US" dirty="0">
              <a:gradFill>
                <a:gsLst>
                  <a:gs pos="1250">
                    <a:schemeClr val="accent1"/>
                  </a:gs>
                  <a:gs pos="100000">
                    <a:schemeClr val="accent1"/>
                  </a:gs>
                </a:gsLst>
                <a:lin ang="0" scaled="0"/>
              </a:gradFill>
            </a:endParaRPr>
          </a:p>
        </p:txBody>
      </p:sp>
      <p:sp>
        <p:nvSpPr>
          <p:cNvPr id="36" name="Isosceles Triangle 35"/>
          <p:cNvSpPr/>
          <p:nvPr/>
        </p:nvSpPr>
        <p:spPr bwMode="auto">
          <a:xfrm rot="10800000">
            <a:off x="7445627" y="6435983"/>
            <a:ext cx="510159" cy="439792"/>
          </a:xfrm>
          <a:prstGeom prst="triangle">
            <a:avLst/>
          </a:prstGeom>
          <a:solidFill>
            <a:srgbClr val="3D85CD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18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2" grpId="0" animBg="1"/>
      <p:bldP spid="35" grpId="0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" y="4138454"/>
            <a:ext cx="1406136" cy="25167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Integration</a:t>
            </a:r>
          </a:p>
        </p:txBody>
      </p:sp>
      <p:sp>
        <p:nvSpPr>
          <p:cNvPr id="3" name="Rounded Rectangle 121"/>
          <p:cNvSpPr/>
          <p:nvPr/>
        </p:nvSpPr>
        <p:spPr bwMode="auto">
          <a:xfrm>
            <a:off x="530413" y="1599153"/>
            <a:ext cx="2701118" cy="2114104"/>
          </a:xfrm>
          <a:prstGeom prst="roundRect">
            <a:avLst>
              <a:gd name="adj" fmla="val 5175"/>
            </a:avLst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2" rIns="182828" bIns="1462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114">
              <a:lnSpc>
                <a:spcPct val="90000"/>
              </a:lnSpc>
            </a:pPr>
            <a:r>
              <a:rPr lang="en-US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Source</a:t>
            </a:r>
          </a:p>
        </p:txBody>
      </p:sp>
      <p:sp>
        <p:nvSpPr>
          <p:cNvPr id="4" name="Rounded Rectangle 6"/>
          <p:cNvSpPr/>
          <p:nvPr/>
        </p:nvSpPr>
        <p:spPr bwMode="auto">
          <a:xfrm>
            <a:off x="4712765" y="1599153"/>
            <a:ext cx="2141103" cy="2114104"/>
          </a:xfrm>
          <a:prstGeom prst="roundRect">
            <a:avLst>
              <a:gd name="adj" fmla="val 5175"/>
            </a:avLst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114">
              <a:lnSpc>
                <a:spcPct val="90000"/>
              </a:lnSpc>
            </a:pPr>
            <a:r>
              <a:rPr lang="en-US" sz="1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Build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98425" y="1877509"/>
            <a:ext cx="3447758" cy="2291720"/>
          </a:xfrm>
          <a:prstGeom prst="rect">
            <a:avLst/>
          </a:prstGeom>
          <a:noFill/>
        </p:spPr>
        <p:txBody>
          <a:bodyPr wrap="none" lIns="182854" tIns="146283" rIns="182854" bIns="146283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1199"/>
              </a:spcAft>
              <a:buSzPct val="90000"/>
            </a:pPr>
            <a:r>
              <a:rPr lang="en-US" sz="3599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Segoe UI Light"/>
              </a:rPr>
              <a:t>Value</a:t>
            </a:r>
          </a:p>
          <a:p>
            <a:pPr marL="290457" indent="-290457" defTabSz="932563">
              <a:lnSpc>
                <a:spcPct val="90000"/>
              </a:lnSpc>
              <a:spcAft>
                <a:spcPts val="1199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Light"/>
              </a:rPr>
              <a:t>Accelerate Delivery</a:t>
            </a:r>
          </a:p>
          <a:p>
            <a:pPr marL="290457" indent="-290457" defTabSz="932563">
              <a:lnSpc>
                <a:spcPct val="90000"/>
              </a:lnSpc>
              <a:spcAft>
                <a:spcPts val="1199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Light"/>
              </a:rPr>
              <a:t>Repeatability </a:t>
            </a:r>
          </a:p>
          <a:p>
            <a:pPr marL="290457" indent="-290457" defTabSz="932563">
              <a:lnSpc>
                <a:spcPct val="90000"/>
              </a:lnSpc>
              <a:spcAft>
                <a:spcPts val="1199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Light"/>
              </a:rPr>
              <a:t>Optimized Resources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98425" y="4268565"/>
            <a:ext cx="3658321" cy="2252754"/>
          </a:xfrm>
          <a:prstGeom prst="rect">
            <a:avLst/>
          </a:prstGeom>
          <a:noFill/>
        </p:spPr>
        <p:txBody>
          <a:bodyPr wrap="none" lIns="182854" tIns="146283" rIns="182854" bIns="146283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1199"/>
              </a:spcAft>
              <a:buSzPct val="90000"/>
            </a:pPr>
            <a:r>
              <a:rPr lang="en-US" sz="3599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Segoe UI Light"/>
              </a:rPr>
              <a:t>Measure</a:t>
            </a:r>
          </a:p>
          <a:p>
            <a:pPr marL="290457" indent="-290457" defTabSz="932563">
              <a:lnSpc>
                <a:spcPct val="90000"/>
              </a:lnSpc>
              <a:spcAft>
                <a:spcPts val="1199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Light"/>
              </a:rPr>
              <a:t>Deployment Lead Time</a:t>
            </a:r>
          </a:p>
          <a:p>
            <a:pPr marL="290457" indent="-290457" defTabSz="932563">
              <a:lnSpc>
                <a:spcPct val="90000"/>
              </a:lnSpc>
              <a:spcAft>
                <a:spcPts val="1199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Light"/>
              </a:rPr>
              <a:t>MTTR</a:t>
            </a:r>
          </a:p>
          <a:p>
            <a:pPr marL="290457" indent="-290457" defTabSz="932563">
              <a:lnSpc>
                <a:spcPct val="90000"/>
              </a:lnSpc>
              <a:spcAft>
                <a:spcPts val="1199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Light"/>
              </a:rPr>
              <a:t>MTTD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880972" y="3191805"/>
            <a:ext cx="0" cy="1989645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323306" y="5293710"/>
            <a:ext cx="1939818" cy="1118892"/>
            <a:chOff x="940119" y="5293964"/>
            <a:chExt cx="1940093" cy="1119051"/>
          </a:xfrm>
        </p:grpSpPr>
        <p:sp>
          <p:nvSpPr>
            <p:cNvPr id="9" name="Rectangle 154"/>
            <p:cNvSpPr>
              <a:spLocks noChangeArrowheads="1"/>
            </p:cNvSpPr>
            <p:nvPr/>
          </p:nvSpPr>
          <p:spPr bwMode="auto">
            <a:xfrm>
              <a:off x="1171231" y="5293964"/>
              <a:ext cx="1505245" cy="10278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156"/>
            <p:cNvSpPr>
              <a:spLocks noChangeArrowheads="1"/>
            </p:cNvSpPr>
            <p:nvPr/>
          </p:nvSpPr>
          <p:spPr bwMode="auto">
            <a:xfrm>
              <a:off x="1224447" y="5359343"/>
              <a:ext cx="1398813" cy="897066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158"/>
            <p:cNvSpPr>
              <a:spLocks/>
            </p:cNvSpPr>
            <p:nvPr/>
          </p:nvSpPr>
          <p:spPr bwMode="auto">
            <a:xfrm>
              <a:off x="940119" y="6336991"/>
              <a:ext cx="1940093" cy="76024"/>
            </a:xfrm>
            <a:custGeom>
              <a:avLst/>
              <a:gdLst>
                <a:gd name="T0" fmla="*/ 0 w 1454"/>
                <a:gd name="T1" fmla="*/ 0 h 57"/>
                <a:gd name="T2" fmla="*/ 0 w 1454"/>
                <a:gd name="T3" fmla="*/ 4 h 57"/>
                <a:gd name="T4" fmla="*/ 53 w 1454"/>
                <a:gd name="T5" fmla="*/ 57 h 57"/>
                <a:gd name="T6" fmla="*/ 1400 w 1454"/>
                <a:gd name="T7" fmla="*/ 57 h 57"/>
                <a:gd name="T8" fmla="*/ 1454 w 1454"/>
                <a:gd name="T9" fmla="*/ 4 h 57"/>
                <a:gd name="T10" fmla="*/ 1454 w 1454"/>
                <a:gd name="T11" fmla="*/ 0 h 57"/>
                <a:gd name="T12" fmla="*/ 0 w 1454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4" h="57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3"/>
                    <a:pt x="24" y="57"/>
                    <a:pt x="53" y="57"/>
                  </a:cubicBezTo>
                  <a:cubicBezTo>
                    <a:pt x="1400" y="57"/>
                    <a:pt x="1400" y="57"/>
                    <a:pt x="1400" y="57"/>
                  </a:cubicBezTo>
                  <a:cubicBezTo>
                    <a:pt x="1430" y="57"/>
                    <a:pt x="1454" y="33"/>
                    <a:pt x="1454" y="4"/>
                  </a:cubicBezTo>
                  <a:cubicBezTo>
                    <a:pt x="1454" y="0"/>
                    <a:pt x="1454" y="0"/>
                    <a:pt x="145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2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75"/>
          <a:stretch/>
        </p:blipFill>
        <p:spPr bwMode="auto">
          <a:xfrm>
            <a:off x="5270673" y="2215909"/>
            <a:ext cx="1025284" cy="88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Accepted DEV"/>
          <p:cNvGrpSpPr/>
          <p:nvPr/>
        </p:nvGrpSpPr>
        <p:grpSpPr>
          <a:xfrm>
            <a:off x="6000961" y="2725186"/>
            <a:ext cx="456787" cy="456787"/>
            <a:chOff x="4382751" y="3909289"/>
            <a:chExt cx="456852" cy="456852"/>
          </a:xfrm>
        </p:grpSpPr>
        <p:sp>
          <p:nvSpPr>
            <p:cNvPr id="14" name="Accepted"/>
            <p:cNvSpPr/>
            <p:nvPr/>
          </p:nvSpPr>
          <p:spPr bwMode="auto">
            <a:xfrm>
              <a:off x="4382751" y="3909289"/>
              <a:ext cx="456852" cy="456852"/>
            </a:xfrm>
            <a:prstGeom prst="ellipse">
              <a:avLst/>
            </a:prstGeom>
            <a:solidFill>
              <a:srgbClr val="92D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8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auto">
            <a:xfrm>
              <a:off x="4460627" y="4004450"/>
              <a:ext cx="301100" cy="266531"/>
            </a:xfrm>
            <a:custGeom>
              <a:avLst/>
              <a:gdLst>
                <a:gd name="T0" fmla="*/ 1202 w 1202"/>
                <a:gd name="T1" fmla="*/ 175 h 1064"/>
                <a:gd name="T2" fmla="*/ 975 w 1202"/>
                <a:gd name="T3" fmla="*/ 0 h 1064"/>
                <a:gd name="T4" fmla="*/ 458 w 1202"/>
                <a:gd name="T5" fmla="*/ 676 h 1064"/>
                <a:gd name="T6" fmla="*/ 163 w 1202"/>
                <a:gd name="T7" fmla="*/ 449 h 1064"/>
                <a:gd name="T8" fmla="*/ 0 w 1202"/>
                <a:gd name="T9" fmla="*/ 662 h 1064"/>
                <a:gd name="T10" fmla="*/ 522 w 1202"/>
                <a:gd name="T11" fmla="*/ 1064 h 1064"/>
                <a:gd name="T12" fmla="*/ 685 w 1202"/>
                <a:gd name="T13" fmla="*/ 851 h 1064"/>
                <a:gd name="T14" fmla="*/ 685 w 1202"/>
                <a:gd name="T15" fmla="*/ 851 h 1064"/>
                <a:gd name="T16" fmla="*/ 1202 w 1202"/>
                <a:gd name="T17" fmla="*/ 175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2" h="1064">
                  <a:moveTo>
                    <a:pt x="1202" y="175"/>
                  </a:moveTo>
                  <a:lnTo>
                    <a:pt x="975" y="0"/>
                  </a:lnTo>
                  <a:lnTo>
                    <a:pt x="458" y="676"/>
                  </a:lnTo>
                  <a:lnTo>
                    <a:pt x="163" y="449"/>
                  </a:lnTo>
                  <a:lnTo>
                    <a:pt x="0" y="662"/>
                  </a:lnTo>
                  <a:lnTo>
                    <a:pt x="522" y="1064"/>
                  </a:lnTo>
                  <a:lnTo>
                    <a:pt x="685" y="851"/>
                  </a:lnTo>
                  <a:lnTo>
                    <a:pt x="685" y="851"/>
                  </a:lnTo>
                  <a:lnTo>
                    <a:pt x="1202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009"/>
              <a:endParaRPr lang="en-US" sz="1700">
                <a:solidFill>
                  <a:srgbClr val="000000"/>
                </a:solidFill>
              </a:endParaRPr>
            </a:p>
          </p:txBody>
        </p:sp>
      </p:grpSp>
      <p:sp>
        <p:nvSpPr>
          <p:cNvPr id="16" name="Rounded Rectangle 29"/>
          <p:cNvSpPr/>
          <p:nvPr/>
        </p:nvSpPr>
        <p:spPr bwMode="auto">
          <a:xfrm>
            <a:off x="4712765" y="4088754"/>
            <a:ext cx="2141103" cy="2114104"/>
          </a:xfrm>
          <a:prstGeom prst="roundRect">
            <a:avLst>
              <a:gd name="adj" fmla="val 5175"/>
            </a:avLst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114">
              <a:lnSpc>
                <a:spcPct val="90000"/>
              </a:lnSpc>
            </a:pPr>
            <a:r>
              <a:rPr lang="en-US" sz="1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Test</a:t>
            </a:r>
          </a:p>
        </p:txBody>
      </p:sp>
      <p:pic>
        <p:nvPicPr>
          <p:cNvPr id="17" name="Tes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08" y="4828904"/>
            <a:ext cx="621617" cy="633805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endCxn id="4" idx="1"/>
          </p:cNvCxnSpPr>
          <p:nvPr/>
        </p:nvCxnSpPr>
        <p:spPr>
          <a:xfrm>
            <a:off x="3231531" y="2656205"/>
            <a:ext cx="148123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866004" y="3308298"/>
            <a:ext cx="0" cy="82296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714914" y="3308298"/>
            <a:ext cx="0" cy="82296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090230" y="5550508"/>
            <a:ext cx="434335" cy="450589"/>
            <a:chOff x="1707792" y="5550508"/>
            <a:chExt cx="434335" cy="450589"/>
          </a:xfrm>
        </p:grpSpPr>
        <p:grpSp>
          <p:nvGrpSpPr>
            <p:cNvPr id="22" name="Group 21"/>
            <p:cNvGrpSpPr/>
            <p:nvPr/>
          </p:nvGrpSpPr>
          <p:grpSpPr>
            <a:xfrm>
              <a:off x="1707792" y="5550508"/>
              <a:ext cx="433342" cy="450589"/>
              <a:chOff x="652595" y="2571201"/>
              <a:chExt cx="609169" cy="633414"/>
            </a:xfrm>
          </p:grpSpPr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652595" y="2571201"/>
                <a:ext cx="609169" cy="633414"/>
              </a:xfrm>
              <a:custGeom>
                <a:avLst/>
                <a:gdLst>
                  <a:gd name="T0" fmla="*/ 67 w 644"/>
                  <a:gd name="T1" fmla="*/ 0 h 671"/>
                  <a:gd name="T2" fmla="*/ 0 w 644"/>
                  <a:gd name="T3" fmla="*/ 68 h 671"/>
                  <a:gd name="T4" fmla="*/ 0 w 644"/>
                  <a:gd name="T5" fmla="*/ 603 h 671"/>
                  <a:gd name="T6" fmla="*/ 67 w 644"/>
                  <a:gd name="T7" fmla="*/ 671 h 671"/>
                  <a:gd name="T8" fmla="*/ 576 w 644"/>
                  <a:gd name="T9" fmla="*/ 671 h 671"/>
                  <a:gd name="T10" fmla="*/ 644 w 644"/>
                  <a:gd name="T11" fmla="*/ 603 h 671"/>
                  <a:gd name="T12" fmla="*/ 644 w 644"/>
                  <a:gd name="T13" fmla="*/ 193 h 671"/>
                  <a:gd name="T14" fmla="*/ 644 w 644"/>
                  <a:gd name="T15" fmla="*/ 127 h 671"/>
                  <a:gd name="T16" fmla="*/ 515 w 644"/>
                  <a:gd name="T17" fmla="*/ 0 h 671"/>
                  <a:gd name="T18" fmla="*/ 445 w 644"/>
                  <a:gd name="T19" fmla="*/ 0 h 671"/>
                  <a:gd name="T20" fmla="*/ 67 w 644"/>
                  <a:gd name="T21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4" h="671">
                    <a:moveTo>
                      <a:pt x="67" y="0"/>
                    </a:moveTo>
                    <a:cubicBezTo>
                      <a:pt x="30" y="0"/>
                      <a:pt x="0" y="30"/>
                      <a:pt x="0" y="68"/>
                    </a:cubicBezTo>
                    <a:cubicBezTo>
                      <a:pt x="0" y="603"/>
                      <a:pt x="0" y="603"/>
                      <a:pt x="0" y="603"/>
                    </a:cubicBezTo>
                    <a:cubicBezTo>
                      <a:pt x="0" y="641"/>
                      <a:pt x="30" y="671"/>
                      <a:pt x="67" y="671"/>
                    </a:cubicBezTo>
                    <a:cubicBezTo>
                      <a:pt x="576" y="671"/>
                      <a:pt x="576" y="671"/>
                      <a:pt x="576" y="671"/>
                    </a:cubicBezTo>
                    <a:cubicBezTo>
                      <a:pt x="613" y="671"/>
                      <a:pt x="644" y="641"/>
                      <a:pt x="644" y="603"/>
                    </a:cubicBezTo>
                    <a:cubicBezTo>
                      <a:pt x="644" y="193"/>
                      <a:pt x="644" y="193"/>
                      <a:pt x="644" y="193"/>
                    </a:cubicBezTo>
                    <a:cubicBezTo>
                      <a:pt x="644" y="156"/>
                      <a:pt x="644" y="127"/>
                      <a:pt x="644" y="127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482" y="0"/>
                      <a:pt x="445" y="0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01" tIns="45700" rIns="91401" bIns="45700" numCol="1" anchor="t" anchorCtr="0" compatLnSpc="1">
                <a:prstTxWarp prst="textNoShape">
                  <a:avLst/>
                </a:prstTxWarp>
              </a:bodyPr>
              <a:lstStyle/>
              <a:p>
                <a:pPr defTabSz="932205"/>
                <a:endParaRPr lang="en-US" sz="1836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6"/>
              <p:cNvSpPr>
                <a:spLocks/>
              </p:cNvSpPr>
              <p:nvPr/>
            </p:nvSpPr>
            <p:spPr bwMode="auto">
              <a:xfrm>
                <a:off x="828249" y="2734135"/>
                <a:ext cx="107771" cy="333265"/>
              </a:xfrm>
              <a:custGeom>
                <a:avLst/>
                <a:gdLst>
                  <a:gd name="T0" fmla="*/ 23 w 86"/>
                  <a:gd name="T1" fmla="*/ 56 h 265"/>
                  <a:gd name="T2" fmla="*/ 23 w 86"/>
                  <a:gd name="T3" fmla="*/ 90 h 265"/>
                  <a:gd name="T4" fmla="*/ 0 w 86"/>
                  <a:gd name="T5" fmla="*/ 119 h 265"/>
                  <a:gd name="T6" fmla="*/ 0 w 86"/>
                  <a:gd name="T7" fmla="*/ 146 h 265"/>
                  <a:gd name="T8" fmla="*/ 23 w 86"/>
                  <a:gd name="T9" fmla="*/ 174 h 265"/>
                  <a:gd name="T10" fmla="*/ 23 w 86"/>
                  <a:gd name="T11" fmla="*/ 210 h 265"/>
                  <a:gd name="T12" fmla="*/ 36 w 86"/>
                  <a:gd name="T13" fmla="*/ 251 h 265"/>
                  <a:gd name="T14" fmla="*/ 86 w 86"/>
                  <a:gd name="T15" fmla="*/ 265 h 265"/>
                  <a:gd name="T16" fmla="*/ 86 w 86"/>
                  <a:gd name="T17" fmla="*/ 237 h 265"/>
                  <a:gd name="T18" fmla="*/ 67 w 86"/>
                  <a:gd name="T19" fmla="*/ 231 h 265"/>
                  <a:gd name="T20" fmla="*/ 62 w 86"/>
                  <a:gd name="T21" fmla="*/ 210 h 265"/>
                  <a:gd name="T22" fmla="*/ 62 w 86"/>
                  <a:gd name="T23" fmla="*/ 179 h 265"/>
                  <a:gd name="T24" fmla="*/ 39 w 86"/>
                  <a:gd name="T25" fmla="*/ 133 h 265"/>
                  <a:gd name="T26" fmla="*/ 39 w 86"/>
                  <a:gd name="T27" fmla="*/ 132 h 265"/>
                  <a:gd name="T28" fmla="*/ 62 w 86"/>
                  <a:gd name="T29" fmla="*/ 87 h 265"/>
                  <a:gd name="T30" fmla="*/ 62 w 86"/>
                  <a:gd name="T31" fmla="*/ 55 h 265"/>
                  <a:gd name="T32" fmla="*/ 86 w 86"/>
                  <a:gd name="T33" fmla="*/ 28 h 265"/>
                  <a:gd name="T34" fmla="*/ 86 w 86"/>
                  <a:gd name="T35" fmla="*/ 0 h 265"/>
                  <a:gd name="T36" fmla="*/ 36 w 86"/>
                  <a:gd name="T37" fmla="*/ 14 h 265"/>
                  <a:gd name="T38" fmla="*/ 23 w 86"/>
                  <a:gd name="T39" fmla="*/ 56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6" h="265">
                    <a:moveTo>
                      <a:pt x="23" y="56"/>
                    </a:moveTo>
                    <a:lnTo>
                      <a:pt x="23" y="90"/>
                    </a:lnTo>
                    <a:cubicBezTo>
                      <a:pt x="23" y="109"/>
                      <a:pt x="16" y="119"/>
                      <a:pt x="0" y="119"/>
                    </a:cubicBezTo>
                    <a:lnTo>
                      <a:pt x="0" y="146"/>
                    </a:lnTo>
                    <a:cubicBezTo>
                      <a:pt x="16" y="146"/>
                      <a:pt x="23" y="156"/>
                      <a:pt x="23" y="174"/>
                    </a:cubicBezTo>
                    <a:lnTo>
                      <a:pt x="23" y="210"/>
                    </a:lnTo>
                    <a:cubicBezTo>
                      <a:pt x="23" y="229"/>
                      <a:pt x="27" y="243"/>
                      <a:pt x="36" y="251"/>
                    </a:cubicBezTo>
                    <a:cubicBezTo>
                      <a:pt x="45" y="260"/>
                      <a:pt x="62" y="265"/>
                      <a:pt x="86" y="265"/>
                    </a:cubicBezTo>
                    <a:lnTo>
                      <a:pt x="86" y="237"/>
                    </a:lnTo>
                    <a:cubicBezTo>
                      <a:pt x="77" y="237"/>
                      <a:pt x="71" y="235"/>
                      <a:pt x="67" y="231"/>
                    </a:cubicBezTo>
                    <a:cubicBezTo>
                      <a:pt x="64" y="227"/>
                      <a:pt x="62" y="220"/>
                      <a:pt x="62" y="210"/>
                    </a:cubicBezTo>
                    <a:lnTo>
                      <a:pt x="62" y="179"/>
                    </a:lnTo>
                    <a:cubicBezTo>
                      <a:pt x="62" y="154"/>
                      <a:pt x="54" y="139"/>
                      <a:pt x="39" y="133"/>
                    </a:cubicBezTo>
                    <a:lnTo>
                      <a:pt x="39" y="132"/>
                    </a:lnTo>
                    <a:cubicBezTo>
                      <a:pt x="54" y="126"/>
                      <a:pt x="62" y="111"/>
                      <a:pt x="62" y="87"/>
                    </a:cubicBezTo>
                    <a:lnTo>
                      <a:pt x="62" y="55"/>
                    </a:lnTo>
                    <a:cubicBezTo>
                      <a:pt x="62" y="37"/>
                      <a:pt x="70" y="28"/>
                      <a:pt x="86" y="28"/>
                    </a:cubicBezTo>
                    <a:lnTo>
                      <a:pt x="86" y="0"/>
                    </a:lnTo>
                    <a:cubicBezTo>
                      <a:pt x="62" y="0"/>
                      <a:pt x="46" y="5"/>
                      <a:pt x="36" y="14"/>
                    </a:cubicBezTo>
                    <a:cubicBezTo>
                      <a:pt x="28" y="23"/>
                      <a:pt x="23" y="37"/>
                      <a:pt x="23" y="56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01" tIns="45700" rIns="91401" bIns="45700" numCol="1" anchor="t" anchorCtr="0" compatLnSpc="1">
                <a:prstTxWarp prst="textNoShape">
                  <a:avLst/>
                </a:prstTxWarp>
              </a:bodyPr>
              <a:lstStyle/>
              <a:p>
                <a:pPr defTabSz="932205"/>
                <a:endParaRPr lang="en-US" sz="1836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7"/>
              <p:cNvSpPr>
                <a:spLocks/>
              </p:cNvSpPr>
              <p:nvPr/>
            </p:nvSpPr>
            <p:spPr bwMode="auto">
              <a:xfrm>
                <a:off x="1000685" y="2734135"/>
                <a:ext cx="107771" cy="333265"/>
              </a:xfrm>
              <a:custGeom>
                <a:avLst/>
                <a:gdLst>
                  <a:gd name="T0" fmla="*/ 62 w 85"/>
                  <a:gd name="T1" fmla="*/ 90 h 265"/>
                  <a:gd name="T2" fmla="*/ 62 w 85"/>
                  <a:gd name="T3" fmla="*/ 56 h 265"/>
                  <a:gd name="T4" fmla="*/ 50 w 85"/>
                  <a:gd name="T5" fmla="*/ 15 h 265"/>
                  <a:gd name="T6" fmla="*/ 0 w 85"/>
                  <a:gd name="T7" fmla="*/ 0 h 265"/>
                  <a:gd name="T8" fmla="*/ 0 w 85"/>
                  <a:gd name="T9" fmla="*/ 28 h 265"/>
                  <a:gd name="T10" fmla="*/ 24 w 85"/>
                  <a:gd name="T11" fmla="*/ 55 h 265"/>
                  <a:gd name="T12" fmla="*/ 24 w 85"/>
                  <a:gd name="T13" fmla="*/ 85 h 265"/>
                  <a:gd name="T14" fmla="*/ 47 w 85"/>
                  <a:gd name="T15" fmla="*/ 132 h 265"/>
                  <a:gd name="T16" fmla="*/ 47 w 85"/>
                  <a:gd name="T17" fmla="*/ 133 h 265"/>
                  <a:gd name="T18" fmla="*/ 24 w 85"/>
                  <a:gd name="T19" fmla="*/ 178 h 265"/>
                  <a:gd name="T20" fmla="*/ 24 w 85"/>
                  <a:gd name="T21" fmla="*/ 210 h 265"/>
                  <a:gd name="T22" fmla="*/ 19 w 85"/>
                  <a:gd name="T23" fmla="*/ 231 h 265"/>
                  <a:gd name="T24" fmla="*/ 0 w 85"/>
                  <a:gd name="T25" fmla="*/ 237 h 265"/>
                  <a:gd name="T26" fmla="*/ 0 w 85"/>
                  <a:gd name="T27" fmla="*/ 265 h 265"/>
                  <a:gd name="T28" fmla="*/ 50 w 85"/>
                  <a:gd name="T29" fmla="*/ 251 h 265"/>
                  <a:gd name="T30" fmla="*/ 62 w 85"/>
                  <a:gd name="T31" fmla="*/ 209 h 265"/>
                  <a:gd name="T32" fmla="*/ 62 w 85"/>
                  <a:gd name="T33" fmla="*/ 174 h 265"/>
                  <a:gd name="T34" fmla="*/ 85 w 85"/>
                  <a:gd name="T35" fmla="*/ 146 h 265"/>
                  <a:gd name="T36" fmla="*/ 85 w 85"/>
                  <a:gd name="T37" fmla="*/ 119 h 265"/>
                  <a:gd name="T38" fmla="*/ 62 w 85"/>
                  <a:gd name="T39" fmla="*/ 9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5" h="265">
                    <a:moveTo>
                      <a:pt x="62" y="90"/>
                    </a:moveTo>
                    <a:lnTo>
                      <a:pt x="62" y="56"/>
                    </a:lnTo>
                    <a:cubicBezTo>
                      <a:pt x="62" y="37"/>
                      <a:pt x="58" y="23"/>
                      <a:pt x="50" y="15"/>
                    </a:cubicBezTo>
                    <a:cubicBezTo>
                      <a:pt x="40" y="5"/>
                      <a:pt x="23" y="0"/>
                      <a:pt x="0" y="0"/>
                    </a:cubicBezTo>
                    <a:lnTo>
                      <a:pt x="0" y="28"/>
                    </a:lnTo>
                    <a:cubicBezTo>
                      <a:pt x="16" y="28"/>
                      <a:pt x="24" y="37"/>
                      <a:pt x="24" y="55"/>
                    </a:cubicBezTo>
                    <a:lnTo>
                      <a:pt x="24" y="85"/>
                    </a:lnTo>
                    <a:cubicBezTo>
                      <a:pt x="24" y="110"/>
                      <a:pt x="32" y="126"/>
                      <a:pt x="47" y="132"/>
                    </a:cubicBezTo>
                    <a:lnTo>
                      <a:pt x="47" y="133"/>
                    </a:lnTo>
                    <a:cubicBezTo>
                      <a:pt x="32" y="139"/>
                      <a:pt x="24" y="154"/>
                      <a:pt x="24" y="178"/>
                    </a:cubicBezTo>
                    <a:lnTo>
                      <a:pt x="24" y="210"/>
                    </a:lnTo>
                    <a:cubicBezTo>
                      <a:pt x="24" y="219"/>
                      <a:pt x="22" y="226"/>
                      <a:pt x="19" y="231"/>
                    </a:cubicBezTo>
                    <a:cubicBezTo>
                      <a:pt x="15" y="235"/>
                      <a:pt x="9" y="237"/>
                      <a:pt x="0" y="237"/>
                    </a:cubicBezTo>
                    <a:lnTo>
                      <a:pt x="0" y="265"/>
                    </a:lnTo>
                    <a:cubicBezTo>
                      <a:pt x="24" y="265"/>
                      <a:pt x="41" y="260"/>
                      <a:pt x="50" y="251"/>
                    </a:cubicBezTo>
                    <a:cubicBezTo>
                      <a:pt x="58" y="242"/>
                      <a:pt x="62" y="229"/>
                      <a:pt x="62" y="209"/>
                    </a:cubicBezTo>
                    <a:lnTo>
                      <a:pt x="62" y="174"/>
                    </a:lnTo>
                    <a:cubicBezTo>
                      <a:pt x="62" y="156"/>
                      <a:pt x="70" y="146"/>
                      <a:pt x="85" y="146"/>
                    </a:cubicBezTo>
                    <a:lnTo>
                      <a:pt x="85" y="119"/>
                    </a:lnTo>
                    <a:cubicBezTo>
                      <a:pt x="70" y="119"/>
                      <a:pt x="62" y="109"/>
                      <a:pt x="62" y="9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01" tIns="45700" rIns="91401" bIns="45700" numCol="1" anchor="t" anchorCtr="0" compatLnSpc="1">
                <a:prstTxWarp prst="textNoShape">
                  <a:avLst/>
                </a:prstTxWarp>
              </a:bodyPr>
              <a:lstStyle/>
              <a:p>
                <a:pPr defTabSz="932205"/>
                <a:endParaRPr lang="en-US" sz="1836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2052638" y="5550508"/>
              <a:ext cx="89489" cy="85748"/>
            </a:xfrm>
            <a:custGeom>
              <a:avLst/>
              <a:gdLst>
                <a:gd name="T0" fmla="*/ 81 w 81"/>
                <a:gd name="T1" fmla="*/ 79 h 79"/>
                <a:gd name="T2" fmla="*/ 0 w 81"/>
                <a:gd name="T3" fmla="*/ 0 h 79"/>
                <a:gd name="T4" fmla="*/ 0 w 81"/>
                <a:gd name="T5" fmla="*/ 79 h 79"/>
                <a:gd name="T6" fmla="*/ 81 w 81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79">
                  <a:moveTo>
                    <a:pt x="81" y="79"/>
                  </a:moveTo>
                  <a:lnTo>
                    <a:pt x="0" y="0"/>
                  </a:lnTo>
                  <a:lnTo>
                    <a:pt x="0" y="79"/>
                  </a:lnTo>
                  <a:lnTo>
                    <a:pt x="81" y="79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/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32384"/>
              <a:endParaRPr lang="en-US" sz="1836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97" y="4422890"/>
            <a:ext cx="1094542" cy="215134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90793" y="5186474"/>
            <a:ext cx="357327" cy="1976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600"/>
              </a:spcAft>
            </a:pPr>
            <a:r>
              <a:rPr lang="en-US" sz="1399" b="1" dirty="0">
                <a:gradFill>
                  <a:gsLst>
                    <a:gs pos="2917">
                      <a:schemeClr val="tx1">
                        <a:lumMod val="50000"/>
                      </a:schemeClr>
                    </a:gs>
                    <a:gs pos="74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</a:rPr>
              <a:t>DEV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27668" y="5186474"/>
            <a:ext cx="354777" cy="1976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600"/>
              </a:spcAft>
            </a:pPr>
            <a:r>
              <a:rPr lang="en-US" sz="1399" b="1" dirty="0">
                <a:gradFill>
                  <a:gsLst>
                    <a:gs pos="2917">
                      <a:schemeClr val="bg1"/>
                    </a:gs>
                    <a:gs pos="30000">
                      <a:schemeClr val="bg1"/>
                    </a:gs>
                  </a:gsLst>
                  <a:lin ang="5400000" scaled="0"/>
                </a:gradFill>
              </a:rPr>
              <a:t>OPS</a:t>
            </a:r>
          </a:p>
        </p:txBody>
      </p:sp>
    </p:spTree>
    <p:extLst>
      <p:ext uri="{BB962C8B-B14F-4D97-AF65-F5344CB8AC3E}">
        <p14:creationId xmlns:p14="http://schemas.microsoft.com/office/powerpoint/2010/main" val="16019329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4" presetClass="path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7672E-6 -2.23786E-6 L -0.03625 -0.4459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" y="-223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Create sample application with CI</a:t>
            </a:r>
          </a:p>
        </p:txBody>
      </p:sp>
    </p:spTree>
    <p:extLst>
      <p:ext uri="{BB962C8B-B14F-4D97-AF65-F5344CB8AC3E}">
        <p14:creationId xmlns:p14="http://schemas.microsoft.com/office/powerpoint/2010/main" val="338628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Testing</a:t>
            </a:r>
          </a:p>
        </p:txBody>
      </p:sp>
      <p:sp>
        <p:nvSpPr>
          <p:cNvPr id="3" name="Rounded Rectangle 121"/>
          <p:cNvSpPr/>
          <p:nvPr/>
        </p:nvSpPr>
        <p:spPr bwMode="auto">
          <a:xfrm>
            <a:off x="530413" y="1599153"/>
            <a:ext cx="2701118" cy="2114104"/>
          </a:xfrm>
          <a:prstGeom prst="roundRect">
            <a:avLst>
              <a:gd name="adj" fmla="val 5175"/>
            </a:avLst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2" rIns="182828" bIns="1462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114">
              <a:lnSpc>
                <a:spcPct val="90000"/>
              </a:lnSpc>
            </a:pPr>
            <a:r>
              <a:rPr lang="en-US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Testing Software</a:t>
            </a:r>
          </a:p>
        </p:txBody>
      </p:sp>
      <p:sp>
        <p:nvSpPr>
          <p:cNvPr id="4" name="Rounded Rectangle 6"/>
          <p:cNvSpPr/>
          <p:nvPr/>
        </p:nvSpPr>
        <p:spPr bwMode="auto">
          <a:xfrm>
            <a:off x="5282267" y="1599153"/>
            <a:ext cx="2141103" cy="2114104"/>
          </a:xfrm>
          <a:prstGeom prst="roundRect">
            <a:avLst>
              <a:gd name="adj" fmla="val 5175"/>
            </a:avLst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99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8425" y="1877509"/>
            <a:ext cx="3447758" cy="2291720"/>
          </a:xfrm>
          <a:prstGeom prst="rect">
            <a:avLst/>
          </a:prstGeom>
          <a:noFill/>
        </p:spPr>
        <p:txBody>
          <a:bodyPr wrap="none" lIns="182854" tIns="146283" rIns="182854" bIns="146283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1199"/>
              </a:spcAft>
              <a:buSzPct val="90000"/>
            </a:pPr>
            <a:r>
              <a:rPr lang="en-US" sz="3599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Segoe UI Light"/>
              </a:rPr>
              <a:t>Value</a:t>
            </a:r>
          </a:p>
          <a:p>
            <a:pPr marL="290457" indent="-290457" defTabSz="932563">
              <a:lnSpc>
                <a:spcPct val="90000"/>
              </a:lnSpc>
              <a:spcAft>
                <a:spcPts val="1199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Light"/>
              </a:rPr>
              <a:t>Accelerate Delivery</a:t>
            </a:r>
          </a:p>
          <a:p>
            <a:pPr marL="290457" indent="-290457" defTabSz="932563">
              <a:lnSpc>
                <a:spcPct val="90000"/>
              </a:lnSpc>
              <a:spcAft>
                <a:spcPts val="1199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Light"/>
              </a:rPr>
              <a:t>Repeatability </a:t>
            </a:r>
          </a:p>
          <a:p>
            <a:pPr marL="290457" indent="-290457" defTabSz="932563">
              <a:lnSpc>
                <a:spcPct val="90000"/>
              </a:lnSpc>
              <a:spcAft>
                <a:spcPts val="1199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Light"/>
              </a:rPr>
              <a:t>Optimized Resources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98425" y="4268565"/>
            <a:ext cx="3678805" cy="2291720"/>
          </a:xfrm>
          <a:prstGeom prst="rect">
            <a:avLst/>
          </a:prstGeom>
          <a:noFill/>
        </p:spPr>
        <p:txBody>
          <a:bodyPr wrap="none" lIns="182854" tIns="146283" rIns="182854" bIns="146283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1199"/>
              </a:spcAft>
              <a:buSzPct val="90000"/>
            </a:pPr>
            <a:r>
              <a:rPr lang="en-US" sz="3599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Segoe UI Light"/>
              </a:rPr>
              <a:t>Measure</a:t>
            </a:r>
          </a:p>
          <a:p>
            <a:pPr marL="290457" indent="-290457" defTabSz="932563">
              <a:lnSpc>
                <a:spcPct val="90000"/>
              </a:lnSpc>
              <a:spcAft>
                <a:spcPts val="1199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Light"/>
              </a:rPr>
              <a:t>Deployment Lead Time</a:t>
            </a:r>
          </a:p>
          <a:p>
            <a:pPr marL="290457" indent="-290457" defTabSz="932563">
              <a:lnSpc>
                <a:spcPct val="90000"/>
              </a:lnSpc>
              <a:spcAft>
                <a:spcPts val="1199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Light"/>
              </a:rPr>
              <a:t>MTTR</a:t>
            </a:r>
          </a:p>
          <a:p>
            <a:pPr marL="290457" indent="-290457" defTabSz="932563">
              <a:lnSpc>
                <a:spcPct val="90000"/>
              </a:lnSpc>
              <a:spcAft>
                <a:spcPts val="1199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Light"/>
              </a:rPr>
              <a:t>MTTD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868462" y="3191805"/>
            <a:ext cx="0" cy="1989645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323306" y="5293710"/>
            <a:ext cx="1939818" cy="1118892"/>
            <a:chOff x="940119" y="5293964"/>
            <a:chExt cx="1940093" cy="1119051"/>
          </a:xfrm>
        </p:grpSpPr>
        <p:sp>
          <p:nvSpPr>
            <p:cNvPr id="9" name="Rectangle 154"/>
            <p:cNvSpPr>
              <a:spLocks noChangeArrowheads="1"/>
            </p:cNvSpPr>
            <p:nvPr/>
          </p:nvSpPr>
          <p:spPr bwMode="auto">
            <a:xfrm>
              <a:off x="1171231" y="5293964"/>
              <a:ext cx="1505245" cy="102782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156"/>
            <p:cNvSpPr>
              <a:spLocks noChangeArrowheads="1"/>
            </p:cNvSpPr>
            <p:nvPr/>
          </p:nvSpPr>
          <p:spPr bwMode="auto">
            <a:xfrm>
              <a:off x="1224447" y="5359343"/>
              <a:ext cx="1398813" cy="897066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158"/>
            <p:cNvSpPr>
              <a:spLocks/>
            </p:cNvSpPr>
            <p:nvPr/>
          </p:nvSpPr>
          <p:spPr bwMode="auto">
            <a:xfrm>
              <a:off x="940119" y="6336991"/>
              <a:ext cx="1940093" cy="76024"/>
            </a:xfrm>
            <a:custGeom>
              <a:avLst/>
              <a:gdLst>
                <a:gd name="T0" fmla="*/ 0 w 1454"/>
                <a:gd name="T1" fmla="*/ 0 h 57"/>
                <a:gd name="T2" fmla="*/ 0 w 1454"/>
                <a:gd name="T3" fmla="*/ 4 h 57"/>
                <a:gd name="T4" fmla="*/ 53 w 1454"/>
                <a:gd name="T5" fmla="*/ 57 h 57"/>
                <a:gd name="T6" fmla="*/ 1400 w 1454"/>
                <a:gd name="T7" fmla="*/ 57 h 57"/>
                <a:gd name="T8" fmla="*/ 1454 w 1454"/>
                <a:gd name="T9" fmla="*/ 4 h 57"/>
                <a:gd name="T10" fmla="*/ 1454 w 1454"/>
                <a:gd name="T11" fmla="*/ 0 h 57"/>
                <a:gd name="T12" fmla="*/ 0 w 1454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4" h="57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3"/>
                    <a:pt x="24" y="57"/>
                    <a:pt x="53" y="57"/>
                  </a:cubicBezTo>
                  <a:cubicBezTo>
                    <a:pt x="1400" y="57"/>
                    <a:pt x="1400" y="57"/>
                    <a:pt x="1400" y="57"/>
                  </a:cubicBezTo>
                  <a:cubicBezTo>
                    <a:pt x="1430" y="57"/>
                    <a:pt x="1454" y="33"/>
                    <a:pt x="1454" y="4"/>
                  </a:cubicBezTo>
                  <a:cubicBezTo>
                    <a:pt x="1454" y="0"/>
                    <a:pt x="1454" y="0"/>
                    <a:pt x="145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2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75"/>
          <a:stretch/>
        </p:blipFill>
        <p:spPr bwMode="auto">
          <a:xfrm>
            <a:off x="5840175" y="2215909"/>
            <a:ext cx="1025284" cy="88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Tes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85" y="2455182"/>
            <a:ext cx="621617" cy="633805"/>
          </a:xfrm>
          <a:prstGeom prst="rect">
            <a:avLst/>
          </a:prstGeom>
        </p:spPr>
      </p:pic>
      <p:pic>
        <p:nvPicPr>
          <p:cNvPr id="14" name="Tes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85" y="2455182"/>
            <a:ext cx="621617" cy="633805"/>
          </a:xfrm>
          <a:prstGeom prst="rect">
            <a:avLst/>
          </a:prstGeom>
        </p:spPr>
      </p:pic>
      <p:sp>
        <p:nvSpPr>
          <p:cNvPr id="15" name="Error DEV"/>
          <p:cNvSpPr/>
          <p:nvPr/>
        </p:nvSpPr>
        <p:spPr bwMode="auto">
          <a:xfrm>
            <a:off x="6540164" y="2725186"/>
            <a:ext cx="456787" cy="456787"/>
          </a:xfrm>
          <a:prstGeom prst="ellipse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X</a:t>
            </a:r>
          </a:p>
        </p:txBody>
      </p:sp>
      <p:pic>
        <p:nvPicPr>
          <p:cNvPr id="16" name="Tes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85" y="2455182"/>
            <a:ext cx="621617" cy="633805"/>
          </a:xfrm>
          <a:prstGeom prst="rect">
            <a:avLst/>
          </a:prstGeom>
        </p:spPr>
      </p:pic>
      <p:pic>
        <p:nvPicPr>
          <p:cNvPr id="17" name="Tes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85" y="2455182"/>
            <a:ext cx="621617" cy="633805"/>
          </a:xfrm>
          <a:prstGeom prst="rect">
            <a:avLst/>
          </a:prstGeom>
        </p:spPr>
      </p:pic>
      <p:pic>
        <p:nvPicPr>
          <p:cNvPr id="18" name="Tes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85" y="2455182"/>
            <a:ext cx="621617" cy="633805"/>
          </a:xfrm>
          <a:prstGeom prst="rect">
            <a:avLst/>
          </a:prstGeom>
        </p:spPr>
      </p:pic>
      <p:grpSp>
        <p:nvGrpSpPr>
          <p:cNvPr id="19" name="Accepted DEV"/>
          <p:cNvGrpSpPr/>
          <p:nvPr/>
        </p:nvGrpSpPr>
        <p:grpSpPr>
          <a:xfrm>
            <a:off x="6540164" y="2725186"/>
            <a:ext cx="456787" cy="456787"/>
            <a:chOff x="4382751" y="3909289"/>
            <a:chExt cx="456852" cy="456852"/>
          </a:xfrm>
        </p:grpSpPr>
        <p:sp>
          <p:nvSpPr>
            <p:cNvPr id="20" name="Accepted"/>
            <p:cNvSpPr/>
            <p:nvPr/>
          </p:nvSpPr>
          <p:spPr bwMode="auto">
            <a:xfrm>
              <a:off x="4382751" y="3909289"/>
              <a:ext cx="456852" cy="456852"/>
            </a:xfrm>
            <a:prstGeom prst="ellipse">
              <a:avLst/>
            </a:prstGeom>
            <a:solidFill>
              <a:srgbClr val="92D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29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8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4460627" y="4004450"/>
              <a:ext cx="301100" cy="266531"/>
            </a:xfrm>
            <a:custGeom>
              <a:avLst/>
              <a:gdLst>
                <a:gd name="T0" fmla="*/ 1202 w 1202"/>
                <a:gd name="T1" fmla="*/ 175 h 1064"/>
                <a:gd name="T2" fmla="*/ 975 w 1202"/>
                <a:gd name="T3" fmla="*/ 0 h 1064"/>
                <a:gd name="T4" fmla="*/ 458 w 1202"/>
                <a:gd name="T5" fmla="*/ 676 h 1064"/>
                <a:gd name="T6" fmla="*/ 163 w 1202"/>
                <a:gd name="T7" fmla="*/ 449 h 1064"/>
                <a:gd name="T8" fmla="*/ 0 w 1202"/>
                <a:gd name="T9" fmla="*/ 662 h 1064"/>
                <a:gd name="T10" fmla="*/ 522 w 1202"/>
                <a:gd name="T11" fmla="*/ 1064 h 1064"/>
                <a:gd name="T12" fmla="*/ 685 w 1202"/>
                <a:gd name="T13" fmla="*/ 851 h 1064"/>
                <a:gd name="T14" fmla="*/ 685 w 1202"/>
                <a:gd name="T15" fmla="*/ 851 h 1064"/>
                <a:gd name="T16" fmla="*/ 1202 w 1202"/>
                <a:gd name="T17" fmla="*/ 175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2" h="1064">
                  <a:moveTo>
                    <a:pt x="1202" y="175"/>
                  </a:moveTo>
                  <a:lnTo>
                    <a:pt x="975" y="0"/>
                  </a:lnTo>
                  <a:lnTo>
                    <a:pt x="458" y="676"/>
                  </a:lnTo>
                  <a:lnTo>
                    <a:pt x="163" y="449"/>
                  </a:lnTo>
                  <a:lnTo>
                    <a:pt x="0" y="662"/>
                  </a:lnTo>
                  <a:lnTo>
                    <a:pt x="522" y="1064"/>
                  </a:lnTo>
                  <a:lnTo>
                    <a:pt x="685" y="851"/>
                  </a:lnTo>
                  <a:lnTo>
                    <a:pt x="685" y="851"/>
                  </a:lnTo>
                  <a:lnTo>
                    <a:pt x="1202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009"/>
              <a:endParaRPr lang="en-US" sz="1700">
                <a:solidFill>
                  <a:srgbClr val="000000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" y="4138454"/>
            <a:ext cx="1406136" cy="25167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97" y="4422890"/>
            <a:ext cx="1094542" cy="215134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90793" y="5186474"/>
            <a:ext cx="357327" cy="1976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600"/>
              </a:spcAft>
            </a:pPr>
            <a:r>
              <a:rPr lang="en-US" sz="1399" b="1" dirty="0">
                <a:gradFill>
                  <a:gsLst>
                    <a:gs pos="2917">
                      <a:schemeClr val="tx1">
                        <a:lumMod val="50000"/>
                      </a:schemeClr>
                    </a:gs>
                    <a:gs pos="74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</a:rPr>
              <a:t>DEV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27668" y="5186474"/>
            <a:ext cx="354777" cy="1976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600"/>
              </a:spcAft>
            </a:pPr>
            <a:r>
              <a:rPr lang="en-US" sz="1399" b="1" dirty="0">
                <a:gradFill>
                  <a:gsLst>
                    <a:gs pos="2917">
                      <a:schemeClr val="bg1"/>
                    </a:gs>
                    <a:gs pos="30000">
                      <a:schemeClr val="bg1"/>
                    </a:gs>
                  </a:gsLst>
                  <a:lin ang="5400000" scaled="0"/>
                </a:gradFill>
              </a:rPr>
              <a:t>OPS</a:t>
            </a:r>
          </a:p>
        </p:txBody>
      </p:sp>
    </p:spTree>
    <p:extLst>
      <p:ext uri="{BB962C8B-B14F-4D97-AF65-F5344CB8AC3E}">
        <p14:creationId xmlns:p14="http://schemas.microsoft.com/office/powerpoint/2010/main" val="271140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19811E-6 2.197E-6 L 0.33712 0.02814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50" y="1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9811E-6 2.197E-6 L 0.33712 0.0281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50" y="1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0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9811E-6 2.197E-6 L 0.33712 0.02814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50" y="1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0" presetClass="exit" presetSubtype="0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9811E-6 2.197E-6 L 0.33712 0.02814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50" y="1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511457"/>
          </a:xfrm>
        </p:spPr>
        <p:txBody>
          <a:bodyPr/>
          <a:lstStyle/>
          <a:p>
            <a:r>
              <a:rPr lang="en-US" dirty="0"/>
              <a:t>Custom build agents extend the default Hosted agent</a:t>
            </a:r>
          </a:p>
          <a:p>
            <a:r>
              <a:rPr lang="en-US" dirty="0"/>
              <a:t>Pool sets of agents to build in parallel</a:t>
            </a:r>
          </a:p>
          <a:p>
            <a:r>
              <a:rPr lang="en-US" dirty="0"/>
              <a:t>Agent is cross platform</a:t>
            </a:r>
          </a:p>
          <a:p>
            <a:r>
              <a:rPr lang="en-US" dirty="0"/>
              <a:t>Cross-platform agent runs on-premises or in the cloud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with agents</a:t>
            </a:r>
          </a:p>
        </p:txBody>
      </p:sp>
    </p:spTree>
    <p:extLst>
      <p:ext uri="{BB962C8B-B14F-4D97-AF65-F5344CB8AC3E}">
        <p14:creationId xmlns:p14="http://schemas.microsoft.com/office/powerpoint/2010/main" val="220363628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</a:t>
            </a:r>
          </a:p>
        </p:txBody>
      </p:sp>
      <p:sp>
        <p:nvSpPr>
          <p:cNvPr id="3" name="Isosceles Triangle 2"/>
          <p:cNvSpPr/>
          <p:nvPr/>
        </p:nvSpPr>
        <p:spPr bwMode="auto">
          <a:xfrm rot="5400000" flipH="1">
            <a:off x="9512560" y="4324611"/>
            <a:ext cx="510159" cy="439792"/>
          </a:xfrm>
          <a:prstGeom prst="triangl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 flipV="1">
            <a:off x="2127054" y="4501609"/>
            <a:ext cx="7452000" cy="72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 flipV="1">
            <a:off x="8832850" y="4499672"/>
            <a:ext cx="762000" cy="85027"/>
          </a:xfrm>
          <a:prstGeom prst="rect">
            <a:avLst/>
          </a:prstGeom>
          <a:solidFill>
            <a:srgbClr val="3D85CD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 flipV="1">
            <a:off x="7370234" y="4499674"/>
            <a:ext cx="1119716" cy="85025"/>
          </a:xfrm>
          <a:prstGeom prst="rect">
            <a:avLst/>
          </a:prstGeom>
          <a:solidFill>
            <a:srgbClr val="3D85CD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 flipV="1">
            <a:off x="5643034" y="4499674"/>
            <a:ext cx="1367366" cy="85025"/>
          </a:xfrm>
          <a:prstGeom prst="rect">
            <a:avLst/>
          </a:prstGeom>
          <a:solidFill>
            <a:srgbClr val="3D85CD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 flipV="1">
            <a:off x="3966634" y="4499674"/>
            <a:ext cx="1341966" cy="85025"/>
          </a:xfrm>
          <a:prstGeom prst="rect">
            <a:avLst/>
          </a:prstGeom>
          <a:solidFill>
            <a:srgbClr val="3D85CD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192" y="2282078"/>
            <a:ext cx="4449971" cy="44501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 flipV="1">
            <a:off x="2461684" y="4499675"/>
            <a:ext cx="1176866" cy="85024"/>
          </a:xfrm>
          <a:prstGeom prst="rect">
            <a:avLst/>
          </a:prstGeom>
          <a:solidFill>
            <a:srgbClr val="3D85CD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219813" y="1990821"/>
            <a:ext cx="1901202" cy="2522098"/>
            <a:chOff x="5701653" y="1978121"/>
            <a:chExt cx="1901202" cy="252209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0454" y="3700379"/>
              <a:ext cx="1293456" cy="7998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5892979" y="2465446"/>
              <a:ext cx="1102383" cy="1498554"/>
            </a:xfrm>
            <a:prstGeom prst="rect">
              <a:avLst/>
            </a:prstGeom>
          </p:spPr>
        </p:pic>
        <p:sp>
          <p:nvSpPr>
            <p:cNvPr id="14" name="Freeform 95"/>
            <p:cNvSpPr>
              <a:spLocks/>
            </p:cNvSpPr>
            <p:nvPr/>
          </p:nvSpPr>
          <p:spPr bwMode="auto">
            <a:xfrm flipH="1">
              <a:off x="5701653" y="1978121"/>
              <a:ext cx="1426107" cy="926144"/>
            </a:xfrm>
            <a:custGeom>
              <a:avLst/>
              <a:gdLst>
                <a:gd name="T0" fmla="*/ 618 w 736"/>
                <a:gd name="T1" fmla="*/ 213 h 484"/>
                <a:gd name="T2" fmla="*/ 618 w 736"/>
                <a:gd name="T3" fmla="*/ 203 h 484"/>
                <a:gd name="T4" fmla="*/ 415 w 736"/>
                <a:gd name="T5" fmla="*/ 0 h 484"/>
                <a:gd name="T6" fmla="*/ 246 w 736"/>
                <a:gd name="T7" fmla="*/ 91 h 484"/>
                <a:gd name="T8" fmla="*/ 191 w 736"/>
                <a:gd name="T9" fmla="*/ 76 h 484"/>
                <a:gd name="T10" fmla="*/ 125 w 736"/>
                <a:gd name="T11" fmla="*/ 96 h 484"/>
                <a:gd name="T12" fmla="*/ 73 w 736"/>
                <a:gd name="T13" fmla="*/ 191 h 484"/>
                <a:gd name="T14" fmla="*/ 0 w 736"/>
                <a:gd name="T15" fmla="*/ 325 h 484"/>
                <a:gd name="T16" fmla="*/ 142 w 736"/>
                <a:gd name="T17" fmla="*/ 484 h 484"/>
                <a:gd name="T18" fmla="*/ 160 w 736"/>
                <a:gd name="T19" fmla="*/ 484 h 484"/>
                <a:gd name="T20" fmla="*/ 176 w 736"/>
                <a:gd name="T21" fmla="*/ 484 h 484"/>
                <a:gd name="T22" fmla="*/ 507 w 736"/>
                <a:gd name="T23" fmla="*/ 484 h 484"/>
                <a:gd name="T24" fmla="*/ 514 w 736"/>
                <a:gd name="T25" fmla="*/ 484 h 484"/>
                <a:gd name="T26" fmla="*/ 522 w 736"/>
                <a:gd name="T27" fmla="*/ 484 h 484"/>
                <a:gd name="T28" fmla="*/ 546 w 736"/>
                <a:gd name="T29" fmla="*/ 484 h 484"/>
                <a:gd name="T30" fmla="*/ 599 w 736"/>
                <a:gd name="T31" fmla="*/ 484 h 484"/>
                <a:gd name="T32" fmla="*/ 736 w 736"/>
                <a:gd name="T33" fmla="*/ 348 h 484"/>
                <a:gd name="T34" fmla="*/ 618 w 736"/>
                <a:gd name="T35" fmla="*/ 21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6" h="484">
                  <a:moveTo>
                    <a:pt x="618" y="213"/>
                  </a:moveTo>
                  <a:cubicBezTo>
                    <a:pt x="618" y="210"/>
                    <a:pt x="618" y="206"/>
                    <a:pt x="618" y="203"/>
                  </a:cubicBezTo>
                  <a:cubicBezTo>
                    <a:pt x="618" y="91"/>
                    <a:pt x="527" y="0"/>
                    <a:pt x="415" y="0"/>
                  </a:cubicBezTo>
                  <a:cubicBezTo>
                    <a:pt x="345" y="0"/>
                    <a:pt x="283" y="37"/>
                    <a:pt x="246" y="91"/>
                  </a:cubicBezTo>
                  <a:cubicBezTo>
                    <a:pt x="230" y="82"/>
                    <a:pt x="211" y="76"/>
                    <a:pt x="191" y="76"/>
                  </a:cubicBezTo>
                  <a:cubicBezTo>
                    <a:pt x="167" y="76"/>
                    <a:pt x="144" y="83"/>
                    <a:pt x="125" y="96"/>
                  </a:cubicBezTo>
                  <a:cubicBezTo>
                    <a:pt x="94" y="116"/>
                    <a:pt x="74" y="151"/>
                    <a:pt x="73" y="191"/>
                  </a:cubicBezTo>
                  <a:cubicBezTo>
                    <a:pt x="30" y="219"/>
                    <a:pt x="0" y="269"/>
                    <a:pt x="0" y="325"/>
                  </a:cubicBezTo>
                  <a:cubicBezTo>
                    <a:pt x="0" y="407"/>
                    <a:pt x="62" y="475"/>
                    <a:pt x="142" y="484"/>
                  </a:cubicBezTo>
                  <a:cubicBezTo>
                    <a:pt x="148" y="484"/>
                    <a:pt x="154" y="484"/>
                    <a:pt x="160" y="484"/>
                  </a:cubicBezTo>
                  <a:cubicBezTo>
                    <a:pt x="165" y="484"/>
                    <a:pt x="171" y="484"/>
                    <a:pt x="176" y="484"/>
                  </a:cubicBezTo>
                  <a:cubicBezTo>
                    <a:pt x="250" y="484"/>
                    <a:pt x="425" y="484"/>
                    <a:pt x="507" y="484"/>
                  </a:cubicBezTo>
                  <a:cubicBezTo>
                    <a:pt x="510" y="484"/>
                    <a:pt x="512" y="484"/>
                    <a:pt x="514" y="484"/>
                  </a:cubicBezTo>
                  <a:cubicBezTo>
                    <a:pt x="522" y="484"/>
                    <a:pt x="522" y="484"/>
                    <a:pt x="522" y="484"/>
                  </a:cubicBezTo>
                  <a:cubicBezTo>
                    <a:pt x="526" y="484"/>
                    <a:pt x="538" y="484"/>
                    <a:pt x="546" y="484"/>
                  </a:cubicBezTo>
                  <a:cubicBezTo>
                    <a:pt x="599" y="484"/>
                    <a:pt x="599" y="484"/>
                    <a:pt x="599" y="484"/>
                  </a:cubicBezTo>
                  <a:cubicBezTo>
                    <a:pt x="675" y="483"/>
                    <a:pt x="736" y="422"/>
                    <a:pt x="736" y="348"/>
                  </a:cubicBezTo>
                  <a:cubicBezTo>
                    <a:pt x="736" y="279"/>
                    <a:pt x="684" y="222"/>
                    <a:pt x="618" y="213"/>
                  </a:cubicBezTo>
                  <a:close/>
                </a:path>
              </a:pathLst>
            </a:custGeom>
            <a:solidFill>
              <a:srgbClr val="0070C0">
                <a:alpha val="27000"/>
              </a:srgbClr>
            </a:solidFill>
            <a:ln>
              <a:noFill/>
            </a:ln>
            <a:extLst/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2800" kern="0">
                <a:solidFill>
                  <a:srgbClr val="000000"/>
                </a:solidFill>
              </a:endParaRPr>
            </a:p>
          </p:txBody>
        </p:sp>
        <p:sp>
          <p:nvSpPr>
            <p:cNvPr id="15" name="Freeform 95"/>
            <p:cNvSpPr>
              <a:spLocks/>
            </p:cNvSpPr>
            <p:nvPr/>
          </p:nvSpPr>
          <p:spPr bwMode="auto">
            <a:xfrm flipH="1">
              <a:off x="6053201" y="2052432"/>
              <a:ext cx="1549654" cy="1006377"/>
            </a:xfrm>
            <a:custGeom>
              <a:avLst/>
              <a:gdLst>
                <a:gd name="T0" fmla="*/ 618 w 736"/>
                <a:gd name="T1" fmla="*/ 213 h 484"/>
                <a:gd name="T2" fmla="*/ 618 w 736"/>
                <a:gd name="T3" fmla="*/ 203 h 484"/>
                <a:gd name="T4" fmla="*/ 415 w 736"/>
                <a:gd name="T5" fmla="*/ 0 h 484"/>
                <a:gd name="T6" fmla="*/ 246 w 736"/>
                <a:gd name="T7" fmla="*/ 91 h 484"/>
                <a:gd name="T8" fmla="*/ 191 w 736"/>
                <a:gd name="T9" fmla="*/ 76 h 484"/>
                <a:gd name="T10" fmla="*/ 125 w 736"/>
                <a:gd name="T11" fmla="*/ 96 h 484"/>
                <a:gd name="T12" fmla="*/ 73 w 736"/>
                <a:gd name="T13" fmla="*/ 191 h 484"/>
                <a:gd name="T14" fmla="*/ 0 w 736"/>
                <a:gd name="T15" fmla="*/ 325 h 484"/>
                <a:gd name="T16" fmla="*/ 142 w 736"/>
                <a:gd name="T17" fmla="*/ 484 h 484"/>
                <a:gd name="T18" fmla="*/ 160 w 736"/>
                <a:gd name="T19" fmla="*/ 484 h 484"/>
                <a:gd name="T20" fmla="*/ 176 w 736"/>
                <a:gd name="T21" fmla="*/ 484 h 484"/>
                <a:gd name="T22" fmla="*/ 507 w 736"/>
                <a:gd name="T23" fmla="*/ 484 h 484"/>
                <a:gd name="T24" fmla="*/ 514 w 736"/>
                <a:gd name="T25" fmla="*/ 484 h 484"/>
                <a:gd name="T26" fmla="*/ 522 w 736"/>
                <a:gd name="T27" fmla="*/ 484 h 484"/>
                <a:gd name="T28" fmla="*/ 546 w 736"/>
                <a:gd name="T29" fmla="*/ 484 h 484"/>
                <a:gd name="T30" fmla="*/ 599 w 736"/>
                <a:gd name="T31" fmla="*/ 484 h 484"/>
                <a:gd name="T32" fmla="*/ 736 w 736"/>
                <a:gd name="T33" fmla="*/ 348 h 484"/>
                <a:gd name="T34" fmla="*/ 618 w 736"/>
                <a:gd name="T35" fmla="*/ 21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6" h="484">
                  <a:moveTo>
                    <a:pt x="618" y="213"/>
                  </a:moveTo>
                  <a:cubicBezTo>
                    <a:pt x="618" y="210"/>
                    <a:pt x="618" y="206"/>
                    <a:pt x="618" y="203"/>
                  </a:cubicBezTo>
                  <a:cubicBezTo>
                    <a:pt x="618" y="91"/>
                    <a:pt x="527" y="0"/>
                    <a:pt x="415" y="0"/>
                  </a:cubicBezTo>
                  <a:cubicBezTo>
                    <a:pt x="345" y="0"/>
                    <a:pt x="283" y="37"/>
                    <a:pt x="246" y="91"/>
                  </a:cubicBezTo>
                  <a:cubicBezTo>
                    <a:pt x="230" y="82"/>
                    <a:pt x="211" y="76"/>
                    <a:pt x="191" y="76"/>
                  </a:cubicBezTo>
                  <a:cubicBezTo>
                    <a:pt x="167" y="76"/>
                    <a:pt x="144" y="83"/>
                    <a:pt x="125" y="96"/>
                  </a:cubicBezTo>
                  <a:cubicBezTo>
                    <a:pt x="94" y="116"/>
                    <a:pt x="74" y="151"/>
                    <a:pt x="73" y="191"/>
                  </a:cubicBezTo>
                  <a:cubicBezTo>
                    <a:pt x="30" y="219"/>
                    <a:pt x="0" y="269"/>
                    <a:pt x="0" y="325"/>
                  </a:cubicBezTo>
                  <a:cubicBezTo>
                    <a:pt x="0" y="407"/>
                    <a:pt x="62" y="475"/>
                    <a:pt x="142" y="484"/>
                  </a:cubicBezTo>
                  <a:cubicBezTo>
                    <a:pt x="148" y="484"/>
                    <a:pt x="154" y="484"/>
                    <a:pt x="160" y="484"/>
                  </a:cubicBezTo>
                  <a:cubicBezTo>
                    <a:pt x="165" y="484"/>
                    <a:pt x="171" y="484"/>
                    <a:pt x="176" y="484"/>
                  </a:cubicBezTo>
                  <a:cubicBezTo>
                    <a:pt x="250" y="484"/>
                    <a:pt x="425" y="484"/>
                    <a:pt x="507" y="484"/>
                  </a:cubicBezTo>
                  <a:cubicBezTo>
                    <a:pt x="510" y="484"/>
                    <a:pt x="512" y="484"/>
                    <a:pt x="514" y="484"/>
                  </a:cubicBezTo>
                  <a:cubicBezTo>
                    <a:pt x="522" y="484"/>
                    <a:pt x="522" y="484"/>
                    <a:pt x="522" y="484"/>
                  </a:cubicBezTo>
                  <a:cubicBezTo>
                    <a:pt x="526" y="484"/>
                    <a:pt x="538" y="484"/>
                    <a:pt x="546" y="484"/>
                  </a:cubicBezTo>
                  <a:cubicBezTo>
                    <a:pt x="599" y="484"/>
                    <a:pt x="599" y="484"/>
                    <a:pt x="599" y="484"/>
                  </a:cubicBezTo>
                  <a:cubicBezTo>
                    <a:pt x="675" y="483"/>
                    <a:pt x="736" y="422"/>
                    <a:pt x="736" y="348"/>
                  </a:cubicBezTo>
                  <a:cubicBezTo>
                    <a:pt x="736" y="279"/>
                    <a:pt x="684" y="222"/>
                    <a:pt x="618" y="213"/>
                  </a:cubicBezTo>
                  <a:close/>
                </a:path>
              </a:pathLst>
            </a:custGeom>
            <a:solidFill>
              <a:srgbClr val="23BDEF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2800" kern="0">
                <a:solidFill>
                  <a:srgbClr val="50505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87440" y="2299985"/>
              <a:ext cx="13065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600" kern="0" dirty="0">
                  <a:solidFill>
                    <a:srgbClr val="FFFFFF"/>
                  </a:solidFill>
                  <a:latin typeface="Segoe UI Light"/>
                  <a:cs typeface="Arial" pitchFamily="34" charset="0"/>
                </a:rPr>
                <a:t>Cloud</a:t>
              </a:r>
              <a:br>
                <a:rPr lang="en-US" sz="1600" kern="0" dirty="0">
                  <a:solidFill>
                    <a:srgbClr val="FFFFFF"/>
                  </a:solidFill>
                  <a:latin typeface="Segoe UI Light"/>
                  <a:cs typeface="Arial" pitchFamily="34" charset="0"/>
                </a:rPr>
              </a:br>
              <a:r>
                <a:rPr lang="en-US" sz="1600" kern="0" dirty="0">
                  <a:solidFill>
                    <a:srgbClr val="FFFFFF"/>
                  </a:solidFill>
                  <a:latin typeface="Segoe UI Light"/>
                  <a:cs typeface="Arial" pitchFamily="34" charset="0"/>
                </a:rPr>
                <a:t>Load Testing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29359" y="3008346"/>
            <a:ext cx="1868892" cy="1702699"/>
            <a:chOff x="3840480" y="3008346"/>
            <a:chExt cx="1868892" cy="1702699"/>
          </a:xfrm>
        </p:grpSpPr>
        <p:sp>
          <p:nvSpPr>
            <p:cNvPr id="18" name="TextBox 17"/>
            <p:cNvSpPr txBox="1"/>
            <p:nvPr/>
          </p:nvSpPr>
          <p:spPr>
            <a:xfrm>
              <a:off x="3840480" y="3008346"/>
              <a:ext cx="1868892" cy="5847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600" kern="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/>
                      </a:gs>
                    </a:gsLst>
                  </a:gradFill>
                  <a:cs typeface="Arial" pitchFamily="34" charset="0"/>
                </a:rPr>
                <a:t>Integration testing</a:t>
              </a:r>
            </a:p>
            <a:p>
              <a:pPr algn="ctr">
                <a:defRPr/>
              </a:pPr>
              <a:r>
                <a:rPr lang="en-US" sz="1600" kern="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/>
                      </a:gs>
                    </a:gsLst>
                  </a:gradFill>
                  <a:cs typeface="Arial" pitchFamily="34" charset="0"/>
                </a:rPr>
                <a:t>environment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4774926" y="3726229"/>
              <a:ext cx="0" cy="695750"/>
            </a:xfrm>
            <a:prstGeom prst="line">
              <a:avLst/>
            </a:prstGeom>
            <a:ln w="38100" cap="rnd">
              <a:solidFill>
                <a:srgbClr val="3D85CD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 bwMode="auto">
            <a:xfrm>
              <a:off x="4592048" y="4345288"/>
              <a:ext cx="365757" cy="365757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3D85CD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96590" y="4345288"/>
            <a:ext cx="2202126" cy="1751140"/>
            <a:chOff x="2339395" y="4345288"/>
            <a:chExt cx="2202126" cy="1751140"/>
          </a:xfrm>
        </p:grpSpPr>
        <p:sp>
          <p:nvSpPr>
            <p:cNvPr id="22" name="TextBox 21"/>
            <p:cNvSpPr txBox="1"/>
            <p:nvPr/>
          </p:nvSpPr>
          <p:spPr>
            <a:xfrm>
              <a:off x="2339395" y="5511653"/>
              <a:ext cx="2202126" cy="5847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600" kern="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/>
                      </a:gs>
                    </a:gsLst>
                  </a:gradFill>
                  <a:cs typeface="Arial" pitchFamily="34" charset="0"/>
                </a:rPr>
                <a:t>Automated functional testing environment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440458" y="4700300"/>
              <a:ext cx="0" cy="695750"/>
            </a:xfrm>
            <a:prstGeom prst="line">
              <a:avLst/>
            </a:prstGeom>
            <a:ln w="38100" cap="rnd">
              <a:solidFill>
                <a:srgbClr val="3D85CD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 bwMode="auto">
            <a:xfrm>
              <a:off x="3257580" y="4345288"/>
              <a:ext cx="365757" cy="365757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3D85CD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2044699" y="4334411"/>
            <a:ext cx="394343" cy="394343"/>
          </a:xfrm>
          <a:prstGeom prst="ellipse">
            <a:avLst/>
          </a:prstGeom>
          <a:solidFill>
            <a:srgbClr val="3D85CD"/>
          </a:solidFill>
          <a:ln w="76200">
            <a:solidFill>
              <a:srgbClr val="3D85CD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98000" tIns="146304" rIns="18288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Segoe UI Light"/>
                <a:ea typeface="Segoe UI" pitchFamily="34" charset="0"/>
                <a:cs typeface="Segoe UI" pitchFamily="34" charset="0"/>
              </a:rPr>
              <a:t>3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386089" y="4345288"/>
            <a:ext cx="1611833" cy="1710752"/>
            <a:chOff x="5882639" y="4345288"/>
            <a:chExt cx="1611833" cy="171075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688555" y="4700300"/>
              <a:ext cx="0" cy="695750"/>
            </a:xfrm>
            <a:prstGeom prst="line">
              <a:avLst/>
            </a:prstGeom>
            <a:ln w="38100" cap="rnd">
              <a:solidFill>
                <a:srgbClr val="3D85CD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882639" y="5471265"/>
              <a:ext cx="1611833" cy="5847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600" kern="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/>
                      </a:gs>
                    </a:gsLst>
                  </a:gradFill>
                  <a:cs typeface="Arial" pitchFamily="34" charset="0"/>
                </a:rPr>
                <a:t>Pre-production environment</a:t>
              </a: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6505677" y="4345288"/>
              <a:ext cx="365757" cy="365757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3D85CD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985759" y="3011734"/>
            <a:ext cx="1320801" cy="1699311"/>
            <a:chOff x="8310879" y="3011734"/>
            <a:chExt cx="1320801" cy="1699311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8971279" y="3726229"/>
              <a:ext cx="0" cy="695750"/>
            </a:xfrm>
            <a:prstGeom prst="line">
              <a:avLst/>
            </a:prstGeom>
            <a:ln w="38100" cap="rnd">
              <a:solidFill>
                <a:srgbClr val="3D85CD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 bwMode="auto">
            <a:xfrm>
              <a:off x="8788401" y="4345288"/>
              <a:ext cx="365757" cy="365757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3D85CD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310879" y="3011734"/>
              <a:ext cx="1320801" cy="58477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defRPr/>
              </a:pPr>
              <a:r>
                <a:rPr lang="en-US" sz="1600" kern="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/>
                      </a:gs>
                    </a:gsLst>
                  </a:gradFill>
                  <a:cs typeface="Arial" pitchFamily="34" charset="0"/>
                </a:rPr>
                <a:t>Staging</a:t>
              </a:r>
            </a:p>
            <a:p>
              <a:pPr algn="ctr">
                <a:defRPr/>
              </a:pPr>
              <a:r>
                <a:rPr lang="en-US" sz="1600" kern="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/>
                      </a:gs>
                    </a:gsLst>
                  </a:gradFill>
                  <a:cs typeface="Arial" pitchFamily="34" charset="0"/>
                </a:rPr>
                <a:t>environment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10045728" y="4315921"/>
            <a:ext cx="2292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gradFill>
                  <a:gsLst>
                    <a:gs pos="0">
                      <a:srgbClr val="F6931A"/>
                    </a:gs>
                    <a:gs pos="100000">
                      <a:srgbClr val="F6931A"/>
                    </a:gs>
                  </a:gsLst>
                  <a:lin ang="0" scaled="0"/>
                </a:gradFill>
                <a:latin typeface="Segoe UI Light"/>
                <a:cs typeface="Arial" pitchFamily="34" charset="0"/>
              </a:rPr>
              <a:t>Monitor + Learn</a:t>
            </a:r>
            <a:endParaRPr lang="en-US" dirty="0">
              <a:gradFill>
                <a:gsLst>
                  <a:gs pos="0">
                    <a:srgbClr val="F6931A"/>
                  </a:gs>
                  <a:gs pos="100000">
                    <a:srgbClr val="F6931A"/>
                  </a:gs>
                </a:gsLst>
                <a:lin ang="0" scaled="0"/>
              </a:gradFill>
            </a:endParaRPr>
          </a:p>
        </p:txBody>
      </p:sp>
      <p:sp>
        <p:nvSpPr>
          <p:cNvPr id="35" name="Isosceles Triangle 34"/>
          <p:cNvSpPr/>
          <p:nvPr/>
        </p:nvSpPr>
        <p:spPr bwMode="auto">
          <a:xfrm rot="5400000" flipH="1">
            <a:off x="9518909" y="4316673"/>
            <a:ext cx="510159" cy="439792"/>
          </a:xfrm>
          <a:prstGeom prst="triangle">
            <a:avLst/>
          </a:prstGeom>
          <a:solidFill>
            <a:srgbClr val="F6931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4913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25" grpId="0" animBg="1"/>
      <p:bldP spid="34" grpId="0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Delivery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39078" y="5293456"/>
            <a:ext cx="1939544" cy="1118733"/>
            <a:chOff x="511109" y="5814543"/>
            <a:chExt cx="1041729" cy="600871"/>
          </a:xfrm>
        </p:grpSpPr>
        <p:sp>
          <p:nvSpPr>
            <p:cNvPr id="4" name="Rectangle 154"/>
            <p:cNvSpPr>
              <a:spLocks noChangeArrowheads="1"/>
            </p:cNvSpPr>
            <p:nvPr/>
          </p:nvSpPr>
          <p:spPr bwMode="auto">
            <a:xfrm>
              <a:off x="635204" y="5814543"/>
              <a:ext cx="808238" cy="55188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32384"/>
              <a:endParaRPr lang="en-US" sz="1836" dirty="0">
                <a:solidFill>
                  <a:srgbClr val="FFFFFF"/>
                </a:solidFill>
              </a:endParaRPr>
            </a:p>
          </p:txBody>
        </p:sp>
        <p:sp>
          <p:nvSpPr>
            <p:cNvPr id="5" name="Rectangle 156"/>
            <p:cNvSpPr>
              <a:spLocks noChangeArrowheads="1"/>
            </p:cNvSpPr>
            <p:nvPr/>
          </p:nvSpPr>
          <p:spPr bwMode="auto">
            <a:xfrm>
              <a:off x="663778" y="5849648"/>
              <a:ext cx="751090" cy="481677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32384"/>
              <a:endParaRPr lang="en-US" sz="1836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158"/>
            <p:cNvSpPr>
              <a:spLocks/>
            </p:cNvSpPr>
            <p:nvPr/>
          </p:nvSpPr>
          <p:spPr bwMode="auto">
            <a:xfrm>
              <a:off x="511109" y="6374593"/>
              <a:ext cx="1041729" cy="40821"/>
            </a:xfrm>
            <a:custGeom>
              <a:avLst/>
              <a:gdLst>
                <a:gd name="T0" fmla="*/ 0 w 1454"/>
                <a:gd name="T1" fmla="*/ 0 h 57"/>
                <a:gd name="T2" fmla="*/ 0 w 1454"/>
                <a:gd name="T3" fmla="*/ 4 h 57"/>
                <a:gd name="T4" fmla="*/ 53 w 1454"/>
                <a:gd name="T5" fmla="*/ 57 h 57"/>
                <a:gd name="T6" fmla="*/ 1400 w 1454"/>
                <a:gd name="T7" fmla="*/ 57 h 57"/>
                <a:gd name="T8" fmla="*/ 1454 w 1454"/>
                <a:gd name="T9" fmla="*/ 4 h 57"/>
                <a:gd name="T10" fmla="*/ 1454 w 1454"/>
                <a:gd name="T11" fmla="*/ 0 h 57"/>
                <a:gd name="T12" fmla="*/ 0 w 1454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4" h="57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3"/>
                    <a:pt x="24" y="57"/>
                    <a:pt x="53" y="57"/>
                  </a:cubicBezTo>
                  <a:cubicBezTo>
                    <a:pt x="1400" y="57"/>
                    <a:pt x="1400" y="57"/>
                    <a:pt x="1400" y="57"/>
                  </a:cubicBezTo>
                  <a:cubicBezTo>
                    <a:pt x="1430" y="57"/>
                    <a:pt x="1454" y="33"/>
                    <a:pt x="1454" y="4"/>
                  </a:cubicBezTo>
                  <a:cubicBezTo>
                    <a:pt x="1454" y="0"/>
                    <a:pt x="1454" y="0"/>
                    <a:pt x="145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32384"/>
              <a:endParaRPr lang="en-US" sz="1836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Rounded Rectangle 125"/>
          <p:cNvSpPr/>
          <p:nvPr/>
        </p:nvSpPr>
        <p:spPr bwMode="auto">
          <a:xfrm>
            <a:off x="535893" y="1599422"/>
            <a:ext cx="2701118" cy="1592427"/>
          </a:xfrm>
          <a:prstGeom prst="roundRect">
            <a:avLst>
              <a:gd name="adj" fmla="val 5175"/>
            </a:avLst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2" rIns="182828" bIns="1462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114">
              <a:lnSpc>
                <a:spcPct val="90000"/>
              </a:lnSpc>
            </a:pPr>
            <a:r>
              <a:rPr lang="en-US" sz="159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SOURCE &amp; BUILD</a:t>
            </a:r>
          </a:p>
        </p:txBody>
      </p:sp>
      <p:sp>
        <p:nvSpPr>
          <p:cNvPr id="8" name="Rounded Rectangle 6"/>
          <p:cNvSpPr/>
          <p:nvPr/>
        </p:nvSpPr>
        <p:spPr bwMode="auto">
          <a:xfrm>
            <a:off x="4070966" y="1599422"/>
            <a:ext cx="3352234" cy="1592427"/>
          </a:xfrm>
          <a:prstGeom prst="roundRect">
            <a:avLst>
              <a:gd name="adj" fmla="val 5175"/>
            </a:avLst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2" rIns="182828" bIns="1462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114">
              <a:lnSpc>
                <a:spcPct val="90000"/>
              </a:lnSpc>
            </a:pPr>
            <a:r>
              <a:rPr lang="en-US" sz="159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QA ENVIRONMENT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98187" y="1877740"/>
            <a:ext cx="3447269" cy="1795497"/>
          </a:xfrm>
          <a:prstGeom prst="rect">
            <a:avLst/>
          </a:prstGeom>
          <a:noFill/>
        </p:spPr>
        <p:txBody>
          <a:bodyPr wrap="none" lIns="182828" tIns="146262" rIns="182828" bIns="146262" rtlCol="0">
            <a:spAutoFit/>
          </a:bodyPr>
          <a:lstStyle/>
          <a:p>
            <a:pPr defTabSz="932384">
              <a:lnSpc>
                <a:spcPct val="90000"/>
              </a:lnSpc>
              <a:spcAft>
                <a:spcPts val="1198"/>
              </a:spcAft>
              <a:buSzPct val="90000"/>
            </a:pPr>
            <a:r>
              <a:rPr lang="en-US" sz="3598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Segoe UI Light"/>
              </a:rPr>
              <a:t>Value</a:t>
            </a:r>
          </a:p>
          <a:p>
            <a:pPr marL="290401" indent="-290401" defTabSz="932384">
              <a:lnSpc>
                <a:spcPct val="90000"/>
              </a:lnSpc>
              <a:spcAft>
                <a:spcPts val="1198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Light"/>
              </a:rPr>
              <a:t>Optimized Resources</a:t>
            </a:r>
          </a:p>
          <a:p>
            <a:pPr marL="290401" indent="-290401" defTabSz="932384">
              <a:lnSpc>
                <a:spcPct val="90000"/>
              </a:lnSpc>
              <a:spcAft>
                <a:spcPts val="1198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Light"/>
              </a:rPr>
              <a:t>Accelerate Delivery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98188" y="3887050"/>
            <a:ext cx="3650510" cy="2252583"/>
          </a:xfrm>
          <a:prstGeom prst="rect">
            <a:avLst/>
          </a:prstGeom>
          <a:noFill/>
        </p:spPr>
        <p:txBody>
          <a:bodyPr wrap="none" lIns="182828" tIns="146262" rIns="182828" bIns="146262" rtlCol="0">
            <a:spAutoFit/>
          </a:bodyPr>
          <a:lstStyle/>
          <a:p>
            <a:pPr defTabSz="932384">
              <a:lnSpc>
                <a:spcPct val="90000"/>
              </a:lnSpc>
              <a:spcAft>
                <a:spcPts val="1198"/>
              </a:spcAft>
              <a:buSzPct val="90000"/>
            </a:pPr>
            <a:r>
              <a:rPr lang="en-US" sz="3598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Segoe UI Light"/>
              </a:rPr>
              <a:t>Measure</a:t>
            </a:r>
          </a:p>
          <a:p>
            <a:pPr marL="290401" indent="-290401" defTabSz="932384">
              <a:lnSpc>
                <a:spcPct val="90000"/>
              </a:lnSpc>
              <a:spcAft>
                <a:spcPts val="1198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Light"/>
              </a:rPr>
              <a:t>Deployment Frequency</a:t>
            </a:r>
          </a:p>
          <a:p>
            <a:pPr marL="290401" indent="-290401" defTabSz="932384">
              <a:lnSpc>
                <a:spcPct val="90000"/>
              </a:lnSpc>
              <a:spcAft>
                <a:spcPts val="1198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Light"/>
              </a:rPr>
              <a:t>MTTR</a:t>
            </a:r>
          </a:p>
          <a:p>
            <a:pPr marL="290401" indent="-290401" defTabSz="932384">
              <a:lnSpc>
                <a:spcPct val="90000"/>
              </a:lnSpc>
              <a:spcAft>
                <a:spcPts val="1198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Light"/>
              </a:rPr>
              <a:t>Availability</a:t>
            </a:r>
          </a:p>
        </p:txBody>
      </p:sp>
      <p:sp>
        <p:nvSpPr>
          <p:cNvPr id="11" name="Rectangle 155"/>
          <p:cNvSpPr>
            <a:spLocks noChangeArrowheads="1"/>
          </p:cNvSpPr>
          <p:nvPr/>
        </p:nvSpPr>
        <p:spPr bwMode="auto">
          <a:xfrm>
            <a:off x="1296507" y="5371431"/>
            <a:ext cx="1487271" cy="10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/>
          <a:p>
            <a:pPr defTabSz="932384"/>
            <a:endParaRPr lang="en-US" sz="1836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86451" y="3313574"/>
            <a:ext cx="0" cy="1867637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8"/>
          <p:cNvPicPr>
            <a:picLocks noChangeAspect="1"/>
          </p:cNvPicPr>
          <p:nvPr/>
        </p:nvPicPr>
        <p:blipFill rotWithShape="1"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75"/>
          <a:stretch/>
        </p:blipFill>
        <p:spPr bwMode="auto">
          <a:xfrm>
            <a:off x="5075861" y="2228779"/>
            <a:ext cx="699541" cy="60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863" y="2198016"/>
            <a:ext cx="729827" cy="662346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3242509" y="2433902"/>
            <a:ext cx="82296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75"/>
          <a:stretch/>
        </p:blipFill>
        <p:spPr bwMode="auto">
          <a:xfrm>
            <a:off x="1953659" y="2228779"/>
            <a:ext cx="699541" cy="60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75"/>
          <a:stretch/>
        </p:blipFill>
        <p:spPr bwMode="auto">
          <a:xfrm>
            <a:off x="1953659" y="2228779"/>
            <a:ext cx="699541" cy="60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" y="4138454"/>
            <a:ext cx="1406136" cy="25167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97" y="4422890"/>
            <a:ext cx="1094542" cy="215134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90793" y="5186474"/>
            <a:ext cx="357327" cy="1976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600"/>
              </a:spcAft>
            </a:pPr>
            <a:r>
              <a:rPr lang="en-US" sz="1399" b="1" dirty="0">
                <a:gradFill>
                  <a:gsLst>
                    <a:gs pos="2917">
                      <a:schemeClr val="tx1">
                        <a:lumMod val="50000"/>
                      </a:schemeClr>
                    </a:gs>
                    <a:gs pos="74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</a:rPr>
              <a:t>DEV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7668" y="5186474"/>
            <a:ext cx="354777" cy="1976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600"/>
              </a:spcAft>
            </a:pPr>
            <a:r>
              <a:rPr lang="en-US" sz="1399" b="1" dirty="0">
                <a:gradFill>
                  <a:gsLst>
                    <a:gs pos="2917">
                      <a:schemeClr val="bg1"/>
                    </a:gs>
                    <a:gs pos="30000">
                      <a:schemeClr val="bg1"/>
                    </a:gs>
                  </a:gsLst>
                  <a:lin ang="5400000" scaled="0"/>
                </a:gradFill>
              </a:rPr>
              <a:t>OPS</a:t>
            </a:r>
          </a:p>
        </p:txBody>
      </p:sp>
      <p:grpSp>
        <p:nvGrpSpPr>
          <p:cNvPr id="22" name="CODE1"/>
          <p:cNvGrpSpPr/>
          <p:nvPr/>
        </p:nvGrpSpPr>
        <p:grpSpPr>
          <a:xfrm>
            <a:off x="2094326" y="5544790"/>
            <a:ext cx="538129" cy="560885"/>
            <a:chOff x="2328300" y="3506767"/>
            <a:chExt cx="551703" cy="575034"/>
          </a:xfrm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30370" y="3507272"/>
              <a:ext cx="543013" cy="555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32384"/>
              <a:endParaRPr lang="en-US" sz="1836" dirty="0">
                <a:solidFill>
                  <a:srgbClr val="FFFFFF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328300" y="3506767"/>
              <a:ext cx="551703" cy="575034"/>
              <a:chOff x="3937001" y="4448175"/>
              <a:chExt cx="638175" cy="665163"/>
            </a:xfrm>
          </p:grpSpPr>
          <p:grpSp>
            <p:nvGrpSpPr>
              <p:cNvPr id="25" name="Group 10"/>
              <p:cNvGrpSpPr>
                <a:grpSpLocks noChangeAspect="1"/>
              </p:cNvGrpSpPr>
              <p:nvPr/>
            </p:nvGrpSpPr>
            <p:grpSpPr bwMode="auto">
              <a:xfrm>
                <a:off x="3937001" y="4448175"/>
                <a:ext cx="638175" cy="665163"/>
                <a:chOff x="2480" y="2802"/>
                <a:chExt cx="402" cy="419"/>
              </a:xfrm>
            </p:grpSpPr>
            <p:sp>
              <p:nvSpPr>
                <p:cNvPr id="29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481" y="2802"/>
                  <a:ext cx="400" cy="4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384"/>
                  <a:endParaRPr lang="en-US" sz="1836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" name="Freeform 11"/>
                <p:cNvSpPr>
                  <a:spLocks/>
                </p:cNvSpPr>
                <p:nvPr/>
              </p:nvSpPr>
              <p:spPr bwMode="auto">
                <a:xfrm>
                  <a:off x="2480" y="2802"/>
                  <a:ext cx="402" cy="418"/>
                </a:xfrm>
                <a:custGeom>
                  <a:avLst/>
                  <a:gdLst>
                    <a:gd name="T0" fmla="*/ 67 w 644"/>
                    <a:gd name="T1" fmla="*/ 0 h 671"/>
                    <a:gd name="T2" fmla="*/ 0 w 644"/>
                    <a:gd name="T3" fmla="*/ 68 h 671"/>
                    <a:gd name="T4" fmla="*/ 0 w 644"/>
                    <a:gd name="T5" fmla="*/ 603 h 671"/>
                    <a:gd name="T6" fmla="*/ 67 w 644"/>
                    <a:gd name="T7" fmla="*/ 671 h 671"/>
                    <a:gd name="T8" fmla="*/ 576 w 644"/>
                    <a:gd name="T9" fmla="*/ 671 h 671"/>
                    <a:gd name="T10" fmla="*/ 644 w 644"/>
                    <a:gd name="T11" fmla="*/ 603 h 671"/>
                    <a:gd name="T12" fmla="*/ 644 w 644"/>
                    <a:gd name="T13" fmla="*/ 193 h 671"/>
                    <a:gd name="T14" fmla="*/ 644 w 644"/>
                    <a:gd name="T15" fmla="*/ 127 h 671"/>
                    <a:gd name="T16" fmla="*/ 515 w 644"/>
                    <a:gd name="T17" fmla="*/ 0 h 671"/>
                    <a:gd name="T18" fmla="*/ 445 w 644"/>
                    <a:gd name="T19" fmla="*/ 0 h 671"/>
                    <a:gd name="T20" fmla="*/ 67 w 644"/>
                    <a:gd name="T21" fmla="*/ 0 h 6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4" h="671">
                      <a:moveTo>
                        <a:pt x="67" y="0"/>
                      </a:moveTo>
                      <a:cubicBezTo>
                        <a:pt x="30" y="0"/>
                        <a:pt x="0" y="30"/>
                        <a:pt x="0" y="68"/>
                      </a:cubicBezTo>
                      <a:cubicBezTo>
                        <a:pt x="0" y="603"/>
                        <a:pt x="0" y="603"/>
                        <a:pt x="0" y="603"/>
                      </a:cubicBezTo>
                      <a:cubicBezTo>
                        <a:pt x="0" y="641"/>
                        <a:pt x="30" y="671"/>
                        <a:pt x="67" y="671"/>
                      </a:cubicBezTo>
                      <a:cubicBezTo>
                        <a:pt x="576" y="671"/>
                        <a:pt x="576" y="671"/>
                        <a:pt x="576" y="671"/>
                      </a:cubicBezTo>
                      <a:cubicBezTo>
                        <a:pt x="613" y="671"/>
                        <a:pt x="644" y="641"/>
                        <a:pt x="644" y="603"/>
                      </a:cubicBezTo>
                      <a:cubicBezTo>
                        <a:pt x="644" y="193"/>
                        <a:pt x="644" y="193"/>
                        <a:pt x="644" y="193"/>
                      </a:cubicBezTo>
                      <a:cubicBezTo>
                        <a:pt x="644" y="156"/>
                        <a:pt x="644" y="127"/>
                        <a:pt x="644" y="127"/>
                      </a:cubicBezTo>
                      <a:cubicBezTo>
                        <a:pt x="515" y="0"/>
                        <a:pt x="515" y="0"/>
                        <a:pt x="515" y="0"/>
                      </a:cubicBezTo>
                      <a:cubicBezTo>
                        <a:pt x="515" y="0"/>
                        <a:pt x="482" y="0"/>
                        <a:pt x="445" y="0"/>
                      </a:cubicBez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B9B9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384"/>
                  <a:endParaRPr lang="en-US" sz="1836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1" name="Freeform 12"/>
                <p:cNvSpPr>
                  <a:spLocks/>
                </p:cNvSpPr>
                <p:nvPr/>
              </p:nvSpPr>
              <p:spPr bwMode="auto">
                <a:xfrm>
                  <a:off x="2801" y="2802"/>
                  <a:ext cx="81" cy="79"/>
                </a:xfrm>
                <a:custGeom>
                  <a:avLst/>
                  <a:gdLst>
                    <a:gd name="T0" fmla="*/ 81 w 81"/>
                    <a:gd name="T1" fmla="*/ 79 h 79"/>
                    <a:gd name="T2" fmla="*/ 0 w 81"/>
                    <a:gd name="T3" fmla="*/ 0 h 79"/>
                    <a:gd name="T4" fmla="*/ 0 w 81"/>
                    <a:gd name="T5" fmla="*/ 79 h 79"/>
                    <a:gd name="T6" fmla="*/ 81 w 81"/>
                    <a:gd name="T7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79">
                      <a:moveTo>
                        <a:pt x="81" y="79"/>
                      </a:moveTo>
                      <a:lnTo>
                        <a:pt x="0" y="0"/>
                      </a:lnTo>
                      <a:lnTo>
                        <a:pt x="0" y="79"/>
                      </a:lnTo>
                      <a:lnTo>
                        <a:pt x="81" y="79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384"/>
                  <a:endParaRPr lang="en-US" sz="1836" dirty="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4120302" y="4618868"/>
                <a:ext cx="293550" cy="349134"/>
                <a:chOff x="4662074" y="4335997"/>
                <a:chExt cx="234105" cy="278433"/>
              </a:xfrm>
            </p:grpSpPr>
            <p:sp>
              <p:nvSpPr>
                <p:cNvPr id="27" name="Freeform 6"/>
                <p:cNvSpPr>
                  <a:spLocks/>
                </p:cNvSpPr>
                <p:nvPr/>
              </p:nvSpPr>
              <p:spPr bwMode="auto">
                <a:xfrm>
                  <a:off x="4662074" y="4335997"/>
                  <a:ext cx="90040" cy="278433"/>
                </a:xfrm>
                <a:custGeom>
                  <a:avLst/>
                  <a:gdLst>
                    <a:gd name="T0" fmla="*/ 23 w 86"/>
                    <a:gd name="T1" fmla="*/ 56 h 265"/>
                    <a:gd name="T2" fmla="*/ 23 w 86"/>
                    <a:gd name="T3" fmla="*/ 90 h 265"/>
                    <a:gd name="T4" fmla="*/ 0 w 86"/>
                    <a:gd name="T5" fmla="*/ 119 h 265"/>
                    <a:gd name="T6" fmla="*/ 0 w 86"/>
                    <a:gd name="T7" fmla="*/ 146 h 265"/>
                    <a:gd name="T8" fmla="*/ 23 w 86"/>
                    <a:gd name="T9" fmla="*/ 174 h 265"/>
                    <a:gd name="T10" fmla="*/ 23 w 86"/>
                    <a:gd name="T11" fmla="*/ 210 h 265"/>
                    <a:gd name="T12" fmla="*/ 36 w 86"/>
                    <a:gd name="T13" fmla="*/ 251 h 265"/>
                    <a:gd name="T14" fmla="*/ 86 w 86"/>
                    <a:gd name="T15" fmla="*/ 265 h 265"/>
                    <a:gd name="T16" fmla="*/ 86 w 86"/>
                    <a:gd name="T17" fmla="*/ 237 h 265"/>
                    <a:gd name="T18" fmla="*/ 67 w 86"/>
                    <a:gd name="T19" fmla="*/ 231 h 265"/>
                    <a:gd name="T20" fmla="*/ 62 w 86"/>
                    <a:gd name="T21" fmla="*/ 210 h 265"/>
                    <a:gd name="T22" fmla="*/ 62 w 86"/>
                    <a:gd name="T23" fmla="*/ 179 h 265"/>
                    <a:gd name="T24" fmla="*/ 39 w 86"/>
                    <a:gd name="T25" fmla="*/ 133 h 265"/>
                    <a:gd name="T26" fmla="*/ 39 w 86"/>
                    <a:gd name="T27" fmla="*/ 132 h 265"/>
                    <a:gd name="T28" fmla="*/ 62 w 86"/>
                    <a:gd name="T29" fmla="*/ 87 h 265"/>
                    <a:gd name="T30" fmla="*/ 62 w 86"/>
                    <a:gd name="T31" fmla="*/ 55 h 265"/>
                    <a:gd name="T32" fmla="*/ 86 w 86"/>
                    <a:gd name="T33" fmla="*/ 28 h 265"/>
                    <a:gd name="T34" fmla="*/ 86 w 86"/>
                    <a:gd name="T35" fmla="*/ 0 h 265"/>
                    <a:gd name="T36" fmla="*/ 36 w 86"/>
                    <a:gd name="T37" fmla="*/ 14 h 265"/>
                    <a:gd name="T38" fmla="*/ 23 w 86"/>
                    <a:gd name="T39" fmla="*/ 56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6" h="265">
                      <a:moveTo>
                        <a:pt x="23" y="56"/>
                      </a:moveTo>
                      <a:lnTo>
                        <a:pt x="23" y="90"/>
                      </a:lnTo>
                      <a:cubicBezTo>
                        <a:pt x="23" y="109"/>
                        <a:pt x="16" y="119"/>
                        <a:pt x="0" y="119"/>
                      </a:cubicBezTo>
                      <a:lnTo>
                        <a:pt x="0" y="146"/>
                      </a:lnTo>
                      <a:cubicBezTo>
                        <a:pt x="16" y="146"/>
                        <a:pt x="23" y="156"/>
                        <a:pt x="23" y="174"/>
                      </a:cubicBezTo>
                      <a:lnTo>
                        <a:pt x="23" y="210"/>
                      </a:lnTo>
                      <a:cubicBezTo>
                        <a:pt x="23" y="229"/>
                        <a:pt x="27" y="243"/>
                        <a:pt x="36" y="251"/>
                      </a:cubicBezTo>
                      <a:cubicBezTo>
                        <a:pt x="45" y="260"/>
                        <a:pt x="62" y="265"/>
                        <a:pt x="86" y="265"/>
                      </a:cubicBezTo>
                      <a:lnTo>
                        <a:pt x="86" y="237"/>
                      </a:lnTo>
                      <a:cubicBezTo>
                        <a:pt x="77" y="237"/>
                        <a:pt x="71" y="235"/>
                        <a:pt x="67" y="231"/>
                      </a:cubicBezTo>
                      <a:cubicBezTo>
                        <a:pt x="64" y="227"/>
                        <a:pt x="62" y="220"/>
                        <a:pt x="62" y="210"/>
                      </a:cubicBezTo>
                      <a:lnTo>
                        <a:pt x="62" y="179"/>
                      </a:lnTo>
                      <a:cubicBezTo>
                        <a:pt x="62" y="154"/>
                        <a:pt x="54" y="139"/>
                        <a:pt x="39" y="133"/>
                      </a:cubicBezTo>
                      <a:lnTo>
                        <a:pt x="39" y="132"/>
                      </a:lnTo>
                      <a:cubicBezTo>
                        <a:pt x="54" y="126"/>
                        <a:pt x="62" y="111"/>
                        <a:pt x="62" y="87"/>
                      </a:cubicBezTo>
                      <a:lnTo>
                        <a:pt x="62" y="55"/>
                      </a:lnTo>
                      <a:cubicBezTo>
                        <a:pt x="62" y="37"/>
                        <a:pt x="70" y="28"/>
                        <a:pt x="86" y="28"/>
                      </a:cubicBezTo>
                      <a:lnTo>
                        <a:pt x="86" y="0"/>
                      </a:lnTo>
                      <a:cubicBezTo>
                        <a:pt x="62" y="0"/>
                        <a:pt x="46" y="5"/>
                        <a:pt x="36" y="14"/>
                      </a:cubicBezTo>
                      <a:cubicBezTo>
                        <a:pt x="28" y="23"/>
                        <a:pt x="23" y="37"/>
                        <a:pt x="23" y="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384"/>
                  <a:endParaRPr lang="en-US" sz="1836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" name="Freeform 7"/>
                <p:cNvSpPr>
                  <a:spLocks/>
                </p:cNvSpPr>
                <p:nvPr/>
              </p:nvSpPr>
              <p:spPr bwMode="auto">
                <a:xfrm>
                  <a:off x="4806139" y="4335997"/>
                  <a:ext cx="90040" cy="278433"/>
                </a:xfrm>
                <a:custGeom>
                  <a:avLst/>
                  <a:gdLst>
                    <a:gd name="T0" fmla="*/ 62 w 85"/>
                    <a:gd name="T1" fmla="*/ 90 h 265"/>
                    <a:gd name="T2" fmla="*/ 62 w 85"/>
                    <a:gd name="T3" fmla="*/ 56 h 265"/>
                    <a:gd name="T4" fmla="*/ 50 w 85"/>
                    <a:gd name="T5" fmla="*/ 15 h 265"/>
                    <a:gd name="T6" fmla="*/ 0 w 85"/>
                    <a:gd name="T7" fmla="*/ 0 h 265"/>
                    <a:gd name="T8" fmla="*/ 0 w 85"/>
                    <a:gd name="T9" fmla="*/ 28 h 265"/>
                    <a:gd name="T10" fmla="*/ 24 w 85"/>
                    <a:gd name="T11" fmla="*/ 55 h 265"/>
                    <a:gd name="T12" fmla="*/ 24 w 85"/>
                    <a:gd name="T13" fmla="*/ 85 h 265"/>
                    <a:gd name="T14" fmla="*/ 47 w 85"/>
                    <a:gd name="T15" fmla="*/ 132 h 265"/>
                    <a:gd name="T16" fmla="*/ 47 w 85"/>
                    <a:gd name="T17" fmla="*/ 133 h 265"/>
                    <a:gd name="T18" fmla="*/ 24 w 85"/>
                    <a:gd name="T19" fmla="*/ 178 h 265"/>
                    <a:gd name="T20" fmla="*/ 24 w 85"/>
                    <a:gd name="T21" fmla="*/ 210 h 265"/>
                    <a:gd name="T22" fmla="*/ 19 w 85"/>
                    <a:gd name="T23" fmla="*/ 231 h 265"/>
                    <a:gd name="T24" fmla="*/ 0 w 85"/>
                    <a:gd name="T25" fmla="*/ 237 h 265"/>
                    <a:gd name="T26" fmla="*/ 0 w 85"/>
                    <a:gd name="T27" fmla="*/ 265 h 265"/>
                    <a:gd name="T28" fmla="*/ 50 w 85"/>
                    <a:gd name="T29" fmla="*/ 251 h 265"/>
                    <a:gd name="T30" fmla="*/ 62 w 85"/>
                    <a:gd name="T31" fmla="*/ 209 h 265"/>
                    <a:gd name="T32" fmla="*/ 62 w 85"/>
                    <a:gd name="T33" fmla="*/ 174 h 265"/>
                    <a:gd name="T34" fmla="*/ 85 w 85"/>
                    <a:gd name="T35" fmla="*/ 146 h 265"/>
                    <a:gd name="T36" fmla="*/ 85 w 85"/>
                    <a:gd name="T37" fmla="*/ 119 h 265"/>
                    <a:gd name="T38" fmla="*/ 62 w 85"/>
                    <a:gd name="T39" fmla="*/ 9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5" h="265">
                      <a:moveTo>
                        <a:pt x="62" y="90"/>
                      </a:moveTo>
                      <a:lnTo>
                        <a:pt x="62" y="56"/>
                      </a:lnTo>
                      <a:cubicBezTo>
                        <a:pt x="62" y="37"/>
                        <a:pt x="58" y="23"/>
                        <a:pt x="50" y="15"/>
                      </a:cubicBezTo>
                      <a:cubicBezTo>
                        <a:pt x="40" y="5"/>
                        <a:pt x="23" y="0"/>
                        <a:pt x="0" y="0"/>
                      </a:cubicBezTo>
                      <a:lnTo>
                        <a:pt x="0" y="28"/>
                      </a:lnTo>
                      <a:cubicBezTo>
                        <a:pt x="16" y="28"/>
                        <a:pt x="24" y="37"/>
                        <a:pt x="24" y="55"/>
                      </a:cubicBezTo>
                      <a:lnTo>
                        <a:pt x="24" y="85"/>
                      </a:lnTo>
                      <a:cubicBezTo>
                        <a:pt x="24" y="110"/>
                        <a:pt x="32" y="126"/>
                        <a:pt x="47" y="132"/>
                      </a:cubicBezTo>
                      <a:lnTo>
                        <a:pt x="47" y="133"/>
                      </a:lnTo>
                      <a:cubicBezTo>
                        <a:pt x="32" y="139"/>
                        <a:pt x="24" y="154"/>
                        <a:pt x="24" y="178"/>
                      </a:cubicBezTo>
                      <a:lnTo>
                        <a:pt x="24" y="210"/>
                      </a:lnTo>
                      <a:cubicBezTo>
                        <a:pt x="24" y="219"/>
                        <a:pt x="22" y="226"/>
                        <a:pt x="19" y="231"/>
                      </a:cubicBezTo>
                      <a:cubicBezTo>
                        <a:pt x="15" y="235"/>
                        <a:pt x="9" y="237"/>
                        <a:pt x="0" y="237"/>
                      </a:cubicBezTo>
                      <a:lnTo>
                        <a:pt x="0" y="265"/>
                      </a:lnTo>
                      <a:cubicBezTo>
                        <a:pt x="24" y="265"/>
                        <a:pt x="41" y="260"/>
                        <a:pt x="50" y="251"/>
                      </a:cubicBezTo>
                      <a:cubicBezTo>
                        <a:pt x="58" y="242"/>
                        <a:pt x="62" y="229"/>
                        <a:pt x="62" y="209"/>
                      </a:cubicBezTo>
                      <a:lnTo>
                        <a:pt x="62" y="174"/>
                      </a:lnTo>
                      <a:cubicBezTo>
                        <a:pt x="62" y="156"/>
                        <a:pt x="70" y="146"/>
                        <a:pt x="85" y="146"/>
                      </a:cubicBezTo>
                      <a:lnTo>
                        <a:pt x="85" y="119"/>
                      </a:lnTo>
                      <a:cubicBezTo>
                        <a:pt x="70" y="119"/>
                        <a:pt x="62" y="109"/>
                        <a:pt x="62" y="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384"/>
                  <a:endParaRPr lang="en-US" sz="1836" dirty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270926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4" presetClass="path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8159E-6 1.90195E-6 L -0.07991 -0.48298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5" y="-24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3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207E-6 -2.42851E-6 L 0.25096 9.75942E-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1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1902059"/>
          </a:xfrm>
        </p:spPr>
        <p:txBody>
          <a:bodyPr/>
          <a:lstStyle/>
          <a:p>
            <a:r>
              <a:rPr lang="en-US" dirty="0"/>
              <a:t>DevOps with the Microsoft cloud</a:t>
            </a:r>
          </a:p>
          <a:p>
            <a:r>
              <a:rPr lang="en-US" dirty="0"/>
              <a:t>Building a DevOps pipeline</a:t>
            </a:r>
          </a:p>
          <a:p>
            <a:r>
              <a:rPr lang="en-US" dirty="0"/>
              <a:t>Enhancing mobile development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4192930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as Code </a:t>
            </a:r>
          </a:p>
        </p:txBody>
      </p:sp>
      <p:sp>
        <p:nvSpPr>
          <p:cNvPr id="3" name="Rounded Rectangle 6"/>
          <p:cNvSpPr/>
          <p:nvPr/>
        </p:nvSpPr>
        <p:spPr bwMode="auto">
          <a:xfrm>
            <a:off x="5282267" y="1599152"/>
            <a:ext cx="2141103" cy="1592653"/>
          </a:xfrm>
          <a:prstGeom prst="roundRect">
            <a:avLst>
              <a:gd name="adj" fmla="val 5175"/>
            </a:avLst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99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DEV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98425" y="1877510"/>
            <a:ext cx="3447758" cy="1795752"/>
          </a:xfrm>
          <a:prstGeom prst="rect">
            <a:avLst/>
          </a:prstGeom>
          <a:noFill/>
        </p:spPr>
        <p:txBody>
          <a:bodyPr wrap="none" lIns="182854" tIns="146283" rIns="182854" bIns="146283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1199"/>
              </a:spcAft>
              <a:buSzPct val="90000"/>
            </a:pPr>
            <a:r>
              <a:rPr lang="en-US" sz="3599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Segoe UI Light"/>
              </a:rPr>
              <a:t>Value</a:t>
            </a:r>
          </a:p>
          <a:p>
            <a:pPr marL="290457" indent="-290457" defTabSz="932563">
              <a:lnSpc>
                <a:spcPct val="90000"/>
              </a:lnSpc>
              <a:spcAft>
                <a:spcPts val="1199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rPr>
              <a:t>Optimized Resources</a:t>
            </a:r>
          </a:p>
          <a:p>
            <a:pPr marL="290457" indent="-290457" defTabSz="932563">
              <a:lnSpc>
                <a:spcPct val="90000"/>
              </a:lnSpc>
              <a:spcAft>
                <a:spcPts val="1199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rPr>
              <a:t>Accelerate Delivery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98425" y="3887107"/>
            <a:ext cx="2943943" cy="1795752"/>
          </a:xfrm>
          <a:prstGeom prst="rect">
            <a:avLst/>
          </a:prstGeom>
          <a:noFill/>
        </p:spPr>
        <p:txBody>
          <a:bodyPr wrap="none" lIns="182854" tIns="146283" rIns="182854" bIns="146283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1199"/>
              </a:spcAft>
              <a:buSzPct val="90000"/>
            </a:pPr>
            <a:r>
              <a:rPr lang="en-US" sz="3599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Segoe UI Light"/>
              </a:rPr>
              <a:t>Measure</a:t>
            </a:r>
          </a:p>
          <a:p>
            <a:pPr marL="290457" indent="-290457" defTabSz="932563">
              <a:lnSpc>
                <a:spcPct val="90000"/>
              </a:lnSpc>
              <a:spcAft>
                <a:spcPts val="1199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  <a:latin typeface="Segoe UI Light"/>
              </a:rPr>
              <a:t>Deployment Rate</a:t>
            </a:r>
          </a:p>
          <a:p>
            <a:pPr marL="290457" indent="-290457" defTabSz="932563">
              <a:lnSpc>
                <a:spcPct val="90000"/>
              </a:lnSpc>
              <a:spcAft>
                <a:spcPts val="1199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  <a:latin typeface="Segoe UI Light"/>
              </a:rPr>
              <a:t>MTTR</a:t>
            </a:r>
          </a:p>
        </p:txBody>
      </p:sp>
      <p:sp>
        <p:nvSpPr>
          <p:cNvPr id="6" name="Rectangle 155"/>
          <p:cNvSpPr>
            <a:spLocks noChangeArrowheads="1"/>
          </p:cNvSpPr>
          <p:nvPr/>
        </p:nvSpPr>
        <p:spPr bwMode="auto">
          <a:xfrm>
            <a:off x="1295808" y="5371696"/>
            <a:ext cx="1487482" cy="101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defTabSz="932563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25754" y="5293710"/>
            <a:ext cx="1939818" cy="1118892"/>
            <a:chOff x="511109" y="5814543"/>
            <a:chExt cx="1041729" cy="600871"/>
          </a:xfrm>
        </p:grpSpPr>
        <p:sp>
          <p:nvSpPr>
            <p:cNvPr id="8" name="Rectangle 154"/>
            <p:cNvSpPr>
              <a:spLocks noChangeArrowheads="1"/>
            </p:cNvSpPr>
            <p:nvPr/>
          </p:nvSpPr>
          <p:spPr bwMode="auto">
            <a:xfrm>
              <a:off x="635204" y="5814543"/>
              <a:ext cx="808238" cy="5518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156"/>
            <p:cNvSpPr>
              <a:spLocks noChangeArrowheads="1"/>
            </p:cNvSpPr>
            <p:nvPr/>
          </p:nvSpPr>
          <p:spPr bwMode="auto">
            <a:xfrm>
              <a:off x="662962" y="5849648"/>
              <a:ext cx="751090" cy="481677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158"/>
            <p:cNvSpPr>
              <a:spLocks/>
            </p:cNvSpPr>
            <p:nvPr/>
          </p:nvSpPr>
          <p:spPr bwMode="auto">
            <a:xfrm>
              <a:off x="511109" y="6374593"/>
              <a:ext cx="1041729" cy="40821"/>
            </a:xfrm>
            <a:custGeom>
              <a:avLst/>
              <a:gdLst>
                <a:gd name="T0" fmla="*/ 0 w 1454"/>
                <a:gd name="T1" fmla="*/ 0 h 57"/>
                <a:gd name="T2" fmla="*/ 0 w 1454"/>
                <a:gd name="T3" fmla="*/ 4 h 57"/>
                <a:gd name="T4" fmla="*/ 53 w 1454"/>
                <a:gd name="T5" fmla="*/ 57 h 57"/>
                <a:gd name="T6" fmla="*/ 1400 w 1454"/>
                <a:gd name="T7" fmla="*/ 57 h 57"/>
                <a:gd name="T8" fmla="*/ 1454 w 1454"/>
                <a:gd name="T9" fmla="*/ 4 h 57"/>
                <a:gd name="T10" fmla="*/ 1454 w 1454"/>
                <a:gd name="T11" fmla="*/ 0 h 57"/>
                <a:gd name="T12" fmla="*/ 0 w 1454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4" h="57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3"/>
                    <a:pt x="24" y="57"/>
                    <a:pt x="53" y="57"/>
                  </a:cubicBezTo>
                  <a:cubicBezTo>
                    <a:pt x="1400" y="57"/>
                    <a:pt x="1400" y="57"/>
                    <a:pt x="1400" y="57"/>
                  </a:cubicBezTo>
                  <a:cubicBezTo>
                    <a:pt x="1430" y="57"/>
                    <a:pt x="1454" y="33"/>
                    <a:pt x="1454" y="4"/>
                  </a:cubicBezTo>
                  <a:cubicBezTo>
                    <a:pt x="1454" y="0"/>
                    <a:pt x="1454" y="0"/>
                    <a:pt x="145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Rounded Rectangle 78"/>
          <p:cNvSpPr/>
          <p:nvPr/>
        </p:nvSpPr>
        <p:spPr bwMode="auto">
          <a:xfrm>
            <a:off x="5282267" y="3313548"/>
            <a:ext cx="2141103" cy="1592653"/>
          </a:xfrm>
          <a:prstGeom prst="roundRect">
            <a:avLst>
              <a:gd name="adj" fmla="val 5175"/>
            </a:avLst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99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STAGE</a:t>
            </a:r>
          </a:p>
        </p:txBody>
      </p:sp>
      <p:sp>
        <p:nvSpPr>
          <p:cNvPr id="12" name="Rounded Rectangle 79"/>
          <p:cNvSpPr/>
          <p:nvPr/>
        </p:nvSpPr>
        <p:spPr bwMode="auto">
          <a:xfrm>
            <a:off x="5282267" y="5027943"/>
            <a:ext cx="2141103" cy="1592653"/>
          </a:xfrm>
          <a:prstGeom prst="roundRect">
            <a:avLst>
              <a:gd name="adj" fmla="val 5175"/>
            </a:avLst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54" tIns="146283" rIns="182854" bIns="14628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2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99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PRODUCTION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885836" y="4001840"/>
            <a:ext cx="0" cy="1179610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CODE 1"/>
          <p:cNvGrpSpPr/>
          <p:nvPr/>
        </p:nvGrpSpPr>
        <p:grpSpPr>
          <a:xfrm>
            <a:off x="1548260" y="3098092"/>
            <a:ext cx="781048" cy="814079"/>
            <a:chOff x="2328300" y="3506767"/>
            <a:chExt cx="551703" cy="575034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30370" y="3507272"/>
              <a:ext cx="543013" cy="555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328300" y="3506767"/>
              <a:ext cx="551703" cy="575034"/>
              <a:chOff x="3937001" y="4448175"/>
              <a:chExt cx="638175" cy="665163"/>
            </a:xfrm>
          </p:grpSpPr>
          <p:grpSp>
            <p:nvGrpSpPr>
              <p:cNvPr id="17" name="Group 10"/>
              <p:cNvGrpSpPr>
                <a:grpSpLocks noChangeAspect="1"/>
              </p:cNvGrpSpPr>
              <p:nvPr/>
            </p:nvGrpSpPr>
            <p:grpSpPr bwMode="auto">
              <a:xfrm>
                <a:off x="3937001" y="4448175"/>
                <a:ext cx="638175" cy="665163"/>
                <a:chOff x="2480" y="2802"/>
                <a:chExt cx="402" cy="419"/>
              </a:xfrm>
            </p:grpSpPr>
            <p:sp>
              <p:nvSpPr>
                <p:cNvPr id="21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481" y="2802"/>
                  <a:ext cx="400" cy="4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63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" name="Freeform 11"/>
                <p:cNvSpPr>
                  <a:spLocks/>
                </p:cNvSpPr>
                <p:nvPr/>
              </p:nvSpPr>
              <p:spPr bwMode="auto">
                <a:xfrm>
                  <a:off x="2480" y="2802"/>
                  <a:ext cx="402" cy="418"/>
                </a:xfrm>
                <a:custGeom>
                  <a:avLst/>
                  <a:gdLst>
                    <a:gd name="T0" fmla="*/ 67 w 644"/>
                    <a:gd name="T1" fmla="*/ 0 h 671"/>
                    <a:gd name="T2" fmla="*/ 0 w 644"/>
                    <a:gd name="T3" fmla="*/ 68 h 671"/>
                    <a:gd name="T4" fmla="*/ 0 w 644"/>
                    <a:gd name="T5" fmla="*/ 603 h 671"/>
                    <a:gd name="T6" fmla="*/ 67 w 644"/>
                    <a:gd name="T7" fmla="*/ 671 h 671"/>
                    <a:gd name="T8" fmla="*/ 576 w 644"/>
                    <a:gd name="T9" fmla="*/ 671 h 671"/>
                    <a:gd name="T10" fmla="*/ 644 w 644"/>
                    <a:gd name="T11" fmla="*/ 603 h 671"/>
                    <a:gd name="T12" fmla="*/ 644 w 644"/>
                    <a:gd name="T13" fmla="*/ 193 h 671"/>
                    <a:gd name="T14" fmla="*/ 644 w 644"/>
                    <a:gd name="T15" fmla="*/ 127 h 671"/>
                    <a:gd name="T16" fmla="*/ 515 w 644"/>
                    <a:gd name="T17" fmla="*/ 0 h 671"/>
                    <a:gd name="T18" fmla="*/ 445 w 644"/>
                    <a:gd name="T19" fmla="*/ 0 h 671"/>
                    <a:gd name="T20" fmla="*/ 67 w 644"/>
                    <a:gd name="T21" fmla="*/ 0 h 6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4" h="671">
                      <a:moveTo>
                        <a:pt x="67" y="0"/>
                      </a:moveTo>
                      <a:cubicBezTo>
                        <a:pt x="30" y="0"/>
                        <a:pt x="0" y="30"/>
                        <a:pt x="0" y="68"/>
                      </a:cubicBezTo>
                      <a:cubicBezTo>
                        <a:pt x="0" y="603"/>
                        <a:pt x="0" y="603"/>
                        <a:pt x="0" y="603"/>
                      </a:cubicBezTo>
                      <a:cubicBezTo>
                        <a:pt x="0" y="641"/>
                        <a:pt x="30" y="671"/>
                        <a:pt x="67" y="671"/>
                      </a:cubicBezTo>
                      <a:cubicBezTo>
                        <a:pt x="576" y="671"/>
                        <a:pt x="576" y="671"/>
                        <a:pt x="576" y="671"/>
                      </a:cubicBezTo>
                      <a:cubicBezTo>
                        <a:pt x="613" y="671"/>
                        <a:pt x="644" y="641"/>
                        <a:pt x="644" y="603"/>
                      </a:cubicBezTo>
                      <a:cubicBezTo>
                        <a:pt x="644" y="193"/>
                        <a:pt x="644" y="193"/>
                        <a:pt x="644" y="193"/>
                      </a:cubicBezTo>
                      <a:cubicBezTo>
                        <a:pt x="644" y="156"/>
                        <a:pt x="644" y="127"/>
                        <a:pt x="644" y="127"/>
                      </a:cubicBezTo>
                      <a:cubicBezTo>
                        <a:pt x="515" y="0"/>
                        <a:pt x="515" y="0"/>
                        <a:pt x="515" y="0"/>
                      </a:cubicBezTo>
                      <a:cubicBezTo>
                        <a:pt x="515" y="0"/>
                        <a:pt x="482" y="0"/>
                        <a:pt x="445" y="0"/>
                      </a:cubicBez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B9B9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63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>
                  <a:off x="2801" y="2802"/>
                  <a:ext cx="81" cy="79"/>
                </a:xfrm>
                <a:custGeom>
                  <a:avLst/>
                  <a:gdLst>
                    <a:gd name="T0" fmla="*/ 81 w 81"/>
                    <a:gd name="T1" fmla="*/ 79 h 79"/>
                    <a:gd name="T2" fmla="*/ 0 w 81"/>
                    <a:gd name="T3" fmla="*/ 0 h 79"/>
                    <a:gd name="T4" fmla="*/ 0 w 81"/>
                    <a:gd name="T5" fmla="*/ 79 h 79"/>
                    <a:gd name="T6" fmla="*/ 81 w 81"/>
                    <a:gd name="T7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79">
                      <a:moveTo>
                        <a:pt x="81" y="79"/>
                      </a:moveTo>
                      <a:lnTo>
                        <a:pt x="0" y="0"/>
                      </a:lnTo>
                      <a:lnTo>
                        <a:pt x="0" y="79"/>
                      </a:lnTo>
                      <a:lnTo>
                        <a:pt x="81" y="79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63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4120302" y="4618868"/>
                <a:ext cx="293550" cy="349134"/>
                <a:chOff x="4662074" y="4335997"/>
                <a:chExt cx="234105" cy="278433"/>
              </a:xfrm>
            </p:grpSpPr>
            <p:sp>
              <p:nvSpPr>
                <p:cNvPr id="19" name="Freeform 6"/>
                <p:cNvSpPr>
                  <a:spLocks/>
                </p:cNvSpPr>
                <p:nvPr/>
              </p:nvSpPr>
              <p:spPr bwMode="auto">
                <a:xfrm>
                  <a:off x="4662074" y="4335997"/>
                  <a:ext cx="90040" cy="278433"/>
                </a:xfrm>
                <a:custGeom>
                  <a:avLst/>
                  <a:gdLst>
                    <a:gd name="T0" fmla="*/ 23 w 86"/>
                    <a:gd name="T1" fmla="*/ 56 h 265"/>
                    <a:gd name="T2" fmla="*/ 23 w 86"/>
                    <a:gd name="T3" fmla="*/ 90 h 265"/>
                    <a:gd name="T4" fmla="*/ 0 w 86"/>
                    <a:gd name="T5" fmla="*/ 119 h 265"/>
                    <a:gd name="T6" fmla="*/ 0 w 86"/>
                    <a:gd name="T7" fmla="*/ 146 h 265"/>
                    <a:gd name="T8" fmla="*/ 23 w 86"/>
                    <a:gd name="T9" fmla="*/ 174 h 265"/>
                    <a:gd name="T10" fmla="*/ 23 w 86"/>
                    <a:gd name="T11" fmla="*/ 210 h 265"/>
                    <a:gd name="T12" fmla="*/ 36 w 86"/>
                    <a:gd name="T13" fmla="*/ 251 h 265"/>
                    <a:gd name="T14" fmla="*/ 86 w 86"/>
                    <a:gd name="T15" fmla="*/ 265 h 265"/>
                    <a:gd name="T16" fmla="*/ 86 w 86"/>
                    <a:gd name="T17" fmla="*/ 237 h 265"/>
                    <a:gd name="T18" fmla="*/ 67 w 86"/>
                    <a:gd name="T19" fmla="*/ 231 h 265"/>
                    <a:gd name="T20" fmla="*/ 62 w 86"/>
                    <a:gd name="T21" fmla="*/ 210 h 265"/>
                    <a:gd name="T22" fmla="*/ 62 w 86"/>
                    <a:gd name="T23" fmla="*/ 179 h 265"/>
                    <a:gd name="T24" fmla="*/ 39 w 86"/>
                    <a:gd name="T25" fmla="*/ 133 h 265"/>
                    <a:gd name="T26" fmla="*/ 39 w 86"/>
                    <a:gd name="T27" fmla="*/ 132 h 265"/>
                    <a:gd name="T28" fmla="*/ 62 w 86"/>
                    <a:gd name="T29" fmla="*/ 87 h 265"/>
                    <a:gd name="T30" fmla="*/ 62 w 86"/>
                    <a:gd name="T31" fmla="*/ 55 h 265"/>
                    <a:gd name="T32" fmla="*/ 86 w 86"/>
                    <a:gd name="T33" fmla="*/ 28 h 265"/>
                    <a:gd name="T34" fmla="*/ 86 w 86"/>
                    <a:gd name="T35" fmla="*/ 0 h 265"/>
                    <a:gd name="T36" fmla="*/ 36 w 86"/>
                    <a:gd name="T37" fmla="*/ 14 h 265"/>
                    <a:gd name="T38" fmla="*/ 23 w 86"/>
                    <a:gd name="T39" fmla="*/ 56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6" h="265">
                      <a:moveTo>
                        <a:pt x="23" y="56"/>
                      </a:moveTo>
                      <a:lnTo>
                        <a:pt x="23" y="90"/>
                      </a:lnTo>
                      <a:cubicBezTo>
                        <a:pt x="23" y="109"/>
                        <a:pt x="16" y="119"/>
                        <a:pt x="0" y="119"/>
                      </a:cubicBezTo>
                      <a:lnTo>
                        <a:pt x="0" y="146"/>
                      </a:lnTo>
                      <a:cubicBezTo>
                        <a:pt x="16" y="146"/>
                        <a:pt x="23" y="156"/>
                        <a:pt x="23" y="174"/>
                      </a:cubicBezTo>
                      <a:lnTo>
                        <a:pt x="23" y="210"/>
                      </a:lnTo>
                      <a:cubicBezTo>
                        <a:pt x="23" y="229"/>
                        <a:pt x="27" y="243"/>
                        <a:pt x="36" y="251"/>
                      </a:cubicBezTo>
                      <a:cubicBezTo>
                        <a:pt x="45" y="260"/>
                        <a:pt x="62" y="265"/>
                        <a:pt x="86" y="265"/>
                      </a:cubicBezTo>
                      <a:lnTo>
                        <a:pt x="86" y="237"/>
                      </a:lnTo>
                      <a:cubicBezTo>
                        <a:pt x="77" y="237"/>
                        <a:pt x="71" y="235"/>
                        <a:pt x="67" y="231"/>
                      </a:cubicBezTo>
                      <a:cubicBezTo>
                        <a:pt x="64" y="227"/>
                        <a:pt x="62" y="220"/>
                        <a:pt x="62" y="210"/>
                      </a:cubicBezTo>
                      <a:lnTo>
                        <a:pt x="62" y="179"/>
                      </a:lnTo>
                      <a:cubicBezTo>
                        <a:pt x="62" y="154"/>
                        <a:pt x="54" y="139"/>
                        <a:pt x="39" y="133"/>
                      </a:cubicBezTo>
                      <a:lnTo>
                        <a:pt x="39" y="132"/>
                      </a:lnTo>
                      <a:cubicBezTo>
                        <a:pt x="54" y="126"/>
                        <a:pt x="62" y="111"/>
                        <a:pt x="62" y="87"/>
                      </a:cubicBezTo>
                      <a:lnTo>
                        <a:pt x="62" y="55"/>
                      </a:lnTo>
                      <a:cubicBezTo>
                        <a:pt x="62" y="37"/>
                        <a:pt x="70" y="28"/>
                        <a:pt x="86" y="28"/>
                      </a:cubicBezTo>
                      <a:lnTo>
                        <a:pt x="86" y="0"/>
                      </a:lnTo>
                      <a:cubicBezTo>
                        <a:pt x="62" y="0"/>
                        <a:pt x="46" y="5"/>
                        <a:pt x="36" y="14"/>
                      </a:cubicBezTo>
                      <a:cubicBezTo>
                        <a:pt x="28" y="23"/>
                        <a:pt x="23" y="37"/>
                        <a:pt x="23" y="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63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Freeform 7"/>
                <p:cNvSpPr>
                  <a:spLocks/>
                </p:cNvSpPr>
                <p:nvPr/>
              </p:nvSpPr>
              <p:spPr bwMode="auto">
                <a:xfrm>
                  <a:off x="4806139" y="4335997"/>
                  <a:ext cx="90040" cy="278433"/>
                </a:xfrm>
                <a:custGeom>
                  <a:avLst/>
                  <a:gdLst>
                    <a:gd name="T0" fmla="*/ 62 w 85"/>
                    <a:gd name="T1" fmla="*/ 90 h 265"/>
                    <a:gd name="T2" fmla="*/ 62 w 85"/>
                    <a:gd name="T3" fmla="*/ 56 h 265"/>
                    <a:gd name="T4" fmla="*/ 50 w 85"/>
                    <a:gd name="T5" fmla="*/ 15 h 265"/>
                    <a:gd name="T6" fmla="*/ 0 w 85"/>
                    <a:gd name="T7" fmla="*/ 0 h 265"/>
                    <a:gd name="T8" fmla="*/ 0 w 85"/>
                    <a:gd name="T9" fmla="*/ 28 h 265"/>
                    <a:gd name="T10" fmla="*/ 24 w 85"/>
                    <a:gd name="T11" fmla="*/ 55 h 265"/>
                    <a:gd name="T12" fmla="*/ 24 w 85"/>
                    <a:gd name="T13" fmla="*/ 85 h 265"/>
                    <a:gd name="T14" fmla="*/ 47 w 85"/>
                    <a:gd name="T15" fmla="*/ 132 h 265"/>
                    <a:gd name="T16" fmla="*/ 47 w 85"/>
                    <a:gd name="T17" fmla="*/ 133 h 265"/>
                    <a:gd name="T18" fmla="*/ 24 w 85"/>
                    <a:gd name="T19" fmla="*/ 178 h 265"/>
                    <a:gd name="T20" fmla="*/ 24 w 85"/>
                    <a:gd name="T21" fmla="*/ 210 h 265"/>
                    <a:gd name="T22" fmla="*/ 19 w 85"/>
                    <a:gd name="T23" fmla="*/ 231 h 265"/>
                    <a:gd name="T24" fmla="*/ 0 w 85"/>
                    <a:gd name="T25" fmla="*/ 237 h 265"/>
                    <a:gd name="T26" fmla="*/ 0 w 85"/>
                    <a:gd name="T27" fmla="*/ 265 h 265"/>
                    <a:gd name="T28" fmla="*/ 50 w 85"/>
                    <a:gd name="T29" fmla="*/ 251 h 265"/>
                    <a:gd name="T30" fmla="*/ 62 w 85"/>
                    <a:gd name="T31" fmla="*/ 209 h 265"/>
                    <a:gd name="T32" fmla="*/ 62 w 85"/>
                    <a:gd name="T33" fmla="*/ 174 h 265"/>
                    <a:gd name="T34" fmla="*/ 85 w 85"/>
                    <a:gd name="T35" fmla="*/ 146 h 265"/>
                    <a:gd name="T36" fmla="*/ 85 w 85"/>
                    <a:gd name="T37" fmla="*/ 119 h 265"/>
                    <a:gd name="T38" fmla="*/ 62 w 85"/>
                    <a:gd name="T39" fmla="*/ 9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5" h="265">
                      <a:moveTo>
                        <a:pt x="62" y="90"/>
                      </a:moveTo>
                      <a:lnTo>
                        <a:pt x="62" y="56"/>
                      </a:lnTo>
                      <a:cubicBezTo>
                        <a:pt x="62" y="37"/>
                        <a:pt x="58" y="23"/>
                        <a:pt x="50" y="15"/>
                      </a:cubicBezTo>
                      <a:cubicBezTo>
                        <a:pt x="40" y="5"/>
                        <a:pt x="23" y="0"/>
                        <a:pt x="0" y="0"/>
                      </a:cubicBezTo>
                      <a:lnTo>
                        <a:pt x="0" y="28"/>
                      </a:lnTo>
                      <a:cubicBezTo>
                        <a:pt x="16" y="28"/>
                        <a:pt x="24" y="37"/>
                        <a:pt x="24" y="55"/>
                      </a:cubicBezTo>
                      <a:lnTo>
                        <a:pt x="24" y="85"/>
                      </a:lnTo>
                      <a:cubicBezTo>
                        <a:pt x="24" y="110"/>
                        <a:pt x="32" y="126"/>
                        <a:pt x="47" y="132"/>
                      </a:cubicBezTo>
                      <a:lnTo>
                        <a:pt x="47" y="133"/>
                      </a:lnTo>
                      <a:cubicBezTo>
                        <a:pt x="32" y="139"/>
                        <a:pt x="24" y="154"/>
                        <a:pt x="24" y="178"/>
                      </a:cubicBezTo>
                      <a:lnTo>
                        <a:pt x="24" y="210"/>
                      </a:lnTo>
                      <a:cubicBezTo>
                        <a:pt x="24" y="219"/>
                        <a:pt x="22" y="226"/>
                        <a:pt x="19" y="231"/>
                      </a:cubicBezTo>
                      <a:cubicBezTo>
                        <a:pt x="15" y="235"/>
                        <a:pt x="9" y="237"/>
                        <a:pt x="0" y="237"/>
                      </a:cubicBezTo>
                      <a:lnTo>
                        <a:pt x="0" y="265"/>
                      </a:lnTo>
                      <a:cubicBezTo>
                        <a:pt x="24" y="265"/>
                        <a:pt x="41" y="260"/>
                        <a:pt x="50" y="251"/>
                      </a:cubicBezTo>
                      <a:cubicBezTo>
                        <a:pt x="58" y="242"/>
                        <a:pt x="62" y="229"/>
                        <a:pt x="62" y="209"/>
                      </a:cubicBezTo>
                      <a:lnTo>
                        <a:pt x="62" y="174"/>
                      </a:lnTo>
                      <a:cubicBezTo>
                        <a:pt x="62" y="156"/>
                        <a:pt x="70" y="146"/>
                        <a:pt x="85" y="146"/>
                      </a:cubicBezTo>
                      <a:lnTo>
                        <a:pt x="85" y="119"/>
                      </a:lnTo>
                      <a:cubicBezTo>
                        <a:pt x="70" y="119"/>
                        <a:pt x="62" y="109"/>
                        <a:pt x="62" y="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63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pSp>
        <p:nvGrpSpPr>
          <p:cNvPr id="24" name="CODE 2"/>
          <p:cNvGrpSpPr/>
          <p:nvPr/>
        </p:nvGrpSpPr>
        <p:grpSpPr>
          <a:xfrm>
            <a:off x="1548260" y="3098092"/>
            <a:ext cx="781048" cy="814079"/>
            <a:chOff x="2328300" y="3506767"/>
            <a:chExt cx="551703" cy="575034"/>
          </a:xfrm>
        </p:grpSpPr>
        <p:sp>
          <p:nvSpPr>
            <p:cNvPr id="2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30370" y="3507272"/>
              <a:ext cx="543013" cy="555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328300" y="3506767"/>
              <a:ext cx="551703" cy="575034"/>
              <a:chOff x="3937001" y="4448175"/>
              <a:chExt cx="638175" cy="665163"/>
            </a:xfrm>
          </p:grpSpPr>
          <p:grpSp>
            <p:nvGrpSpPr>
              <p:cNvPr id="27" name="Group 10"/>
              <p:cNvGrpSpPr>
                <a:grpSpLocks noChangeAspect="1"/>
              </p:cNvGrpSpPr>
              <p:nvPr/>
            </p:nvGrpSpPr>
            <p:grpSpPr bwMode="auto">
              <a:xfrm>
                <a:off x="3937001" y="4448175"/>
                <a:ext cx="638175" cy="665163"/>
                <a:chOff x="2480" y="2802"/>
                <a:chExt cx="402" cy="419"/>
              </a:xfrm>
            </p:grpSpPr>
            <p:sp>
              <p:nvSpPr>
                <p:cNvPr id="31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481" y="2802"/>
                  <a:ext cx="400" cy="4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63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" name="Freeform 11"/>
                <p:cNvSpPr>
                  <a:spLocks/>
                </p:cNvSpPr>
                <p:nvPr/>
              </p:nvSpPr>
              <p:spPr bwMode="auto">
                <a:xfrm>
                  <a:off x="2480" y="2802"/>
                  <a:ext cx="402" cy="418"/>
                </a:xfrm>
                <a:custGeom>
                  <a:avLst/>
                  <a:gdLst>
                    <a:gd name="T0" fmla="*/ 67 w 644"/>
                    <a:gd name="T1" fmla="*/ 0 h 671"/>
                    <a:gd name="T2" fmla="*/ 0 w 644"/>
                    <a:gd name="T3" fmla="*/ 68 h 671"/>
                    <a:gd name="T4" fmla="*/ 0 w 644"/>
                    <a:gd name="T5" fmla="*/ 603 h 671"/>
                    <a:gd name="T6" fmla="*/ 67 w 644"/>
                    <a:gd name="T7" fmla="*/ 671 h 671"/>
                    <a:gd name="T8" fmla="*/ 576 w 644"/>
                    <a:gd name="T9" fmla="*/ 671 h 671"/>
                    <a:gd name="T10" fmla="*/ 644 w 644"/>
                    <a:gd name="T11" fmla="*/ 603 h 671"/>
                    <a:gd name="T12" fmla="*/ 644 w 644"/>
                    <a:gd name="T13" fmla="*/ 193 h 671"/>
                    <a:gd name="T14" fmla="*/ 644 w 644"/>
                    <a:gd name="T15" fmla="*/ 127 h 671"/>
                    <a:gd name="T16" fmla="*/ 515 w 644"/>
                    <a:gd name="T17" fmla="*/ 0 h 671"/>
                    <a:gd name="T18" fmla="*/ 445 w 644"/>
                    <a:gd name="T19" fmla="*/ 0 h 671"/>
                    <a:gd name="T20" fmla="*/ 67 w 644"/>
                    <a:gd name="T21" fmla="*/ 0 h 6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4" h="671">
                      <a:moveTo>
                        <a:pt x="67" y="0"/>
                      </a:moveTo>
                      <a:cubicBezTo>
                        <a:pt x="30" y="0"/>
                        <a:pt x="0" y="30"/>
                        <a:pt x="0" y="68"/>
                      </a:cubicBezTo>
                      <a:cubicBezTo>
                        <a:pt x="0" y="603"/>
                        <a:pt x="0" y="603"/>
                        <a:pt x="0" y="603"/>
                      </a:cubicBezTo>
                      <a:cubicBezTo>
                        <a:pt x="0" y="641"/>
                        <a:pt x="30" y="671"/>
                        <a:pt x="67" y="671"/>
                      </a:cubicBezTo>
                      <a:cubicBezTo>
                        <a:pt x="576" y="671"/>
                        <a:pt x="576" y="671"/>
                        <a:pt x="576" y="671"/>
                      </a:cubicBezTo>
                      <a:cubicBezTo>
                        <a:pt x="613" y="671"/>
                        <a:pt x="644" y="641"/>
                        <a:pt x="644" y="603"/>
                      </a:cubicBezTo>
                      <a:cubicBezTo>
                        <a:pt x="644" y="193"/>
                        <a:pt x="644" y="193"/>
                        <a:pt x="644" y="193"/>
                      </a:cubicBezTo>
                      <a:cubicBezTo>
                        <a:pt x="644" y="156"/>
                        <a:pt x="644" y="127"/>
                        <a:pt x="644" y="127"/>
                      </a:cubicBezTo>
                      <a:cubicBezTo>
                        <a:pt x="515" y="0"/>
                        <a:pt x="515" y="0"/>
                        <a:pt x="515" y="0"/>
                      </a:cubicBezTo>
                      <a:cubicBezTo>
                        <a:pt x="515" y="0"/>
                        <a:pt x="482" y="0"/>
                        <a:pt x="445" y="0"/>
                      </a:cubicBez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B9B9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63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3" name="Freeform 12"/>
                <p:cNvSpPr>
                  <a:spLocks/>
                </p:cNvSpPr>
                <p:nvPr/>
              </p:nvSpPr>
              <p:spPr bwMode="auto">
                <a:xfrm>
                  <a:off x="2801" y="2802"/>
                  <a:ext cx="81" cy="79"/>
                </a:xfrm>
                <a:custGeom>
                  <a:avLst/>
                  <a:gdLst>
                    <a:gd name="T0" fmla="*/ 81 w 81"/>
                    <a:gd name="T1" fmla="*/ 79 h 79"/>
                    <a:gd name="T2" fmla="*/ 0 w 81"/>
                    <a:gd name="T3" fmla="*/ 0 h 79"/>
                    <a:gd name="T4" fmla="*/ 0 w 81"/>
                    <a:gd name="T5" fmla="*/ 79 h 79"/>
                    <a:gd name="T6" fmla="*/ 81 w 81"/>
                    <a:gd name="T7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79">
                      <a:moveTo>
                        <a:pt x="81" y="79"/>
                      </a:moveTo>
                      <a:lnTo>
                        <a:pt x="0" y="0"/>
                      </a:lnTo>
                      <a:lnTo>
                        <a:pt x="0" y="79"/>
                      </a:lnTo>
                      <a:lnTo>
                        <a:pt x="81" y="79"/>
                      </a:lnTo>
                      <a:close/>
                    </a:path>
                  </a:pathLst>
                </a:custGeom>
                <a:solidFill>
                  <a:srgbClr val="9C9C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63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4120302" y="4618868"/>
                <a:ext cx="293550" cy="349134"/>
                <a:chOff x="4662074" y="4335997"/>
                <a:chExt cx="234105" cy="278433"/>
              </a:xfrm>
            </p:grpSpPr>
            <p:sp>
              <p:nvSpPr>
                <p:cNvPr id="29" name="Freeform 6"/>
                <p:cNvSpPr>
                  <a:spLocks/>
                </p:cNvSpPr>
                <p:nvPr/>
              </p:nvSpPr>
              <p:spPr bwMode="auto">
                <a:xfrm>
                  <a:off x="4662074" y="4335997"/>
                  <a:ext cx="90040" cy="278433"/>
                </a:xfrm>
                <a:custGeom>
                  <a:avLst/>
                  <a:gdLst>
                    <a:gd name="T0" fmla="*/ 23 w 86"/>
                    <a:gd name="T1" fmla="*/ 56 h 265"/>
                    <a:gd name="T2" fmla="*/ 23 w 86"/>
                    <a:gd name="T3" fmla="*/ 90 h 265"/>
                    <a:gd name="T4" fmla="*/ 0 w 86"/>
                    <a:gd name="T5" fmla="*/ 119 h 265"/>
                    <a:gd name="T6" fmla="*/ 0 w 86"/>
                    <a:gd name="T7" fmla="*/ 146 h 265"/>
                    <a:gd name="T8" fmla="*/ 23 w 86"/>
                    <a:gd name="T9" fmla="*/ 174 h 265"/>
                    <a:gd name="T10" fmla="*/ 23 w 86"/>
                    <a:gd name="T11" fmla="*/ 210 h 265"/>
                    <a:gd name="T12" fmla="*/ 36 w 86"/>
                    <a:gd name="T13" fmla="*/ 251 h 265"/>
                    <a:gd name="T14" fmla="*/ 86 w 86"/>
                    <a:gd name="T15" fmla="*/ 265 h 265"/>
                    <a:gd name="T16" fmla="*/ 86 w 86"/>
                    <a:gd name="T17" fmla="*/ 237 h 265"/>
                    <a:gd name="T18" fmla="*/ 67 w 86"/>
                    <a:gd name="T19" fmla="*/ 231 h 265"/>
                    <a:gd name="T20" fmla="*/ 62 w 86"/>
                    <a:gd name="T21" fmla="*/ 210 h 265"/>
                    <a:gd name="T22" fmla="*/ 62 w 86"/>
                    <a:gd name="T23" fmla="*/ 179 h 265"/>
                    <a:gd name="T24" fmla="*/ 39 w 86"/>
                    <a:gd name="T25" fmla="*/ 133 h 265"/>
                    <a:gd name="T26" fmla="*/ 39 w 86"/>
                    <a:gd name="T27" fmla="*/ 132 h 265"/>
                    <a:gd name="T28" fmla="*/ 62 w 86"/>
                    <a:gd name="T29" fmla="*/ 87 h 265"/>
                    <a:gd name="T30" fmla="*/ 62 w 86"/>
                    <a:gd name="T31" fmla="*/ 55 h 265"/>
                    <a:gd name="T32" fmla="*/ 86 w 86"/>
                    <a:gd name="T33" fmla="*/ 28 h 265"/>
                    <a:gd name="T34" fmla="*/ 86 w 86"/>
                    <a:gd name="T35" fmla="*/ 0 h 265"/>
                    <a:gd name="T36" fmla="*/ 36 w 86"/>
                    <a:gd name="T37" fmla="*/ 14 h 265"/>
                    <a:gd name="T38" fmla="*/ 23 w 86"/>
                    <a:gd name="T39" fmla="*/ 56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6" h="265">
                      <a:moveTo>
                        <a:pt x="23" y="56"/>
                      </a:moveTo>
                      <a:lnTo>
                        <a:pt x="23" y="90"/>
                      </a:lnTo>
                      <a:cubicBezTo>
                        <a:pt x="23" y="109"/>
                        <a:pt x="16" y="119"/>
                        <a:pt x="0" y="119"/>
                      </a:cubicBezTo>
                      <a:lnTo>
                        <a:pt x="0" y="146"/>
                      </a:lnTo>
                      <a:cubicBezTo>
                        <a:pt x="16" y="146"/>
                        <a:pt x="23" y="156"/>
                        <a:pt x="23" y="174"/>
                      </a:cubicBezTo>
                      <a:lnTo>
                        <a:pt x="23" y="210"/>
                      </a:lnTo>
                      <a:cubicBezTo>
                        <a:pt x="23" y="229"/>
                        <a:pt x="27" y="243"/>
                        <a:pt x="36" y="251"/>
                      </a:cubicBezTo>
                      <a:cubicBezTo>
                        <a:pt x="45" y="260"/>
                        <a:pt x="62" y="265"/>
                        <a:pt x="86" y="265"/>
                      </a:cubicBezTo>
                      <a:lnTo>
                        <a:pt x="86" y="237"/>
                      </a:lnTo>
                      <a:cubicBezTo>
                        <a:pt x="77" y="237"/>
                        <a:pt x="71" y="235"/>
                        <a:pt x="67" y="231"/>
                      </a:cubicBezTo>
                      <a:cubicBezTo>
                        <a:pt x="64" y="227"/>
                        <a:pt x="62" y="220"/>
                        <a:pt x="62" y="210"/>
                      </a:cubicBezTo>
                      <a:lnTo>
                        <a:pt x="62" y="179"/>
                      </a:lnTo>
                      <a:cubicBezTo>
                        <a:pt x="62" y="154"/>
                        <a:pt x="54" y="139"/>
                        <a:pt x="39" y="133"/>
                      </a:cubicBezTo>
                      <a:lnTo>
                        <a:pt x="39" y="132"/>
                      </a:lnTo>
                      <a:cubicBezTo>
                        <a:pt x="54" y="126"/>
                        <a:pt x="62" y="111"/>
                        <a:pt x="62" y="87"/>
                      </a:cubicBezTo>
                      <a:lnTo>
                        <a:pt x="62" y="55"/>
                      </a:lnTo>
                      <a:cubicBezTo>
                        <a:pt x="62" y="37"/>
                        <a:pt x="70" y="28"/>
                        <a:pt x="86" y="28"/>
                      </a:cubicBezTo>
                      <a:lnTo>
                        <a:pt x="86" y="0"/>
                      </a:lnTo>
                      <a:cubicBezTo>
                        <a:pt x="62" y="0"/>
                        <a:pt x="46" y="5"/>
                        <a:pt x="36" y="14"/>
                      </a:cubicBezTo>
                      <a:cubicBezTo>
                        <a:pt x="28" y="23"/>
                        <a:pt x="23" y="37"/>
                        <a:pt x="23" y="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63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0" name="Freeform 7"/>
                <p:cNvSpPr>
                  <a:spLocks/>
                </p:cNvSpPr>
                <p:nvPr/>
              </p:nvSpPr>
              <p:spPr bwMode="auto">
                <a:xfrm>
                  <a:off x="4806139" y="4335997"/>
                  <a:ext cx="90040" cy="278433"/>
                </a:xfrm>
                <a:custGeom>
                  <a:avLst/>
                  <a:gdLst>
                    <a:gd name="T0" fmla="*/ 62 w 85"/>
                    <a:gd name="T1" fmla="*/ 90 h 265"/>
                    <a:gd name="T2" fmla="*/ 62 w 85"/>
                    <a:gd name="T3" fmla="*/ 56 h 265"/>
                    <a:gd name="T4" fmla="*/ 50 w 85"/>
                    <a:gd name="T5" fmla="*/ 15 h 265"/>
                    <a:gd name="T6" fmla="*/ 0 w 85"/>
                    <a:gd name="T7" fmla="*/ 0 h 265"/>
                    <a:gd name="T8" fmla="*/ 0 w 85"/>
                    <a:gd name="T9" fmla="*/ 28 h 265"/>
                    <a:gd name="T10" fmla="*/ 24 w 85"/>
                    <a:gd name="T11" fmla="*/ 55 h 265"/>
                    <a:gd name="T12" fmla="*/ 24 w 85"/>
                    <a:gd name="T13" fmla="*/ 85 h 265"/>
                    <a:gd name="T14" fmla="*/ 47 w 85"/>
                    <a:gd name="T15" fmla="*/ 132 h 265"/>
                    <a:gd name="T16" fmla="*/ 47 w 85"/>
                    <a:gd name="T17" fmla="*/ 133 h 265"/>
                    <a:gd name="T18" fmla="*/ 24 w 85"/>
                    <a:gd name="T19" fmla="*/ 178 h 265"/>
                    <a:gd name="T20" fmla="*/ 24 w 85"/>
                    <a:gd name="T21" fmla="*/ 210 h 265"/>
                    <a:gd name="T22" fmla="*/ 19 w 85"/>
                    <a:gd name="T23" fmla="*/ 231 h 265"/>
                    <a:gd name="T24" fmla="*/ 0 w 85"/>
                    <a:gd name="T25" fmla="*/ 237 h 265"/>
                    <a:gd name="T26" fmla="*/ 0 w 85"/>
                    <a:gd name="T27" fmla="*/ 265 h 265"/>
                    <a:gd name="T28" fmla="*/ 50 w 85"/>
                    <a:gd name="T29" fmla="*/ 251 h 265"/>
                    <a:gd name="T30" fmla="*/ 62 w 85"/>
                    <a:gd name="T31" fmla="*/ 209 h 265"/>
                    <a:gd name="T32" fmla="*/ 62 w 85"/>
                    <a:gd name="T33" fmla="*/ 174 h 265"/>
                    <a:gd name="T34" fmla="*/ 85 w 85"/>
                    <a:gd name="T35" fmla="*/ 146 h 265"/>
                    <a:gd name="T36" fmla="*/ 85 w 85"/>
                    <a:gd name="T37" fmla="*/ 119 h 265"/>
                    <a:gd name="T38" fmla="*/ 62 w 85"/>
                    <a:gd name="T39" fmla="*/ 9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5" h="265">
                      <a:moveTo>
                        <a:pt x="62" y="90"/>
                      </a:moveTo>
                      <a:lnTo>
                        <a:pt x="62" y="56"/>
                      </a:lnTo>
                      <a:cubicBezTo>
                        <a:pt x="62" y="37"/>
                        <a:pt x="58" y="23"/>
                        <a:pt x="50" y="15"/>
                      </a:cubicBezTo>
                      <a:cubicBezTo>
                        <a:pt x="40" y="5"/>
                        <a:pt x="23" y="0"/>
                        <a:pt x="0" y="0"/>
                      </a:cubicBezTo>
                      <a:lnTo>
                        <a:pt x="0" y="28"/>
                      </a:lnTo>
                      <a:cubicBezTo>
                        <a:pt x="16" y="28"/>
                        <a:pt x="24" y="37"/>
                        <a:pt x="24" y="55"/>
                      </a:cubicBezTo>
                      <a:lnTo>
                        <a:pt x="24" y="85"/>
                      </a:lnTo>
                      <a:cubicBezTo>
                        <a:pt x="24" y="110"/>
                        <a:pt x="32" y="126"/>
                        <a:pt x="47" y="132"/>
                      </a:cubicBezTo>
                      <a:lnTo>
                        <a:pt x="47" y="133"/>
                      </a:lnTo>
                      <a:cubicBezTo>
                        <a:pt x="32" y="139"/>
                        <a:pt x="24" y="154"/>
                        <a:pt x="24" y="178"/>
                      </a:cubicBezTo>
                      <a:lnTo>
                        <a:pt x="24" y="210"/>
                      </a:lnTo>
                      <a:cubicBezTo>
                        <a:pt x="24" y="219"/>
                        <a:pt x="22" y="226"/>
                        <a:pt x="19" y="231"/>
                      </a:cubicBezTo>
                      <a:cubicBezTo>
                        <a:pt x="15" y="235"/>
                        <a:pt x="9" y="237"/>
                        <a:pt x="0" y="237"/>
                      </a:cubicBezTo>
                      <a:lnTo>
                        <a:pt x="0" y="265"/>
                      </a:lnTo>
                      <a:cubicBezTo>
                        <a:pt x="24" y="265"/>
                        <a:pt x="41" y="260"/>
                        <a:pt x="50" y="251"/>
                      </a:cubicBezTo>
                      <a:cubicBezTo>
                        <a:pt x="58" y="242"/>
                        <a:pt x="62" y="229"/>
                        <a:pt x="62" y="209"/>
                      </a:cubicBezTo>
                      <a:lnTo>
                        <a:pt x="62" y="174"/>
                      </a:lnTo>
                      <a:cubicBezTo>
                        <a:pt x="62" y="156"/>
                        <a:pt x="70" y="146"/>
                        <a:pt x="85" y="146"/>
                      </a:cubicBezTo>
                      <a:lnTo>
                        <a:pt x="85" y="119"/>
                      </a:lnTo>
                      <a:cubicBezTo>
                        <a:pt x="70" y="119"/>
                        <a:pt x="62" y="109"/>
                        <a:pt x="62" y="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63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pSp>
        <p:nvGrpSpPr>
          <p:cNvPr id="34" name="CODE 3"/>
          <p:cNvGrpSpPr/>
          <p:nvPr/>
        </p:nvGrpSpPr>
        <p:grpSpPr>
          <a:xfrm>
            <a:off x="1542108" y="3098092"/>
            <a:ext cx="781048" cy="814079"/>
            <a:chOff x="2328300" y="3506767"/>
            <a:chExt cx="551703" cy="575034"/>
          </a:xfrm>
        </p:grpSpPr>
        <p:sp>
          <p:nvSpPr>
            <p:cNvPr id="3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30370" y="3507272"/>
              <a:ext cx="543013" cy="555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328300" y="3506767"/>
              <a:ext cx="551703" cy="575034"/>
              <a:chOff x="3937001" y="4448175"/>
              <a:chExt cx="638175" cy="665163"/>
            </a:xfrm>
          </p:grpSpPr>
          <p:grpSp>
            <p:nvGrpSpPr>
              <p:cNvPr id="37" name="Group 10"/>
              <p:cNvGrpSpPr>
                <a:grpSpLocks noChangeAspect="1"/>
              </p:cNvGrpSpPr>
              <p:nvPr/>
            </p:nvGrpSpPr>
            <p:grpSpPr bwMode="auto">
              <a:xfrm>
                <a:off x="3937001" y="4448175"/>
                <a:ext cx="638175" cy="665163"/>
                <a:chOff x="2480" y="2802"/>
                <a:chExt cx="402" cy="419"/>
              </a:xfrm>
            </p:grpSpPr>
            <p:sp>
              <p:nvSpPr>
                <p:cNvPr id="41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481" y="2802"/>
                  <a:ext cx="400" cy="4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63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/>
              </p:nvSpPr>
              <p:spPr bwMode="auto">
                <a:xfrm>
                  <a:off x="2480" y="2802"/>
                  <a:ext cx="402" cy="418"/>
                </a:xfrm>
                <a:custGeom>
                  <a:avLst/>
                  <a:gdLst>
                    <a:gd name="T0" fmla="*/ 67 w 644"/>
                    <a:gd name="T1" fmla="*/ 0 h 671"/>
                    <a:gd name="T2" fmla="*/ 0 w 644"/>
                    <a:gd name="T3" fmla="*/ 68 h 671"/>
                    <a:gd name="T4" fmla="*/ 0 w 644"/>
                    <a:gd name="T5" fmla="*/ 603 h 671"/>
                    <a:gd name="T6" fmla="*/ 67 w 644"/>
                    <a:gd name="T7" fmla="*/ 671 h 671"/>
                    <a:gd name="T8" fmla="*/ 576 w 644"/>
                    <a:gd name="T9" fmla="*/ 671 h 671"/>
                    <a:gd name="T10" fmla="*/ 644 w 644"/>
                    <a:gd name="T11" fmla="*/ 603 h 671"/>
                    <a:gd name="T12" fmla="*/ 644 w 644"/>
                    <a:gd name="T13" fmla="*/ 193 h 671"/>
                    <a:gd name="T14" fmla="*/ 644 w 644"/>
                    <a:gd name="T15" fmla="*/ 127 h 671"/>
                    <a:gd name="T16" fmla="*/ 515 w 644"/>
                    <a:gd name="T17" fmla="*/ 0 h 671"/>
                    <a:gd name="T18" fmla="*/ 445 w 644"/>
                    <a:gd name="T19" fmla="*/ 0 h 671"/>
                    <a:gd name="T20" fmla="*/ 67 w 644"/>
                    <a:gd name="T21" fmla="*/ 0 h 6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4" h="671">
                      <a:moveTo>
                        <a:pt x="67" y="0"/>
                      </a:moveTo>
                      <a:cubicBezTo>
                        <a:pt x="30" y="0"/>
                        <a:pt x="0" y="30"/>
                        <a:pt x="0" y="68"/>
                      </a:cubicBezTo>
                      <a:cubicBezTo>
                        <a:pt x="0" y="603"/>
                        <a:pt x="0" y="603"/>
                        <a:pt x="0" y="603"/>
                      </a:cubicBezTo>
                      <a:cubicBezTo>
                        <a:pt x="0" y="641"/>
                        <a:pt x="30" y="671"/>
                        <a:pt x="67" y="671"/>
                      </a:cubicBezTo>
                      <a:cubicBezTo>
                        <a:pt x="576" y="671"/>
                        <a:pt x="576" y="671"/>
                        <a:pt x="576" y="671"/>
                      </a:cubicBezTo>
                      <a:cubicBezTo>
                        <a:pt x="613" y="671"/>
                        <a:pt x="644" y="641"/>
                        <a:pt x="644" y="603"/>
                      </a:cubicBezTo>
                      <a:cubicBezTo>
                        <a:pt x="644" y="193"/>
                        <a:pt x="644" y="193"/>
                        <a:pt x="644" y="193"/>
                      </a:cubicBezTo>
                      <a:cubicBezTo>
                        <a:pt x="644" y="156"/>
                        <a:pt x="644" y="127"/>
                        <a:pt x="644" y="127"/>
                      </a:cubicBezTo>
                      <a:cubicBezTo>
                        <a:pt x="515" y="0"/>
                        <a:pt x="515" y="0"/>
                        <a:pt x="515" y="0"/>
                      </a:cubicBezTo>
                      <a:cubicBezTo>
                        <a:pt x="515" y="0"/>
                        <a:pt x="482" y="0"/>
                        <a:pt x="445" y="0"/>
                      </a:cubicBez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chemeClr val="tx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63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/>
              </p:nvSpPr>
              <p:spPr bwMode="auto">
                <a:xfrm>
                  <a:off x="2801" y="2802"/>
                  <a:ext cx="81" cy="79"/>
                </a:xfrm>
                <a:custGeom>
                  <a:avLst/>
                  <a:gdLst>
                    <a:gd name="T0" fmla="*/ 81 w 81"/>
                    <a:gd name="T1" fmla="*/ 79 h 79"/>
                    <a:gd name="T2" fmla="*/ 0 w 81"/>
                    <a:gd name="T3" fmla="*/ 0 h 79"/>
                    <a:gd name="T4" fmla="*/ 0 w 81"/>
                    <a:gd name="T5" fmla="*/ 79 h 79"/>
                    <a:gd name="T6" fmla="*/ 81 w 81"/>
                    <a:gd name="T7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79">
                      <a:moveTo>
                        <a:pt x="81" y="79"/>
                      </a:moveTo>
                      <a:lnTo>
                        <a:pt x="0" y="0"/>
                      </a:lnTo>
                      <a:lnTo>
                        <a:pt x="0" y="79"/>
                      </a:lnTo>
                      <a:lnTo>
                        <a:pt x="81" y="79"/>
                      </a:ln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63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4120302" y="4618868"/>
                <a:ext cx="293550" cy="349134"/>
                <a:chOff x="4662074" y="4335997"/>
                <a:chExt cx="234105" cy="278433"/>
              </a:xfrm>
            </p:grpSpPr>
            <p:sp>
              <p:nvSpPr>
                <p:cNvPr id="39" name="Freeform 6"/>
                <p:cNvSpPr>
                  <a:spLocks/>
                </p:cNvSpPr>
                <p:nvPr/>
              </p:nvSpPr>
              <p:spPr bwMode="auto">
                <a:xfrm>
                  <a:off x="4662074" y="4335997"/>
                  <a:ext cx="90040" cy="278433"/>
                </a:xfrm>
                <a:custGeom>
                  <a:avLst/>
                  <a:gdLst>
                    <a:gd name="T0" fmla="*/ 23 w 86"/>
                    <a:gd name="T1" fmla="*/ 56 h 265"/>
                    <a:gd name="T2" fmla="*/ 23 w 86"/>
                    <a:gd name="T3" fmla="*/ 90 h 265"/>
                    <a:gd name="T4" fmla="*/ 0 w 86"/>
                    <a:gd name="T5" fmla="*/ 119 h 265"/>
                    <a:gd name="T6" fmla="*/ 0 w 86"/>
                    <a:gd name="T7" fmla="*/ 146 h 265"/>
                    <a:gd name="T8" fmla="*/ 23 w 86"/>
                    <a:gd name="T9" fmla="*/ 174 h 265"/>
                    <a:gd name="T10" fmla="*/ 23 w 86"/>
                    <a:gd name="T11" fmla="*/ 210 h 265"/>
                    <a:gd name="T12" fmla="*/ 36 w 86"/>
                    <a:gd name="T13" fmla="*/ 251 h 265"/>
                    <a:gd name="T14" fmla="*/ 86 w 86"/>
                    <a:gd name="T15" fmla="*/ 265 h 265"/>
                    <a:gd name="T16" fmla="*/ 86 w 86"/>
                    <a:gd name="T17" fmla="*/ 237 h 265"/>
                    <a:gd name="T18" fmla="*/ 67 w 86"/>
                    <a:gd name="T19" fmla="*/ 231 h 265"/>
                    <a:gd name="T20" fmla="*/ 62 w 86"/>
                    <a:gd name="T21" fmla="*/ 210 h 265"/>
                    <a:gd name="T22" fmla="*/ 62 w 86"/>
                    <a:gd name="T23" fmla="*/ 179 h 265"/>
                    <a:gd name="T24" fmla="*/ 39 w 86"/>
                    <a:gd name="T25" fmla="*/ 133 h 265"/>
                    <a:gd name="T26" fmla="*/ 39 w 86"/>
                    <a:gd name="T27" fmla="*/ 132 h 265"/>
                    <a:gd name="T28" fmla="*/ 62 w 86"/>
                    <a:gd name="T29" fmla="*/ 87 h 265"/>
                    <a:gd name="T30" fmla="*/ 62 w 86"/>
                    <a:gd name="T31" fmla="*/ 55 h 265"/>
                    <a:gd name="T32" fmla="*/ 86 w 86"/>
                    <a:gd name="T33" fmla="*/ 28 h 265"/>
                    <a:gd name="T34" fmla="*/ 86 w 86"/>
                    <a:gd name="T35" fmla="*/ 0 h 265"/>
                    <a:gd name="T36" fmla="*/ 36 w 86"/>
                    <a:gd name="T37" fmla="*/ 14 h 265"/>
                    <a:gd name="T38" fmla="*/ 23 w 86"/>
                    <a:gd name="T39" fmla="*/ 56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6" h="265">
                      <a:moveTo>
                        <a:pt x="23" y="56"/>
                      </a:moveTo>
                      <a:lnTo>
                        <a:pt x="23" y="90"/>
                      </a:lnTo>
                      <a:cubicBezTo>
                        <a:pt x="23" y="109"/>
                        <a:pt x="16" y="119"/>
                        <a:pt x="0" y="119"/>
                      </a:cubicBezTo>
                      <a:lnTo>
                        <a:pt x="0" y="146"/>
                      </a:lnTo>
                      <a:cubicBezTo>
                        <a:pt x="16" y="146"/>
                        <a:pt x="23" y="156"/>
                        <a:pt x="23" y="174"/>
                      </a:cubicBezTo>
                      <a:lnTo>
                        <a:pt x="23" y="210"/>
                      </a:lnTo>
                      <a:cubicBezTo>
                        <a:pt x="23" y="229"/>
                        <a:pt x="27" y="243"/>
                        <a:pt x="36" y="251"/>
                      </a:cubicBezTo>
                      <a:cubicBezTo>
                        <a:pt x="45" y="260"/>
                        <a:pt x="62" y="265"/>
                        <a:pt x="86" y="265"/>
                      </a:cubicBezTo>
                      <a:lnTo>
                        <a:pt x="86" y="237"/>
                      </a:lnTo>
                      <a:cubicBezTo>
                        <a:pt x="77" y="237"/>
                        <a:pt x="71" y="235"/>
                        <a:pt x="67" y="231"/>
                      </a:cubicBezTo>
                      <a:cubicBezTo>
                        <a:pt x="64" y="227"/>
                        <a:pt x="62" y="220"/>
                        <a:pt x="62" y="210"/>
                      </a:cubicBezTo>
                      <a:lnTo>
                        <a:pt x="62" y="179"/>
                      </a:lnTo>
                      <a:cubicBezTo>
                        <a:pt x="62" y="154"/>
                        <a:pt x="54" y="139"/>
                        <a:pt x="39" y="133"/>
                      </a:cubicBezTo>
                      <a:lnTo>
                        <a:pt x="39" y="132"/>
                      </a:lnTo>
                      <a:cubicBezTo>
                        <a:pt x="54" y="126"/>
                        <a:pt x="62" y="111"/>
                        <a:pt x="62" y="87"/>
                      </a:cubicBezTo>
                      <a:lnTo>
                        <a:pt x="62" y="55"/>
                      </a:lnTo>
                      <a:cubicBezTo>
                        <a:pt x="62" y="37"/>
                        <a:pt x="70" y="28"/>
                        <a:pt x="86" y="28"/>
                      </a:cubicBezTo>
                      <a:lnTo>
                        <a:pt x="86" y="0"/>
                      </a:lnTo>
                      <a:cubicBezTo>
                        <a:pt x="62" y="0"/>
                        <a:pt x="46" y="5"/>
                        <a:pt x="36" y="14"/>
                      </a:cubicBezTo>
                      <a:cubicBezTo>
                        <a:pt x="28" y="23"/>
                        <a:pt x="23" y="37"/>
                        <a:pt x="23" y="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63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0" name="Freeform 7"/>
                <p:cNvSpPr>
                  <a:spLocks/>
                </p:cNvSpPr>
                <p:nvPr/>
              </p:nvSpPr>
              <p:spPr bwMode="auto">
                <a:xfrm>
                  <a:off x="4806139" y="4335997"/>
                  <a:ext cx="90040" cy="278433"/>
                </a:xfrm>
                <a:custGeom>
                  <a:avLst/>
                  <a:gdLst>
                    <a:gd name="T0" fmla="*/ 62 w 85"/>
                    <a:gd name="T1" fmla="*/ 90 h 265"/>
                    <a:gd name="T2" fmla="*/ 62 w 85"/>
                    <a:gd name="T3" fmla="*/ 56 h 265"/>
                    <a:gd name="T4" fmla="*/ 50 w 85"/>
                    <a:gd name="T5" fmla="*/ 15 h 265"/>
                    <a:gd name="T6" fmla="*/ 0 w 85"/>
                    <a:gd name="T7" fmla="*/ 0 h 265"/>
                    <a:gd name="T8" fmla="*/ 0 w 85"/>
                    <a:gd name="T9" fmla="*/ 28 h 265"/>
                    <a:gd name="T10" fmla="*/ 24 w 85"/>
                    <a:gd name="T11" fmla="*/ 55 h 265"/>
                    <a:gd name="T12" fmla="*/ 24 w 85"/>
                    <a:gd name="T13" fmla="*/ 85 h 265"/>
                    <a:gd name="T14" fmla="*/ 47 w 85"/>
                    <a:gd name="T15" fmla="*/ 132 h 265"/>
                    <a:gd name="T16" fmla="*/ 47 w 85"/>
                    <a:gd name="T17" fmla="*/ 133 h 265"/>
                    <a:gd name="T18" fmla="*/ 24 w 85"/>
                    <a:gd name="T19" fmla="*/ 178 h 265"/>
                    <a:gd name="T20" fmla="*/ 24 w 85"/>
                    <a:gd name="T21" fmla="*/ 210 h 265"/>
                    <a:gd name="T22" fmla="*/ 19 w 85"/>
                    <a:gd name="T23" fmla="*/ 231 h 265"/>
                    <a:gd name="T24" fmla="*/ 0 w 85"/>
                    <a:gd name="T25" fmla="*/ 237 h 265"/>
                    <a:gd name="T26" fmla="*/ 0 w 85"/>
                    <a:gd name="T27" fmla="*/ 265 h 265"/>
                    <a:gd name="T28" fmla="*/ 50 w 85"/>
                    <a:gd name="T29" fmla="*/ 251 h 265"/>
                    <a:gd name="T30" fmla="*/ 62 w 85"/>
                    <a:gd name="T31" fmla="*/ 209 h 265"/>
                    <a:gd name="T32" fmla="*/ 62 w 85"/>
                    <a:gd name="T33" fmla="*/ 174 h 265"/>
                    <a:gd name="T34" fmla="*/ 85 w 85"/>
                    <a:gd name="T35" fmla="*/ 146 h 265"/>
                    <a:gd name="T36" fmla="*/ 85 w 85"/>
                    <a:gd name="T37" fmla="*/ 119 h 265"/>
                    <a:gd name="T38" fmla="*/ 62 w 85"/>
                    <a:gd name="T39" fmla="*/ 9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5" h="265">
                      <a:moveTo>
                        <a:pt x="62" y="90"/>
                      </a:moveTo>
                      <a:lnTo>
                        <a:pt x="62" y="56"/>
                      </a:lnTo>
                      <a:cubicBezTo>
                        <a:pt x="62" y="37"/>
                        <a:pt x="58" y="23"/>
                        <a:pt x="50" y="15"/>
                      </a:cubicBezTo>
                      <a:cubicBezTo>
                        <a:pt x="40" y="5"/>
                        <a:pt x="23" y="0"/>
                        <a:pt x="0" y="0"/>
                      </a:cubicBezTo>
                      <a:lnTo>
                        <a:pt x="0" y="28"/>
                      </a:lnTo>
                      <a:cubicBezTo>
                        <a:pt x="16" y="28"/>
                        <a:pt x="24" y="37"/>
                        <a:pt x="24" y="55"/>
                      </a:cubicBezTo>
                      <a:lnTo>
                        <a:pt x="24" y="85"/>
                      </a:lnTo>
                      <a:cubicBezTo>
                        <a:pt x="24" y="110"/>
                        <a:pt x="32" y="126"/>
                        <a:pt x="47" y="132"/>
                      </a:cubicBezTo>
                      <a:lnTo>
                        <a:pt x="47" y="133"/>
                      </a:lnTo>
                      <a:cubicBezTo>
                        <a:pt x="32" y="139"/>
                        <a:pt x="24" y="154"/>
                        <a:pt x="24" y="178"/>
                      </a:cubicBezTo>
                      <a:lnTo>
                        <a:pt x="24" y="210"/>
                      </a:lnTo>
                      <a:cubicBezTo>
                        <a:pt x="24" y="219"/>
                        <a:pt x="22" y="226"/>
                        <a:pt x="19" y="231"/>
                      </a:cubicBezTo>
                      <a:cubicBezTo>
                        <a:pt x="15" y="235"/>
                        <a:pt x="9" y="237"/>
                        <a:pt x="0" y="237"/>
                      </a:cubicBezTo>
                      <a:lnTo>
                        <a:pt x="0" y="265"/>
                      </a:lnTo>
                      <a:cubicBezTo>
                        <a:pt x="24" y="265"/>
                        <a:pt x="41" y="260"/>
                        <a:pt x="50" y="251"/>
                      </a:cubicBezTo>
                      <a:cubicBezTo>
                        <a:pt x="58" y="242"/>
                        <a:pt x="62" y="229"/>
                        <a:pt x="62" y="209"/>
                      </a:cubicBezTo>
                      <a:lnTo>
                        <a:pt x="62" y="174"/>
                      </a:lnTo>
                      <a:cubicBezTo>
                        <a:pt x="62" y="156"/>
                        <a:pt x="70" y="146"/>
                        <a:pt x="85" y="146"/>
                      </a:cubicBezTo>
                      <a:lnTo>
                        <a:pt x="85" y="119"/>
                      </a:lnTo>
                      <a:cubicBezTo>
                        <a:pt x="70" y="119"/>
                        <a:pt x="62" y="109"/>
                        <a:pt x="62" y="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63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4" name="APP 1"/>
          <p:cNvSpPr>
            <a:spLocks noEditPoints="1"/>
          </p:cNvSpPr>
          <p:nvPr/>
        </p:nvSpPr>
        <p:spPr bwMode="auto">
          <a:xfrm>
            <a:off x="5954287" y="2165722"/>
            <a:ext cx="797056" cy="822504"/>
          </a:xfrm>
          <a:custGeom>
            <a:avLst/>
            <a:gdLst>
              <a:gd name="T0" fmla="*/ 364 w 371"/>
              <a:gd name="T1" fmla="*/ 103 h 383"/>
              <a:gd name="T2" fmla="*/ 216 w 371"/>
              <a:gd name="T3" fmla="*/ 3 h 383"/>
              <a:gd name="T4" fmla="*/ 203 w 371"/>
              <a:gd name="T5" fmla="*/ 1 h 383"/>
              <a:gd name="T6" fmla="*/ 13 w 371"/>
              <a:gd name="T7" fmla="*/ 50 h 383"/>
              <a:gd name="T8" fmla="*/ 0 w 371"/>
              <a:gd name="T9" fmla="*/ 66 h 383"/>
              <a:gd name="T10" fmla="*/ 0 w 371"/>
              <a:gd name="T11" fmla="*/ 243 h 383"/>
              <a:gd name="T12" fmla="*/ 5 w 371"/>
              <a:gd name="T13" fmla="*/ 255 h 383"/>
              <a:gd name="T14" fmla="*/ 125 w 371"/>
              <a:gd name="T15" fmla="*/ 379 h 383"/>
              <a:gd name="T16" fmla="*/ 137 w 371"/>
              <a:gd name="T17" fmla="*/ 383 h 383"/>
              <a:gd name="T18" fmla="*/ 142 w 371"/>
              <a:gd name="T19" fmla="*/ 383 h 383"/>
              <a:gd name="T20" fmla="*/ 351 w 371"/>
              <a:gd name="T21" fmla="*/ 310 h 383"/>
              <a:gd name="T22" fmla="*/ 362 w 371"/>
              <a:gd name="T23" fmla="*/ 296 h 383"/>
              <a:gd name="T24" fmla="*/ 371 w 371"/>
              <a:gd name="T25" fmla="*/ 117 h 383"/>
              <a:gd name="T26" fmla="*/ 364 w 371"/>
              <a:gd name="T27" fmla="*/ 103 h 383"/>
              <a:gd name="T28" fmla="*/ 204 w 371"/>
              <a:gd name="T29" fmla="*/ 34 h 383"/>
              <a:gd name="T30" fmla="*/ 321 w 371"/>
              <a:gd name="T31" fmla="*/ 113 h 383"/>
              <a:gd name="T32" fmla="*/ 251 w 371"/>
              <a:gd name="T33" fmla="*/ 134 h 383"/>
              <a:gd name="T34" fmla="*/ 139 w 371"/>
              <a:gd name="T35" fmla="*/ 51 h 383"/>
              <a:gd name="T36" fmla="*/ 204 w 371"/>
              <a:gd name="T37" fmla="*/ 34 h 383"/>
              <a:gd name="T38" fmla="*/ 143 w 371"/>
              <a:gd name="T39" fmla="*/ 167 h 383"/>
              <a:gd name="T40" fmla="*/ 42 w 371"/>
              <a:gd name="T41" fmla="*/ 76 h 383"/>
              <a:gd name="T42" fmla="*/ 113 w 371"/>
              <a:gd name="T43" fmla="*/ 58 h 383"/>
              <a:gd name="T44" fmla="*/ 225 w 371"/>
              <a:gd name="T45" fmla="*/ 142 h 383"/>
              <a:gd name="T46" fmla="*/ 143 w 371"/>
              <a:gd name="T47" fmla="*/ 167 h 383"/>
              <a:gd name="T48" fmla="*/ 33 w 371"/>
              <a:gd name="T49" fmla="*/ 237 h 383"/>
              <a:gd name="T50" fmla="*/ 33 w 371"/>
              <a:gd name="T51" fmla="*/ 96 h 383"/>
              <a:gd name="T52" fmla="*/ 130 w 371"/>
              <a:gd name="T53" fmla="*/ 184 h 383"/>
              <a:gd name="T54" fmla="*/ 130 w 371"/>
              <a:gd name="T55" fmla="*/ 338 h 383"/>
              <a:gd name="T56" fmla="*/ 33 w 371"/>
              <a:gd name="T57" fmla="*/ 237 h 383"/>
              <a:gd name="T58" fmla="*/ 152 w 371"/>
              <a:gd name="T59" fmla="*/ 345 h 383"/>
              <a:gd name="T60" fmla="*/ 152 w 371"/>
              <a:gd name="T61" fmla="*/ 187 h 383"/>
              <a:gd name="T62" fmla="*/ 338 w 371"/>
              <a:gd name="T63" fmla="*/ 130 h 383"/>
              <a:gd name="T64" fmla="*/ 330 w 371"/>
              <a:gd name="T65" fmla="*/ 283 h 383"/>
              <a:gd name="T66" fmla="*/ 152 w 371"/>
              <a:gd name="T67" fmla="*/ 345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71" h="383">
                <a:moveTo>
                  <a:pt x="364" y="103"/>
                </a:moveTo>
                <a:cubicBezTo>
                  <a:pt x="216" y="3"/>
                  <a:pt x="216" y="3"/>
                  <a:pt x="216" y="3"/>
                </a:cubicBezTo>
                <a:cubicBezTo>
                  <a:pt x="213" y="1"/>
                  <a:pt x="208" y="0"/>
                  <a:pt x="203" y="1"/>
                </a:cubicBezTo>
                <a:cubicBezTo>
                  <a:pt x="13" y="50"/>
                  <a:pt x="13" y="50"/>
                  <a:pt x="13" y="50"/>
                </a:cubicBezTo>
                <a:cubicBezTo>
                  <a:pt x="5" y="52"/>
                  <a:pt x="0" y="58"/>
                  <a:pt x="0" y="66"/>
                </a:cubicBezTo>
                <a:cubicBezTo>
                  <a:pt x="0" y="243"/>
                  <a:pt x="0" y="243"/>
                  <a:pt x="0" y="243"/>
                </a:cubicBezTo>
                <a:cubicBezTo>
                  <a:pt x="0" y="248"/>
                  <a:pt x="2" y="252"/>
                  <a:pt x="5" y="255"/>
                </a:cubicBezTo>
                <a:cubicBezTo>
                  <a:pt x="125" y="379"/>
                  <a:pt x="125" y="379"/>
                  <a:pt x="125" y="379"/>
                </a:cubicBezTo>
                <a:cubicBezTo>
                  <a:pt x="128" y="382"/>
                  <a:pt x="132" y="383"/>
                  <a:pt x="137" y="383"/>
                </a:cubicBezTo>
                <a:cubicBezTo>
                  <a:pt x="138" y="383"/>
                  <a:pt x="140" y="383"/>
                  <a:pt x="142" y="383"/>
                </a:cubicBezTo>
                <a:cubicBezTo>
                  <a:pt x="351" y="310"/>
                  <a:pt x="351" y="310"/>
                  <a:pt x="351" y="310"/>
                </a:cubicBezTo>
                <a:cubicBezTo>
                  <a:pt x="357" y="308"/>
                  <a:pt x="362" y="302"/>
                  <a:pt x="362" y="296"/>
                </a:cubicBezTo>
                <a:cubicBezTo>
                  <a:pt x="371" y="117"/>
                  <a:pt x="371" y="117"/>
                  <a:pt x="371" y="117"/>
                </a:cubicBezTo>
                <a:cubicBezTo>
                  <a:pt x="371" y="112"/>
                  <a:pt x="369" y="106"/>
                  <a:pt x="364" y="103"/>
                </a:cubicBezTo>
                <a:close/>
                <a:moveTo>
                  <a:pt x="204" y="34"/>
                </a:moveTo>
                <a:cubicBezTo>
                  <a:pt x="321" y="113"/>
                  <a:pt x="321" y="113"/>
                  <a:pt x="321" y="113"/>
                </a:cubicBezTo>
                <a:cubicBezTo>
                  <a:pt x="251" y="134"/>
                  <a:pt x="251" y="134"/>
                  <a:pt x="251" y="134"/>
                </a:cubicBezTo>
                <a:cubicBezTo>
                  <a:pt x="139" y="51"/>
                  <a:pt x="139" y="51"/>
                  <a:pt x="139" y="51"/>
                </a:cubicBezTo>
                <a:lnTo>
                  <a:pt x="204" y="34"/>
                </a:lnTo>
                <a:close/>
                <a:moveTo>
                  <a:pt x="143" y="167"/>
                </a:moveTo>
                <a:cubicBezTo>
                  <a:pt x="42" y="76"/>
                  <a:pt x="42" y="76"/>
                  <a:pt x="42" y="76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225" y="142"/>
                  <a:pt x="225" y="142"/>
                  <a:pt x="225" y="142"/>
                </a:cubicBezTo>
                <a:lnTo>
                  <a:pt x="143" y="167"/>
                </a:lnTo>
                <a:close/>
                <a:moveTo>
                  <a:pt x="33" y="237"/>
                </a:moveTo>
                <a:cubicBezTo>
                  <a:pt x="33" y="96"/>
                  <a:pt x="33" y="96"/>
                  <a:pt x="33" y="96"/>
                </a:cubicBezTo>
                <a:cubicBezTo>
                  <a:pt x="130" y="184"/>
                  <a:pt x="130" y="184"/>
                  <a:pt x="130" y="184"/>
                </a:cubicBezTo>
                <a:cubicBezTo>
                  <a:pt x="130" y="338"/>
                  <a:pt x="130" y="338"/>
                  <a:pt x="130" y="338"/>
                </a:cubicBezTo>
                <a:lnTo>
                  <a:pt x="33" y="237"/>
                </a:lnTo>
                <a:close/>
                <a:moveTo>
                  <a:pt x="152" y="345"/>
                </a:moveTo>
                <a:cubicBezTo>
                  <a:pt x="152" y="187"/>
                  <a:pt x="152" y="187"/>
                  <a:pt x="152" y="187"/>
                </a:cubicBezTo>
                <a:cubicBezTo>
                  <a:pt x="338" y="130"/>
                  <a:pt x="338" y="130"/>
                  <a:pt x="338" y="130"/>
                </a:cubicBezTo>
                <a:cubicBezTo>
                  <a:pt x="330" y="283"/>
                  <a:pt x="330" y="283"/>
                  <a:pt x="330" y="283"/>
                </a:cubicBezTo>
                <a:lnTo>
                  <a:pt x="152" y="3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defTabSz="914009"/>
            <a:endParaRPr lang="en-US" sz="1700">
              <a:solidFill>
                <a:srgbClr val="000000"/>
              </a:solidFill>
            </a:endParaRPr>
          </a:p>
        </p:txBody>
      </p:sp>
      <p:sp>
        <p:nvSpPr>
          <p:cNvPr id="45" name="APP 2"/>
          <p:cNvSpPr>
            <a:spLocks noEditPoints="1"/>
          </p:cNvSpPr>
          <p:nvPr/>
        </p:nvSpPr>
        <p:spPr bwMode="auto">
          <a:xfrm>
            <a:off x="5954287" y="3871906"/>
            <a:ext cx="797056" cy="822504"/>
          </a:xfrm>
          <a:custGeom>
            <a:avLst/>
            <a:gdLst>
              <a:gd name="T0" fmla="*/ 364 w 371"/>
              <a:gd name="T1" fmla="*/ 103 h 383"/>
              <a:gd name="T2" fmla="*/ 216 w 371"/>
              <a:gd name="T3" fmla="*/ 3 h 383"/>
              <a:gd name="T4" fmla="*/ 203 w 371"/>
              <a:gd name="T5" fmla="*/ 1 h 383"/>
              <a:gd name="T6" fmla="*/ 13 w 371"/>
              <a:gd name="T7" fmla="*/ 50 h 383"/>
              <a:gd name="T8" fmla="*/ 0 w 371"/>
              <a:gd name="T9" fmla="*/ 66 h 383"/>
              <a:gd name="T10" fmla="*/ 0 w 371"/>
              <a:gd name="T11" fmla="*/ 243 h 383"/>
              <a:gd name="T12" fmla="*/ 5 w 371"/>
              <a:gd name="T13" fmla="*/ 255 h 383"/>
              <a:gd name="T14" fmla="*/ 125 w 371"/>
              <a:gd name="T15" fmla="*/ 379 h 383"/>
              <a:gd name="T16" fmla="*/ 137 w 371"/>
              <a:gd name="T17" fmla="*/ 383 h 383"/>
              <a:gd name="T18" fmla="*/ 142 w 371"/>
              <a:gd name="T19" fmla="*/ 383 h 383"/>
              <a:gd name="T20" fmla="*/ 351 w 371"/>
              <a:gd name="T21" fmla="*/ 310 h 383"/>
              <a:gd name="T22" fmla="*/ 362 w 371"/>
              <a:gd name="T23" fmla="*/ 296 h 383"/>
              <a:gd name="T24" fmla="*/ 371 w 371"/>
              <a:gd name="T25" fmla="*/ 117 h 383"/>
              <a:gd name="T26" fmla="*/ 364 w 371"/>
              <a:gd name="T27" fmla="*/ 103 h 383"/>
              <a:gd name="T28" fmla="*/ 204 w 371"/>
              <a:gd name="T29" fmla="*/ 34 h 383"/>
              <a:gd name="T30" fmla="*/ 321 w 371"/>
              <a:gd name="T31" fmla="*/ 113 h 383"/>
              <a:gd name="T32" fmla="*/ 251 w 371"/>
              <a:gd name="T33" fmla="*/ 134 h 383"/>
              <a:gd name="T34" fmla="*/ 139 w 371"/>
              <a:gd name="T35" fmla="*/ 51 h 383"/>
              <a:gd name="T36" fmla="*/ 204 w 371"/>
              <a:gd name="T37" fmla="*/ 34 h 383"/>
              <a:gd name="T38" fmla="*/ 143 w 371"/>
              <a:gd name="T39" fmla="*/ 167 h 383"/>
              <a:gd name="T40" fmla="*/ 42 w 371"/>
              <a:gd name="T41" fmla="*/ 76 h 383"/>
              <a:gd name="T42" fmla="*/ 113 w 371"/>
              <a:gd name="T43" fmla="*/ 58 h 383"/>
              <a:gd name="T44" fmla="*/ 225 w 371"/>
              <a:gd name="T45" fmla="*/ 142 h 383"/>
              <a:gd name="T46" fmla="*/ 143 w 371"/>
              <a:gd name="T47" fmla="*/ 167 h 383"/>
              <a:gd name="T48" fmla="*/ 33 w 371"/>
              <a:gd name="T49" fmla="*/ 237 h 383"/>
              <a:gd name="T50" fmla="*/ 33 w 371"/>
              <a:gd name="T51" fmla="*/ 96 h 383"/>
              <a:gd name="T52" fmla="*/ 130 w 371"/>
              <a:gd name="T53" fmla="*/ 184 h 383"/>
              <a:gd name="T54" fmla="*/ 130 w 371"/>
              <a:gd name="T55" fmla="*/ 338 h 383"/>
              <a:gd name="T56" fmla="*/ 33 w 371"/>
              <a:gd name="T57" fmla="*/ 237 h 383"/>
              <a:gd name="T58" fmla="*/ 152 w 371"/>
              <a:gd name="T59" fmla="*/ 345 h 383"/>
              <a:gd name="T60" fmla="*/ 152 w 371"/>
              <a:gd name="T61" fmla="*/ 187 h 383"/>
              <a:gd name="T62" fmla="*/ 338 w 371"/>
              <a:gd name="T63" fmla="*/ 130 h 383"/>
              <a:gd name="T64" fmla="*/ 330 w 371"/>
              <a:gd name="T65" fmla="*/ 283 h 383"/>
              <a:gd name="T66" fmla="*/ 152 w 371"/>
              <a:gd name="T67" fmla="*/ 345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71" h="383">
                <a:moveTo>
                  <a:pt x="364" y="103"/>
                </a:moveTo>
                <a:cubicBezTo>
                  <a:pt x="216" y="3"/>
                  <a:pt x="216" y="3"/>
                  <a:pt x="216" y="3"/>
                </a:cubicBezTo>
                <a:cubicBezTo>
                  <a:pt x="213" y="1"/>
                  <a:pt x="208" y="0"/>
                  <a:pt x="203" y="1"/>
                </a:cubicBezTo>
                <a:cubicBezTo>
                  <a:pt x="13" y="50"/>
                  <a:pt x="13" y="50"/>
                  <a:pt x="13" y="50"/>
                </a:cubicBezTo>
                <a:cubicBezTo>
                  <a:pt x="5" y="52"/>
                  <a:pt x="0" y="58"/>
                  <a:pt x="0" y="66"/>
                </a:cubicBezTo>
                <a:cubicBezTo>
                  <a:pt x="0" y="243"/>
                  <a:pt x="0" y="243"/>
                  <a:pt x="0" y="243"/>
                </a:cubicBezTo>
                <a:cubicBezTo>
                  <a:pt x="0" y="248"/>
                  <a:pt x="2" y="252"/>
                  <a:pt x="5" y="255"/>
                </a:cubicBezTo>
                <a:cubicBezTo>
                  <a:pt x="125" y="379"/>
                  <a:pt x="125" y="379"/>
                  <a:pt x="125" y="379"/>
                </a:cubicBezTo>
                <a:cubicBezTo>
                  <a:pt x="128" y="382"/>
                  <a:pt x="132" y="383"/>
                  <a:pt x="137" y="383"/>
                </a:cubicBezTo>
                <a:cubicBezTo>
                  <a:pt x="138" y="383"/>
                  <a:pt x="140" y="383"/>
                  <a:pt x="142" y="383"/>
                </a:cubicBezTo>
                <a:cubicBezTo>
                  <a:pt x="351" y="310"/>
                  <a:pt x="351" y="310"/>
                  <a:pt x="351" y="310"/>
                </a:cubicBezTo>
                <a:cubicBezTo>
                  <a:pt x="357" y="308"/>
                  <a:pt x="362" y="302"/>
                  <a:pt x="362" y="296"/>
                </a:cubicBezTo>
                <a:cubicBezTo>
                  <a:pt x="371" y="117"/>
                  <a:pt x="371" y="117"/>
                  <a:pt x="371" y="117"/>
                </a:cubicBezTo>
                <a:cubicBezTo>
                  <a:pt x="371" y="112"/>
                  <a:pt x="369" y="106"/>
                  <a:pt x="364" y="103"/>
                </a:cubicBezTo>
                <a:close/>
                <a:moveTo>
                  <a:pt x="204" y="34"/>
                </a:moveTo>
                <a:cubicBezTo>
                  <a:pt x="321" y="113"/>
                  <a:pt x="321" y="113"/>
                  <a:pt x="321" y="113"/>
                </a:cubicBezTo>
                <a:cubicBezTo>
                  <a:pt x="251" y="134"/>
                  <a:pt x="251" y="134"/>
                  <a:pt x="251" y="134"/>
                </a:cubicBezTo>
                <a:cubicBezTo>
                  <a:pt x="139" y="51"/>
                  <a:pt x="139" y="51"/>
                  <a:pt x="139" y="51"/>
                </a:cubicBezTo>
                <a:lnTo>
                  <a:pt x="204" y="34"/>
                </a:lnTo>
                <a:close/>
                <a:moveTo>
                  <a:pt x="143" y="167"/>
                </a:moveTo>
                <a:cubicBezTo>
                  <a:pt x="42" y="76"/>
                  <a:pt x="42" y="76"/>
                  <a:pt x="42" y="76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225" y="142"/>
                  <a:pt x="225" y="142"/>
                  <a:pt x="225" y="142"/>
                </a:cubicBezTo>
                <a:lnTo>
                  <a:pt x="143" y="167"/>
                </a:lnTo>
                <a:close/>
                <a:moveTo>
                  <a:pt x="33" y="237"/>
                </a:moveTo>
                <a:cubicBezTo>
                  <a:pt x="33" y="96"/>
                  <a:pt x="33" y="96"/>
                  <a:pt x="33" y="96"/>
                </a:cubicBezTo>
                <a:cubicBezTo>
                  <a:pt x="130" y="184"/>
                  <a:pt x="130" y="184"/>
                  <a:pt x="130" y="184"/>
                </a:cubicBezTo>
                <a:cubicBezTo>
                  <a:pt x="130" y="338"/>
                  <a:pt x="130" y="338"/>
                  <a:pt x="130" y="338"/>
                </a:cubicBezTo>
                <a:lnTo>
                  <a:pt x="33" y="237"/>
                </a:lnTo>
                <a:close/>
                <a:moveTo>
                  <a:pt x="152" y="345"/>
                </a:moveTo>
                <a:cubicBezTo>
                  <a:pt x="152" y="187"/>
                  <a:pt x="152" y="187"/>
                  <a:pt x="152" y="187"/>
                </a:cubicBezTo>
                <a:cubicBezTo>
                  <a:pt x="338" y="130"/>
                  <a:pt x="338" y="130"/>
                  <a:pt x="338" y="130"/>
                </a:cubicBezTo>
                <a:cubicBezTo>
                  <a:pt x="330" y="283"/>
                  <a:pt x="330" y="283"/>
                  <a:pt x="330" y="283"/>
                </a:cubicBezTo>
                <a:lnTo>
                  <a:pt x="152" y="3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defTabSz="914009"/>
            <a:endParaRPr lang="en-US" sz="1700">
              <a:solidFill>
                <a:srgbClr val="000000"/>
              </a:solidFill>
            </a:endParaRPr>
          </a:p>
        </p:txBody>
      </p:sp>
      <p:sp>
        <p:nvSpPr>
          <p:cNvPr id="46" name="APP 3"/>
          <p:cNvSpPr>
            <a:spLocks noEditPoints="1"/>
          </p:cNvSpPr>
          <p:nvPr/>
        </p:nvSpPr>
        <p:spPr bwMode="auto">
          <a:xfrm>
            <a:off x="5954287" y="5593362"/>
            <a:ext cx="797056" cy="822504"/>
          </a:xfrm>
          <a:custGeom>
            <a:avLst/>
            <a:gdLst>
              <a:gd name="T0" fmla="*/ 364 w 371"/>
              <a:gd name="T1" fmla="*/ 103 h 383"/>
              <a:gd name="T2" fmla="*/ 216 w 371"/>
              <a:gd name="T3" fmla="*/ 3 h 383"/>
              <a:gd name="T4" fmla="*/ 203 w 371"/>
              <a:gd name="T5" fmla="*/ 1 h 383"/>
              <a:gd name="T6" fmla="*/ 13 w 371"/>
              <a:gd name="T7" fmla="*/ 50 h 383"/>
              <a:gd name="T8" fmla="*/ 0 w 371"/>
              <a:gd name="T9" fmla="*/ 66 h 383"/>
              <a:gd name="T10" fmla="*/ 0 w 371"/>
              <a:gd name="T11" fmla="*/ 243 h 383"/>
              <a:gd name="T12" fmla="*/ 5 w 371"/>
              <a:gd name="T13" fmla="*/ 255 h 383"/>
              <a:gd name="T14" fmla="*/ 125 w 371"/>
              <a:gd name="T15" fmla="*/ 379 h 383"/>
              <a:gd name="T16" fmla="*/ 137 w 371"/>
              <a:gd name="T17" fmla="*/ 383 h 383"/>
              <a:gd name="T18" fmla="*/ 142 w 371"/>
              <a:gd name="T19" fmla="*/ 383 h 383"/>
              <a:gd name="T20" fmla="*/ 351 w 371"/>
              <a:gd name="T21" fmla="*/ 310 h 383"/>
              <a:gd name="T22" fmla="*/ 362 w 371"/>
              <a:gd name="T23" fmla="*/ 296 h 383"/>
              <a:gd name="T24" fmla="*/ 371 w 371"/>
              <a:gd name="T25" fmla="*/ 117 h 383"/>
              <a:gd name="T26" fmla="*/ 364 w 371"/>
              <a:gd name="T27" fmla="*/ 103 h 383"/>
              <a:gd name="T28" fmla="*/ 204 w 371"/>
              <a:gd name="T29" fmla="*/ 34 h 383"/>
              <a:gd name="T30" fmla="*/ 321 w 371"/>
              <a:gd name="T31" fmla="*/ 113 h 383"/>
              <a:gd name="T32" fmla="*/ 251 w 371"/>
              <a:gd name="T33" fmla="*/ 134 h 383"/>
              <a:gd name="T34" fmla="*/ 139 w 371"/>
              <a:gd name="T35" fmla="*/ 51 h 383"/>
              <a:gd name="T36" fmla="*/ 204 w 371"/>
              <a:gd name="T37" fmla="*/ 34 h 383"/>
              <a:gd name="T38" fmla="*/ 143 w 371"/>
              <a:gd name="T39" fmla="*/ 167 h 383"/>
              <a:gd name="T40" fmla="*/ 42 w 371"/>
              <a:gd name="T41" fmla="*/ 76 h 383"/>
              <a:gd name="T42" fmla="*/ 113 w 371"/>
              <a:gd name="T43" fmla="*/ 58 h 383"/>
              <a:gd name="T44" fmla="*/ 225 w 371"/>
              <a:gd name="T45" fmla="*/ 142 h 383"/>
              <a:gd name="T46" fmla="*/ 143 w 371"/>
              <a:gd name="T47" fmla="*/ 167 h 383"/>
              <a:gd name="T48" fmla="*/ 33 w 371"/>
              <a:gd name="T49" fmla="*/ 237 h 383"/>
              <a:gd name="T50" fmla="*/ 33 w 371"/>
              <a:gd name="T51" fmla="*/ 96 h 383"/>
              <a:gd name="T52" fmla="*/ 130 w 371"/>
              <a:gd name="T53" fmla="*/ 184 h 383"/>
              <a:gd name="T54" fmla="*/ 130 w 371"/>
              <a:gd name="T55" fmla="*/ 338 h 383"/>
              <a:gd name="T56" fmla="*/ 33 w 371"/>
              <a:gd name="T57" fmla="*/ 237 h 383"/>
              <a:gd name="T58" fmla="*/ 152 w 371"/>
              <a:gd name="T59" fmla="*/ 345 h 383"/>
              <a:gd name="T60" fmla="*/ 152 w 371"/>
              <a:gd name="T61" fmla="*/ 187 h 383"/>
              <a:gd name="T62" fmla="*/ 338 w 371"/>
              <a:gd name="T63" fmla="*/ 130 h 383"/>
              <a:gd name="T64" fmla="*/ 330 w 371"/>
              <a:gd name="T65" fmla="*/ 283 h 383"/>
              <a:gd name="T66" fmla="*/ 152 w 371"/>
              <a:gd name="T67" fmla="*/ 345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71" h="383">
                <a:moveTo>
                  <a:pt x="364" y="103"/>
                </a:moveTo>
                <a:cubicBezTo>
                  <a:pt x="216" y="3"/>
                  <a:pt x="216" y="3"/>
                  <a:pt x="216" y="3"/>
                </a:cubicBezTo>
                <a:cubicBezTo>
                  <a:pt x="213" y="1"/>
                  <a:pt x="208" y="0"/>
                  <a:pt x="203" y="1"/>
                </a:cubicBezTo>
                <a:cubicBezTo>
                  <a:pt x="13" y="50"/>
                  <a:pt x="13" y="50"/>
                  <a:pt x="13" y="50"/>
                </a:cubicBezTo>
                <a:cubicBezTo>
                  <a:pt x="5" y="52"/>
                  <a:pt x="0" y="58"/>
                  <a:pt x="0" y="66"/>
                </a:cubicBezTo>
                <a:cubicBezTo>
                  <a:pt x="0" y="243"/>
                  <a:pt x="0" y="243"/>
                  <a:pt x="0" y="243"/>
                </a:cubicBezTo>
                <a:cubicBezTo>
                  <a:pt x="0" y="248"/>
                  <a:pt x="2" y="252"/>
                  <a:pt x="5" y="255"/>
                </a:cubicBezTo>
                <a:cubicBezTo>
                  <a:pt x="125" y="379"/>
                  <a:pt x="125" y="379"/>
                  <a:pt x="125" y="379"/>
                </a:cubicBezTo>
                <a:cubicBezTo>
                  <a:pt x="128" y="382"/>
                  <a:pt x="132" y="383"/>
                  <a:pt x="137" y="383"/>
                </a:cubicBezTo>
                <a:cubicBezTo>
                  <a:pt x="138" y="383"/>
                  <a:pt x="140" y="383"/>
                  <a:pt x="142" y="383"/>
                </a:cubicBezTo>
                <a:cubicBezTo>
                  <a:pt x="351" y="310"/>
                  <a:pt x="351" y="310"/>
                  <a:pt x="351" y="310"/>
                </a:cubicBezTo>
                <a:cubicBezTo>
                  <a:pt x="357" y="308"/>
                  <a:pt x="362" y="302"/>
                  <a:pt x="362" y="296"/>
                </a:cubicBezTo>
                <a:cubicBezTo>
                  <a:pt x="371" y="117"/>
                  <a:pt x="371" y="117"/>
                  <a:pt x="371" y="117"/>
                </a:cubicBezTo>
                <a:cubicBezTo>
                  <a:pt x="371" y="112"/>
                  <a:pt x="369" y="106"/>
                  <a:pt x="364" y="103"/>
                </a:cubicBezTo>
                <a:close/>
                <a:moveTo>
                  <a:pt x="204" y="34"/>
                </a:moveTo>
                <a:cubicBezTo>
                  <a:pt x="321" y="113"/>
                  <a:pt x="321" y="113"/>
                  <a:pt x="321" y="113"/>
                </a:cubicBezTo>
                <a:cubicBezTo>
                  <a:pt x="251" y="134"/>
                  <a:pt x="251" y="134"/>
                  <a:pt x="251" y="134"/>
                </a:cubicBezTo>
                <a:cubicBezTo>
                  <a:pt x="139" y="51"/>
                  <a:pt x="139" y="51"/>
                  <a:pt x="139" y="51"/>
                </a:cubicBezTo>
                <a:lnTo>
                  <a:pt x="204" y="34"/>
                </a:lnTo>
                <a:close/>
                <a:moveTo>
                  <a:pt x="143" y="167"/>
                </a:moveTo>
                <a:cubicBezTo>
                  <a:pt x="42" y="76"/>
                  <a:pt x="42" y="76"/>
                  <a:pt x="42" y="76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225" y="142"/>
                  <a:pt x="225" y="142"/>
                  <a:pt x="225" y="142"/>
                </a:cubicBezTo>
                <a:lnTo>
                  <a:pt x="143" y="167"/>
                </a:lnTo>
                <a:close/>
                <a:moveTo>
                  <a:pt x="33" y="237"/>
                </a:moveTo>
                <a:cubicBezTo>
                  <a:pt x="33" y="96"/>
                  <a:pt x="33" y="96"/>
                  <a:pt x="33" y="96"/>
                </a:cubicBezTo>
                <a:cubicBezTo>
                  <a:pt x="130" y="184"/>
                  <a:pt x="130" y="184"/>
                  <a:pt x="130" y="184"/>
                </a:cubicBezTo>
                <a:cubicBezTo>
                  <a:pt x="130" y="338"/>
                  <a:pt x="130" y="338"/>
                  <a:pt x="130" y="338"/>
                </a:cubicBezTo>
                <a:lnTo>
                  <a:pt x="33" y="237"/>
                </a:lnTo>
                <a:close/>
                <a:moveTo>
                  <a:pt x="152" y="345"/>
                </a:moveTo>
                <a:cubicBezTo>
                  <a:pt x="152" y="187"/>
                  <a:pt x="152" y="187"/>
                  <a:pt x="152" y="187"/>
                </a:cubicBezTo>
                <a:cubicBezTo>
                  <a:pt x="338" y="130"/>
                  <a:pt x="338" y="130"/>
                  <a:pt x="338" y="130"/>
                </a:cubicBezTo>
                <a:cubicBezTo>
                  <a:pt x="330" y="283"/>
                  <a:pt x="330" y="283"/>
                  <a:pt x="330" y="283"/>
                </a:cubicBezTo>
                <a:lnTo>
                  <a:pt x="152" y="3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defTabSz="914009"/>
            <a:endParaRPr lang="en-US" sz="1700">
              <a:solidFill>
                <a:srgbClr val="000000"/>
              </a:solidFill>
            </a:endParaRPr>
          </a:p>
        </p:txBody>
      </p:sp>
      <p:sp>
        <p:nvSpPr>
          <p:cNvPr id="47" name="AutoShape 3"/>
          <p:cNvSpPr>
            <a:spLocks noChangeAspect="1" noChangeArrowheads="1" noTextEdit="1"/>
          </p:cNvSpPr>
          <p:nvPr/>
        </p:nvSpPr>
        <p:spPr bwMode="auto">
          <a:xfrm>
            <a:off x="382052" y="1599867"/>
            <a:ext cx="768746" cy="78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defTabSz="932563"/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AutoShape 9"/>
          <p:cNvSpPr>
            <a:spLocks noChangeAspect="1" noChangeArrowheads="1" noTextEdit="1"/>
          </p:cNvSpPr>
          <p:nvPr/>
        </p:nvSpPr>
        <p:spPr bwMode="auto">
          <a:xfrm>
            <a:off x="381064" y="1599152"/>
            <a:ext cx="777162" cy="8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defTabSz="932563"/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48426" y="5023359"/>
            <a:ext cx="354777" cy="1976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600"/>
              </a:spcAft>
            </a:pPr>
            <a:r>
              <a:rPr lang="en-US" sz="1399" b="1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OPS</a:t>
            </a:r>
          </a:p>
        </p:txBody>
      </p:sp>
      <p:grpSp>
        <p:nvGrpSpPr>
          <p:cNvPr id="50" name="CODE 3"/>
          <p:cNvGrpSpPr/>
          <p:nvPr/>
        </p:nvGrpSpPr>
        <p:grpSpPr>
          <a:xfrm>
            <a:off x="1548261" y="3086960"/>
            <a:ext cx="781048" cy="814079"/>
            <a:chOff x="2328300" y="3506767"/>
            <a:chExt cx="551703" cy="575034"/>
          </a:xfrm>
        </p:grpSpPr>
        <p:sp>
          <p:nvSpPr>
            <p:cNvPr id="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30370" y="3507272"/>
              <a:ext cx="543013" cy="555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2328300" y="3506767"/>
              <a:ext cx="551703" cy="575034"/>
              <a:chOff x="3937001" y="4448175"/>
              <a:chExt cx="638175" cy="665163"/>
            </a:xfrm>
          </p:grpSpPr>
          <p:grpSp>
            <p:nvGrpSpPr>
              <p:cNvPr id="53" name="Group 10"/>
              <p:cNvGrpSpPr>
                <a:grpSpLocks noChangeAspect="1"/>
              </p:cNvGrpSpPr>
              <p:nvPr/>
            </p:nvGrpSpPr>
            <p:grpSpPr bwMode="auto">
              <a:xfrm>
                <a:off x="3937001" y="4448175"/>
                <a:ext cx="638175" cy="665163"/>
                <a:chOff x="2480" y="2802"/>
                <a:chExt cx="402" cy="419"/>
              </a:xfrm>
            </p:grpSpPr>
            <p:sp>
              <p:nvSpPr>
                <p:cNvPr id="57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481" y="2802"/>
                  <a:ext cx="400" cy="4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63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8" name="Freeform 11"/>
                <p:cNvSpPr>
                  <a:spLocks/>
                </p:cNvSpPr>
                <p:nvPr/>
              </p:nvSpPr>
              <p:spPr bwMode="auto">
                <a:xfrm>
                  <a:off x="2480" y="2802"/>
                  <a:ext cx="402" cy="418"/>
                </a:xfrm>
                <a:custGeom>
                  <a:avLst/>
                  <a:gdLst>
                    <a:gd name="T0" fmla="*/ 67 w 644"/>
                    <a:gd name="T1" fmla="*/ 0 h 671"/>
                    <a:gd name="T2" fmla="*/ 0 w 644"/>
                    <a:gd name="T3" fmla="*/ 68 h 671"/>
                    <a:gd name="T4" fmla="*/ 0 w 644"/>
                    <a:gd name="T5" fmla="*/ 603 h 671"/>
                    <a:gd name="T6" fmla="*/ 67 w 644"/>
                    <a:gd name="T7" fmla="*/ 671 h 671"/>
                    <a:gd name="T8" fmla="*/ 576 w 644"/>
                    <a:gd name="T9" fmla="*/ 671 h 671"/>
                    <a:gd name="T10" fmla="*/ 644 w 644"/>
                    <a:gd name="T11" fmla="*/ 603 h 671"/>
                    <a:gd name="T12" fmla="*/ 644 w 644"/>
                    <a:gd name="T13" fmla="*/ 193 h 671"/>
                    <a:gd name="T14" fmla="*/ 644 w 644"/>
                    <a:gd name="T15" fmla="*/ 127 h 671"/>
                    <a:gd name="T16" fmla="*/ 515 w 644"/>
                    <a:gd name="T17" fmla="*/ 0 h 671"/>
                    <a:gd name="T18" fmla="*/ 445 w 644"/>
                    <a:gd name="T19" fmla="*/ 0 h 671"/>
                    <a:gd name="T20" fmla="*/ 67 w 644"/>
                    <a:gd name="T21" fmla="*/ 0 h 6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4" h="671">
                      <a:moveTo>
                        <a:pt x="67" y="0"/>
                      </a:moveTo>
                      <a:cubicBezTo>
                        <a:pt x="30" y="0"/>
                        <a:pt x="0" y="30"/>
                        <a:pt x="0" y="68"/>
                      </a:cubicBezTo>
                      <a:cubicBezTo>
                        <a:pt x="0" y="603"/>
                        <a:pt x="0" y="603"/>
                        <a:pt x="0" y="603"/>
                      </a:cubicBezTo>
                      <a:cubicBezTo>
                        <a:pt x="0" y="641"/>
                        <a:pt x="30" y="671"/>
                        <a:pt x="67" y="671"/>
                      </a:cubicBezTo>
                      <a:cubicBezTo>
                        <a:pt x="576" y="671"/>
                        <a:pt x="576" y="671"/>
                        <a:pt x="576" y="671"/>
                      </a:cubicBezTo>
                      <a:cubicBezTo>
                        <a:pt x="613" y="671"/>
                        <a:pt x="644" y="641"/>
                        <a:pt x="644" y="603"/>
                      </a:cubicBezTo>
                      <a:cubicBezTo>
                        <a:pt x="644" y="193"/>
                        <a:pt x="644" y="193"/>
                        <a:pt x="644" y="193"/>
                      </a:cubicBezTo>
                      <a:cubicBezTo>
                        <a:pt x="644" y="156"/>
                        <a:pt x="644" y="127"/>
                        <a:pt x="644" y="127"/>
                      </a:cubicBezTo>
                      <a:cubicBezTo>
                        <a:pt x="515" y="0"/>
                        <a:pt x="515" y="0"/>
                        <a:pt x="515" y="0"/>
                      </a:cubicBezTo>
                      <a:cubicBezTo>
                        <a:pt x="515" y="0"/>
                        <a:pt x="482" y="0"/>
                        <a:pt x="445" y="0"/>
                      </a:cubicBez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chemeClr val="tx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63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9" name="Freeform 12"/>
                <p:cNvSpPr>
                  <a:spLocks/>
                </p:cNvSpPr>
                <p:nvPr/>
              </p:nvSpPr>
              <p:spPr bwMode="auto">
                <a:xfrm>
                  <a:off x="2801" y="2802"/>
                  <a:ext cx="81" cy="79"/>
                </a:xfrm>
                <a:custGeom>
                  <a:avLst/>
                  <a:gdLst>
                    <a:gd name="T0" fmla="*/ 81 w 81"/>
                    <a:gd name="T1" fmla="*/ 79 h 79"/>
                    <a:gd name="T2" fmla="*/ 0 w 81"/>
                    <a:gd name="T3" fmla="*/ 0 h 79"/>
                    <a:gd name="T4" fmla="*/ 0 w 81"/>
                    <a:gd name="T5" fmla="*/ 79 h 79"/>
                    <a:gd name="T6" fmla="*/ 81 w 81"/>
                    <a:gd name="T7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79">
                      <a:moveTo>
                        <a:pt x="81" y="79"/>
                      </a:moveTo>
                      <a:lnTo>
                        <a:pt x="0" y="0"/>
                      </a:lnTo>
                      <a:lnTo>
                        <a:pt x="0" y="79"/>
                      </a:lnTo>
                      <a:lnTo>
                        <a:pt x="81" y="79"/>
                      </a:lnTo>
                      <a:close/>
                    </a:path>
                  </a:pathLst>
                </a:cu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63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4120302" y="4618868"/>
                <a:ext cx="293550" cy="349134"/>
                <a:chOff x="4662074" y="4335997"/>
                <a:chExt cx="234105" cy="278433"/>
              </a:xfrm>
            </p:grpSpPr>
            <p:sp>
              <p:nvSpPr>
                <p:cNvPr id="55" name="Freeform 6"/>
                <p:cNvSpPr>
                  <a:spLocks/>
                </p:cNvSpPr>
                <p:nvPr/>
              </p:nvSpPr>
              <p:spPr bwMode="auto">
                <a:xfrm>
                  <a:off x="4662074" y="4335997"/>
                  <a:ext cx="90040" cy="278433"/>
                </a:xfrm>
                <a:custGeom>
                  <a:avLst/>
                  <a:gdLst>
                    <a:gd name="T0" fmla="*/ 23 w 86"/>
                    <a:gd name="T1" fmla="*/ 56 h 265"/>
                    <a:gd name="T2" fmla="*/ 23 w 86"/>
                    <a:gd name="T3" fmla="*/ 90 h 265"/>
                    <a:gd name="T4" fmla="*/ 0 w 86"/>
                    <a:gd name="T5" fmla="*/ 119 h 265"/>
                    <a:gd name="T6" fmla="*/ 0 w 86"/>
                    <a:gd name="T7" fmla="*/ 146 h 265"/>
                    <a:gd name="T8" fmla="*/ 23 w 86"/>
                    <a:gd name="T9" fmla="*/ 174 h 265"/>
                    <a:gd name="T10" fmla="*/ 23 w 86"/>
                    <a:gd name="T11" fmla="*/ 210 h 265"/>
                    <a:gd name="T12" fmla="*/ 36 w 86"/>
                    <a:gd name="T13" fmla="*/ 251 h 265"/>
                    <a:gd name="T14" fmla="*/ 86 w 86"/>
                    <a:gd name="T15" fmla="*/ 265 h 265"/>
                    <a:gd name="T16" fmla="*/ 86 w 86"/>
                    <a:gd name="T17" fmla="*/ 237 h 265"/>
                    <a:gd name="T18" fmla="*/ 67 w 86"/>
                    <a:gd name="T19" fmla="*/ 231 h 265"/>
                    <a:gd name="T20" fmla="*/ 62 w 86"/>
                    <a:gd name="T21" fmla="*/ 210 h 265"/>
                    <a:gd name="T22" fmla="*/ 62 w 86"/>
                    <a:gd name="T23" fmla="*/ 179 h 265"/>
                    <a:gd name="T24" fmla="*/ 39 w 86"/>
                    <a:gd name="T25" fmla="*/ 133 h 265"/>
                    <a:gd name="T26" fmla="*/ 39 w 86"/>
                    <a:gd name="T27" fmla="*/ 132 h 265"/>
                    <a:gd name="T28" fmla="*/ 62 w 86"/>
                    <a:gd name="T29" fmla="*/ 87 h 265"/>
                    <a:gd name="T30" fmla="*/ 62 w 86"/>
                    <a:gd name="T31" fmla="*/ 55 h 265"/>
                    <a:gd name="T32" fmla="*/ 86 w 86"/>
                    <a:gd name="T33" fmla="*/ 28 h 265"/>
                    <a:gd name="T34" fmla="*/ 86 w 86"/>
                    <a:gd name="T35" fmla="*/ 0 h 265"/>
                    <a:gd name="T36" fmla="*/ 36 w 86"/>
                    <a:gd name="T37" fmla="*/ 14 h 265"/>
                    <a:gd name="T38" fmla="*/ 23 w 86"/>
                    <a:gd name="T39" fmla="*/ 56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6" h="265">
                      <a:moveTo>
                        <a:pt x="23" y="56"/>
                      </a:moveTo>
                      <a:lnTo>
                        <a:pt x="23" y="90"/>
                      </a:lnTo>
                      <a:cubicBezTo>
                        <a:pt x="23" y="109"/>
                        <a:pt x="16" y="119"/>
                        <a:pt x="0" y="119"/>
                      </a:cubicBezTo>
                      <a:lnTo>
                        <a:pt x="0" y="146"/>
                      </a:lnTo>
                      <a:cubicBezTo>
                        <a:pt x="16" y="146"/>
                        <a:pt x="23" y="156"/>
                        <a:pt x="23" y="174"/>
                      </a:cubicBezTo>
                      <a:lnTo>
                        <a:pt x="23" y="210"/>
                      </a:lnTo>
                      <a:cubicBezTo>
                        <a:pt x="23" y="229"/>
                        <a:pt x="27" y="243"/>
                        <a:pt x="36" y="251"/>
                      </a:cubicBezTo>
                      <a:cubicBezTo>
                        <a:pt x="45" y="260"/>
                        <a:pt x="62" y="265"/>
                        <a:pt x="86" y="265"/>
                      </a:cubicBezTo>
                      <a:lnTo>
                        <a:pt x="86" y="237"/>
                      </a:lnTo>
                      <a:cubicBezTo>
                        <a:pt x="77" y="237"/>
                        <a:pt x="71" y="235"/>
                        <a:pt x="67" y="231"/>
                      </a:cubicBezTo>
                      <a:cubicBezTo>
                        <a:pt x="64" y="227"/>
                        <a:pt x="62" y="220"/>
                        <a:pt x="62" y="210"/>
                      </a:cubicBezTo>
                      <a:lnTo>
                        <a:pt x="62" y="179"/>
                      </a:lnTo>
                      <a:cubicBezTo>
                        <a:pt x="62" y="154"/>
                        <a:pt x="54" y="139"/>
                        <a:pt x="39" y="133"/>
                      </a:cubicBezTo>
                      <a:lnTo>
                        <a:pt x="39" y="132"/>
                      </a:lnTo>
                      <a:cubicBezTo>
                        <a:pt x="54" y="126"/>
                        <a:pt x="62" y="111"/>
                        <a:pt x="62" y="87"/>
                      </a:cubicBezTo>
                      <a:lnTo>
                        <a:pt x="62" y="55"/>
                      </a:lnTo>
                      <a:cubicBezTo>
                        <a:pt x="62" y="37"/>
                        <a:pt x="70" y="28"/>
                        <a:pt x="86" y="28"/>
                      </a:cubicBezTo>
                      <a:lnTo>
                        <a:pt x="86" y="0"/>
                      </a:lnTo>
                      <a:cubicBezTo>
                        <a:pt x="62" y="0"/>
                        <a:pt x="46" y="5"/>
                        <a:pt x="36" y="14"/>
                      </a:cubicBezTo>
                      <a:cubicBezTo>
                        <a:pt x="28" y="23"/>
                        <a:pt x="23" y="37"/>
                        <a:pt x="23" y="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63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6" name="Freeform 7"/>
                <p:cNvSpPr>
                  <a:spLocks/>
                </p:cNvSpPr>
                <p:nvPr/>
              </p:nvSpPr>
              <p:spPr bwMode="auto">
                <a:xfrm>
                  <a:off x="4806139" y="4335997"/>
                  <a:ext cx="90040" cy="278433"/>
                </a:xfrm>
                <a:custGeom>
                  <a:avLst/>
                  <a:gdLst>
                    <a:gd name="T0" fmla="*/ 62 w 85"/>
                    <a:gd name="T1" fmla="*/ 90 h 265"/>
                    <a:gd name="T2" fmla="*/ 62 w 85"/>
                    <a:gd name="T3" fmla="*/ 56 h 265"/>
                    <a:gd name="T4" fmla="*/ 50 w 85"/>
                    <a:gd name="T5" fmla="*/ 15 h 265"/>
                    <a:gd name="T6" fmla="*/ 0 w 85"/>
                    <a:gd name="T7" fmla="*/ 0 h 265"/>
                    <a:gd name="T8" fmla="*/ 0 w 85"/>
                    <a:gd name="T9" fmla="*/ 28 h 265"/>
                    <a:gd name="T10" fmla="*/ 24 w 85"/>
                    <a:gd name="T11" fmla="*/ 55 h 265"/>
                    <a:gd name="T12" fmla="*/ 24 w 85"/>
                    <a:gd name="T13" fmla="*/ 85 h 265"/>
                    <a:gd name="T14" fmla="*/ 47 w 85"/>
                    <a:gd name="T15" fmla="*/ 132 h 265"/>
                    <a:gd name="T16" fmla="*/ 47 w 85"/>
                    <a:gd name="T17" fmla="*/ 133 h 265"/>
                    <a:gd name="T18" fmla="*/ 24 w 85"/>
                    <a:gd name="T19" fmla="*/ 178 h 265"/>
                    <a:gd name="T20" fmla="*/ 24 w 85"/>
                    <a:gd name="T21" fmla="*/ 210 h 265"/>
                    <a:gd name="T22" fmla="*/ 19 w 85"/>
                    <a:gd name="T23" fmla="*/ 231 h 265"/>
                    <a:gd name="T24" fmla="*/ 0 w 85"/>
                    <a:gd name="T25" fmla="*/ 237 h 265"/>
                    <a:gd name="T26" fmla="*/ 0 w 85"/>
                    <a:gd name="T27" fmla="*/ 265 h 265"/>
                    <a:gd name="T28" fmla="*/ 50 w 85"/>
                    <a:gd name="T29" fmla="*/ 251 h 265"/>
                    <a:gd name="T30" fmla="*/ 62 w 85"/>
                    <a:gd name="T31" fmla="*/ 209 h 265"/>
                    <a:gd name="T32" fmla="*/ 62 w 85"/>
                    <a:gd name="T33" fmla="*/ 174 h 265"/>
                    <a:gd name="T34" fmla="*/ 85 w 85"/>
                    <a:gd name="T35" fmla="*/ 146 h 265"/>
                    <a:gd name="T36" fmla="*/ 85 w 85"/>
                    <a:gd name="T37" fmla="*/ 119 h 265"/>
                    <a:gd name="T38" fmla="*/ 62 w 85"/>
                    <a:gd name="T39" fmla="*/ 9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5" h="265">
                      <a:moveTo>
                        <a:pt x="62" y="90"/>
                      </a:moveTo>
                      <a:lnTo>
                        <a:pt x="62" y="56"/>
                      </a:lnTo>
                      <a:cubicBezTo>
                        <a:pt x="62" y="37"/>
                        <a:pt x="58" y="23"/>
                        <a:pt x="50" y="15"/>
                      </a:cubicBezTo>
                      <a:cubicBezTo>
                        <a:pt x="40" y="5"/>
                        <a:pt x="23" y="0"/>
                        <a:pt x="0" y="0"/>
                      </a:cubicBezTo>
                      <a:lnTo>
                        <a:pt x="0" y="28"/>
                      </a:lnTo>
                      <a:cubicBezTo>
                        <a:pt x="16" y="28"/>
                        <a:pt x="24" y="37"/>
                        <a:pt x="24" y="55"/>
                      </a:cubicBezTo>
                      <a:lnTo>
                        <a:pt x="24" y="85"/>
                      </a:lnTo>
                      <a:cubicBezTo>
                        <a:pt x="24" y="110"/>
                        <a:pt x="32" y="126"/>
                        <a:pt x="47" y="132"/>
                      </a:cubicBezTo>
                      <a:lnTo>
                        <a:pt x="47" y="133"/>
                      </a:lnTo>
                      <a:cubicBezTo>
                        <a:pt x="32" y="139"/>
                        <a:pt x="24" y="154"/>
                        <a:pt x="24" y="178"/>
                      </a:cubicBezTo>
                      <a:lnTo>
                        <a:pt x="24" y="210"/>
                      </a:lnTo>
                      <a:cubicBezTo>
                        <a:pt x="24" y="219"/>
                        <a:pt x="22" y="226"/>
                        <a:pt x="19" y="231"/>
                      </a:cubicBezTo>
                      <a:cubicBezTo>
                        <a:pt x="15" y="235"/>
                        <a:pt x="9" y="237"/>
                        <a:pt x="0" y="237"/>
                      </a:cubicBezTo>
                      <a:lnTo>
                        <a:pt x="0" y="265"/>
                      </a:lnTo>
                      <a:cubicBezTo>
                        <a:pt x="24" y="265"/>
                        <a:pt x="41" y="260"/>
                        <a:pt x="50" y="251"/>
                      </a:cubicBezTo>
                      <a:cubicBezTo>
                        <a:pt x="58" y="242"/>
                        <a:pt x="62" y="229"/>
                        <a:pt x="62" y="209"/>
                      </a:cubicBezTo>
                      <a:lnTo>
                        <a:pt x="62" y="174"/>
                      </a:lnTo>
                      <a:cubicBezTo>
                        <a:pt x="62" y="156"/>
                        <a:pt x="70" y="146"/>
                        <a:pt x="85" y="146"/>
                      </a:cubicBezTo>
                      <a:lnTo>
                        <a:pt x="85" y="119"/>
                      </a:lnTo>
                      <a:cubicBezTo>
                        <a:pt x="70" y="119"/>
                        <a:pt x="62" y="109"/>
                        <a:pt x="62" y="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563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455" y="4412175"/>
            <a:ext cx="1094542" cy="2151343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400826" y="5175759"/>
            <a:ext cx="354777" cy="1976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600"/>
              </a:spcAft>
            </a:pPr>
            <a:r>
              <a:rPr lang="en-US" sz="1399" b="1" dirty="0">
                <a:gradFill>
                  <a:gsLst>
                    <a:gs pos="2917">
                      <a:schemeClr val="bg1"/>
                    </a:gs>
                    <a:gs pos="30000">
                      <a:schemeClr val="bg1"/>
                    </a:gs>
                  </a:gsLst>
                  <a:lin ang="5400000" scaled="0"/>
                </a:gradFill>
              </a:rPr>
              <a:t>OPS</a:t>
            </a:r>
          </a:p>
        </p:txBody>
      </p:sp>
      <p:sp>
        <p:nvSpPr>
          <p:cNvPr id="62" name="Freeform 147"/>
          <p:cNvSpPr>
            <a:spLocks/>
          </p:cNvSpPr>
          <p:nvPr/>
        </p:nvSpPr>
        <p:spPr bwMode="auto">
          <a:xfrm>
            <a:off x="1212792" y="5404793"/>
            <a:ext cx="256867" cy="999372"/>
          </a:xfrm>
          <a:custGeom>
            <a:avLst/>
            <a:gdLst>
              <a:gd name="T0" fmla="*/ 64 w 64"/>
              <a:gd name="T1" fmla="*/ 0 h 249"/>
              <a:gd name="T2" fmla="*/ 51 w 64"/>
              <a:gd name="T3" fmla="*/ 249 h 249"/>
              <a:gd name="T4" fmla="*/ 0 w 64"/>
              <a:gd name="T5" fmla="*/ 249 h 249"/>
              <a:gd name="T6" fmla="*/ 0 w 64"/>
              <a:gd name="T7" fmla="*/ 0 h 249"/>
              <a:gd name="T8" fmla="*/ 64 w 64"/>
              <a:gd name="T9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249">
                <a:moveTo>
                  <a:pt x="64" y="0"/>
                </a:moveTo>
                <a:lnTo>
                  <a:pt x="51" y="249"/>
                </a:lnTo>
                <a:lnTo>
                  <a:pt x="0" y="249"/>
                </a:lnTo>
                <a:lnTo>
                  <a:pt x="0" y="0"/>
                </a:lnTo>
                <a:lnTo>
                  <a:pt x="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/>
          <a:p>
            <a:pPr defTabSz="932384"/>
            <a:endParaRPr lang="en-US" sz="1836">
              <a:solidFill>
                <a:srgbClr val="FFFFFF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" y="4138454"/>
            <a:ext cx="1406136" cy="2516779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890793" y="5186474"/>
            <a:ext cx="357327" cy="1976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600"/>
              </a:spcAft>
            </a:pPr>
            <a:r>
              <a:rPr lang="en-US" sz="1399" b="1" dirty="0">
                <a:gradFill>
                  <a:gsLst>
                    <a:gs pos="2917">
                      <a:schemeClr val="tx1">
                        <a:lumMod val="50000"/>
                      </a:schemeClr>
                    </a:gs>
                    <a:gs pos="74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</a:rPr>
              <a:t>DEV</a:t>
            </a:r>
          </a:p>
        </p:txBody>
      </p:sp>
    </p:spTree>
    <p:extLst>
      <p:ext uri="{BB962C8B-B14F-4D97-AF65-F5344CB8AC3E}">
        <p14:creationId xmlns:p14="http://schemas.microsoft.com/office/powerpoint/2010/main" val="1887452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1902E-6 -4.81616E-6 L 0.35627 -0.130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07" y="-653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24177E-7 -4.81616E-6 L 0.35576 0.1137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1" y="567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24177E-7 -4.81616E-6 L 0.35678 0.3606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3" y="180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6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6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6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4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6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3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6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44" grpId="0" animBg="1"/>
      <p:bldP spid="45" grpId="0" animBg="1"/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Management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39078" y="5293456"/>
            <a:ext cx="1939544" cy="1118733"/>
            <a:chOff x="511109" y="5814543"/>
            <a:chExt cx="1041729" cy="600871"/>
          </a:xfrm>
        </p:grpSpPr>
        <p:sp>
          <p:nvSpPr>
            <p:cNvPr id="4" name="Rectangle 154"/>
            <p:cNvSpPr>
              <a:spLocks noChangeArrowheads="1"/>
            </p:cNvSpPr>
            <p:nvPr/>
          </p:nvSpPr>
          <p:spPr bwMode="auto">
            <a:xfrm>
              <a:off x="635204" y="5814543"/>
              <a:ext cx="808238" cy="55188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32384"/>
              <a:endParaRPr lang="en-US" sz="1836" dirty="0">
                <a:solidFill>
                  <a:srgbClr val="FFFFFF"/>
                </a:solidFill>
              </a:endParaRPr>
            </a:p>
          </p:txBody>
        </p:sp>
        <p:sp>
          <p:nvSpPr>
            <p:cNvPr id="5" name="Rectangle 156"/>
            <p:cNvSpPr>
              <a:spLocks noChangeArrowheads="1"/>
            </p:cNvSpPr>
            <p:nvPr/>
          </p:nvSpPr>
          <p:spPr bwMode="auto">
            <a:xfrm>
              <a:off x="663778" y="5849648"/>
              <a:ext cx="751090" cy="481677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32384"/>
              <a:endParaRPr lang="en-US" sz="1836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158"/>
            <p:cNvSpPr>
              <a:spLocks/>
            </p:cNvSpPr>
            <p:nvPr/>
          </p:nvSpPr>
          <p:spPr bwMode="auto">
            <a:xfrm>
              <a:off x="511109" y="6374593"/>
              <a:ext cx="1041729" cy="40821"/>
            </a:xfrm>
            <a:custGeom>
              <a:avLst/>
              <a:gdLst>
                <a:gd name="T0" fmla="*/ 0 w 1454"/>
                <a:gd name="T1" fmla="*/ 0 h 57"/>
                <a:gd name="T2" fmla="*/ 0 w 1454"/>
                <a:gd name="T3" fmla="*/ 4 h 57"/>
                <a:gd name="T4" fmla="*/ 53 w 1454"/>
                <a:gd name="T5" fmla="*/ 57 h 57"/>
                <a:gd name="T6" fmla="*/ 1400 w 1454"/>
                <a:gd name="T7" fmla="*/ 57 h 57"/>
                <a:gd name="T8" fmla="*/ 1454 w 1454"/>
                <a:gd name="T9" fmla="*/ 4 h 57"/>
                <a:gd name="T10" fmla="*/ 1454 w 1454"/>
                <a:gd name="T11" fmla="*/ 0 h 57"/>
                <a:gd name="T12" fmla="*/ 0 w 1454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4" h="57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3"/>
                    <a:pt x="24" y="57"/>
                    <a:pt x="53" y="57"/>
                  </a:cubicBezTo>
                  <a:cubicBezTo>
                    <a:pt x="1400" y="57"/>
                    <a:pt x="1400" y="57"/>
                    <a:pt x="1400" y="57"/>
                  </a:cubicBezTo>
                  <a:cubicBezTo>
                    <a:pt x="1430" y="57"/>
                    <a:pt x="1454" y="33"/>
                    <a:pt x="1454" y="4"/>
                  </a:cubicBezTo>
                  <a:cubicBezTo>
                    <a:pt x="1454" y="0"/>
                    <a:pt x="1454" y="0"/>
                    <a:pt x="145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32384"/>
              <a:endParaRPr lang="en-US" sz="1836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1886451" y="3313574"/>
            <a:ext cx="0" cy="1867637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125"/>
          <p:cNvSpPr/>
          <p:nvPr/>
        </p:nvSpPr>
        <p:spPr bwMode="auto">
          <a:xfrm>
            <a:off x="535893" y="1599422"/>
            <a:ext cx="2701118" cy="1592427"/>
          </a:xfrm>
          <a:prstGeom prst="roundRect">
            <a:avLst>
              <a:gd name="adj" fmla="val 5175"/>
            </a:avLst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2" rIns="182828" bIns="1462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114">
              <a:lnSpc>
                <a:spcPct val="90000"/>
              </a:lnSpc>
            </a:pPr>
            <a:r>
              <a:rPr lang="en-US" sz="159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SOURCE REPO</a:t>
            </a:r>
          </a:p>
        </p:txBody>
      </p:sp>
      <p:sp>
        <p:nvSpPr>
          <p:cNvPr id="9" name="Rounded Rectangle 6"/>
          <p:cNvSpPr/>
          <p:nvPr/>
        </p:nvSpPr>
        <p:spPr bwMode="auto">
          <a:xfrm>
            <a:off x="5038668" y="1599422"/>
            <a:ext cx="2384532" cy="1592427"/>
          </a:xfrm>
          <a:prstGeom prst="roundRect">
            <a:avLst>
              <a:gd name="adj" fmla="val 5175"/>
            </a:avLst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2" rIns="182828" bIns="1462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114">
              <a:lnSpc>
                <a:spcPct val="90000"/>
              </a:lnSpc>
            </a:pPr>
            <a:r>
              <a:rPr lang="en-US" sz="159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DEV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98187" y="1877740"/>
            <a:ext cx="3447269" cy="1795497"/>
          </a:xfrm>
          <a:prstGeom prst="rect">
            <a:avLst/>
          </a:prstGeom>
          <a:noFill/>
        </p:spPr>
        <p:txBody>
          <a:bodyPr wrap="none" lIns="182828" tIns="146262" rIns="182828" bIns="146262" rtlCol="0">
            <a:spAutoFit/>
          </a:bodyPr>
          <a:lstStyle/>
          <a:p>
            <a:pPr defTabSz="932384">
              <a:lnSpc>
                <a:spcPct val="90000"/>
              </a:lnSpc>
              <a:spcAft>
                <a:spcPts val="1198"/>
              </a:spcAft>
              <a:buSzPct val="90000"/>
            </a:pPr>
            <a:r>
              <a:rPr lang="en-US" sz="3598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Segoe UI Light"/>
              </a:rPr>
              <a:t>Value</a:t>
            </a:r>
          </a:p>
          <a:p>
            <a:pPr marL="290401" indent="-290401" defTabSz="932384">
              <a:lnSpc>
                <a:spcPct val="90000"/>
              </a:lnSpc>
              <a:spcAft>
                <a:spcPts val="1198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/>
              </a:rPr>
              <a:t>Optimized Resources</a:t>
            </a:r>
          </a:p>
          <a:p>
            <a:pPr marL="290401" indent="-290401" defTabSz="932384">
              <a:lnSpc>
                <a:spcPct val="90000"/>
              </a:lnSpc>
              <a:spcAft>
                <a:spcPts val="1198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/>
              </a:rPr>
              <a:t>Accelerate Delivery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8188" y="3887050"/>
            <a:ext cx="3650510" cy="2252583"/>
          </a:xfrm>
          <a:prstGeom prst="rect">
            <a:avLst/>
          </a:prstGeom>
          <a:noFill/>
        </p:spPr>
        <p:txBody>
          <a:bodyPr wrap="none" lIns="182828" tIns="146262" rIns="182828" bIns="146262" rtlCol="0">
            <a:spAutoFit/>
          </a:bodyPr>
          <a:lstStyle/>
          <a:p>
            <a:pPr defTabSz="932384">
              <a:lnSpc>
                <a:spcPct val="90000"/>
              </a:lnSpc>
              <a:spcAft>
                <a:spcPts val="1198"/>
              </a:spcAft>
              <a:buSzPct val="90000"/>
            </a:pPr>
            <a:r>
              <a:rPr lang="en-US" sz="3598" dirty="0">
                <a:gradFill>
                  <a:gsLst>
                    <a:gs pos="0">
                      <a:schemeClr val="accent1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Segoe UI Light"/>
              </a:rPr>
              <a:t>Measure</a:t>
            </a:r>
          </a:p>
          <a:p>
            <a:pPr marL="290401" indent="-290401" defTabSz="932384">
              <a:lnSpc>
                <a:spcPct val="90000"/>
              </a:lnSpc>
              <a:spcAft>
                <a:spcPts val="1198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Light"/>
              </a:rPr>
              <a:t>Deployment Frequency</a:t>
            </a:r>
          </a:p>
          <a:p>
            <a:pPr marL="290401" indent="-290401" defTabSz="932384">
              <a:lnSpc>
                <a:spcPct val="90000"/>
              </a:lnSpc>
              <a:spcAft>
                <a:spcPts val="1198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Light"/>
              </a:rPr>
              <a:t>MTTR</a:t>
            </a:r>
          </a:p>
          <a:p>
            <a:pPr marL="290401" indent="-290401" defTabSz="932384">
              <a:lnSpc>
                <a:spcPct val="90000"/>
              </a:lnSpc>
              <a:spcAft>
                <a:spcPts val="1198"/>
              </a:spcAft>
              <a:buSzPct val="90000"/>
              <a:buFont typeface="Arial" panose="020B0604020202020204" pitchFamily="34" charset="0"/>
              <a:buChar char="•"/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Light"/>
              </a:rPr>
              <a:t>Availability</a:t>
            </a:r>
          </a:p>
        </p:txBody>
      </p:sp>
      <p:sp>
        <p:nvSpPr>
          <p:cNvPr id="12" name="Rectangle 155"/>
          <p:cNvSpPr>
            <a:spLocks noChangeArrowheads="1"/>
          </p:cNvSpPr>
          <p:nvPr/>
        </p:nvSpPr>
        <p:spPr bwMode="auto">
          <a:xfrm>
            <a:off x="1296507" y="5371431"/>
            <a:ext cx="1487271" cy="101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/>
          <a:p>
            <a:pPr defTabSz="932384"/>
            <a:endParaRPr lang="en-US" sz="1836">
              <a:solidFill>
                <a:srgbClr val="FFFFFF"/>
              </a:solidFill>
              <a:latin typeface="Segoe UI"/>
            </a:endParaRPr>
          </a:p>
        </p:txBody>
      </p:sp>
      <p:grpSp>
        <p:nvGrpSpPr>
          <p:cNvPr id="13" name="CODE1"/>
          <p:cNvGrpSpPr/>
          <p:nvPr/>
        </p:nvGrpSpPr>
        <p:grpSpPr>
          <a:xfrm>
            <a:off x="2086805" y="5544790"/>
            <a:ext cx="538129" cy="560885"/>
            <a:chOff x="2328300" y="3506767"/>
            <a:chExt cx="551703" cy="575034"/>
          </a:xfrm>
        </p:grpSpPr>
        <p:sp>
          <p:nvSpPr>
            <p:cNvPr id="1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30370" y="3507272"/>
              <a:ext cx="543013" cy="555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32384"/>
              <a:endParaRPr lang="en-US" sz="1836">
                <a:solidFill>
                  <a:srgbClr val="FFFFFF"/>
                </a:solidFill>
                <a:latin typeface="Segoe UI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328300" y="3506767"/>
              <a:ext cx="551703" cy="575034"/>
              <a:chOff x="3937001" y="4448175"/>
              <a:chExt cx="638175" cy="665163"/>
            </a:xfrm>
          </p:grpSpPr>
          <p:grpSp>
            <p:nvGrpSpPr>
              <p:cNvPr id="16" name="Group 10"/>
              <p:cNvGrpSpPr>
                <a:grpSpLocks noChangeAspect="1"/>
              </p:cNvGrpSpPr>
              <p:nvPr/>
            </p:nvGrpSpPr>
            <p:grpSpPr bwMode="auto">
              <a:xfrm>
                <a:off x="3937001" y="4448175"/>
                <a:ext cx="638175" cy="665163"/>
                <a:chOff x="2480" y="2802"/>
                <a:chExt cx="402" cy="419"/>
              </a:xfrm>
            </p:grpSpPr>
            <p:sp>
              <p:nvSpPr>
                <p:cNvPr id="20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481" y="2802"/>
                  <a:ext cx="400" cy="4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384"/>
                  <a:endParaRPr lang="en-US" sz="1836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21" name="Freeform 11"/>
                <p:cNvSpPr>
                  <a:spLocks/>
                </p:cNvSpPr>
                <p:nvPr/>
              </p:nvSpPr>
              <p:spPr bwMode="auto">
                <a:xfrm>
                  <a:off x="2480" y="2802"/>
                  <a:ext cx="402" cy="418"/>
                </a:xfrm>
                <a:custGeom>
                  <a:avLst/>
                  <a:gdLst>
                    <a:gd name="T0" fmla="*/ 67 w 644"/>
                    <a:gd name="T1" fmla="*/ 0 h 671"/>
                    <a:gd name="T2" fmla="*/ 0 w 644"/>
                    <a:gd name="T3" fmla="*/ 68 h 671"/>
                    <a:gd name="T4" fmla="*/ 0 w 644"/>
                    <a:gd name="T5" fmla="*/ 603 h 671"/>
                    <a:gd name="T6" fmla="*/ 67 w 644"/>
                    <a:gd name="T7" fmla="*/ 671 h 671"/>
                    <a:gd name="T8" fmla="*/ 576 w 644"/>
                    <a:gd name="T9" fmla="*/ 671 h 671"/>
                    <a:gd name="T10" fmla="*/ 644 w 644"/>
                    <a:gd name="T11" fmla="*/ 603 h 671"/>
                    <a:gd name="T12" fmla="*/ 644 w 644"/>
                    <a:gd name="T13" fmla="*/ 193 h 671"/>
                    <a:gd name="T14" fmla="*/ 644 w 644"/>
                    <a:gd name="T15" fmla="*/ 127 h 671"/>
                    <a:gd name="T16" fmla="*/ 515 w 644"/>
                    <a:gd name="T17" fmla="*/ 0 h 671"/>
                    <a:gd name="T18" fmla="*/ 445 w 644"/>
                    <a:gd name="T19" fmla="*/ 0 h 671"/>
                    <a:gd name="T20" fmla="*/ 67 w 644"/>
                    <a:gd name="T21" fmla="*/ 0 h 6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4" h="671">
                      <a:moveTo>
                        <a:pt x="67" y="0"/>
                      </a:moveTo>
                      <a:cubicBezTo>
                        <a:pt x="30" y="0"/>
                        <a:pt x="0" y="30"/>
                        <a:pt x="0" y="68"/>
                      </a:cubicBezTo>
                      <a:cubicBezTo>
                        <a:pt x="0" y="603"/>
                        <a:pt x="0" y="603"/>
                        <a:pt x="0" y="603"/>
                      </a:cubicBezTo>
                      <a:cubicBezTo>
                        <a:pt x="0" y="641"/>
                        <a:pt x="30" y="671"/>
                        <a:pt x="67" y="671"/>
                      </a:cubicBezTo>
                      <a:cubicBezTo>
                        <a:pt x="576" y="671"/>
                        <a:pt x="576" y="671"/>
                        <a:pt x="576" y="671"/>
                      </a:cubicBezTo>
                      <a:cubicBezTo>
                        <a:pt x="613" y="671"/>
                        <a:pt x="644" y="641"/>
                        <a:pt x="644" y="603"/>
                      </a:cubicBezTo>
                      <a:cubicBezTo>
                        <a:pt x="644" y="193"/>
                        <a:pt x="644" y="193"/>
                        <a:pt x="644" y="193"/>
                      </a:cubicBezTo>
                      <a:cubicBezTo>
                        <a:pt x="644" y="156"/>
                        <a:pt x="644" y="127"/>
                        <a:pt x="644" y="127"/>
                      </a:cubicBezTo>
                      <a:cubicBezTo>
                        <a:pt x="515" y="0"/>
                        <a:pt x="515" y="0"/>
                        <a:pt x="515" y="0"/>
                      </a:cubicBezTo>
                      <a:cubicBezTo>
                        <a:pt x="515" y="0"/>
                        <a:pt x="482" y="0"/>
                        <a:pt x="445" y="0"/>
                      </a:cubicBez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B9B9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384"/>
                  <a:endParaRPr lang="en-US" sz="1836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22" name="Freeform 12"/>
                <p:cNvSpPr>
                  <a:spLocks/>
                </p:cNvSpPr>
                <p:nvPr/>
              </p:nvSpPr>
              <p:spPr bwMode="auto">
                <a:xfrm>
                  <a:off x="2801" y="2802"/>
                  <a:ext cx="81" cy="79"/>
                </a:xfrm>
                <a:custGeom>
                  <a:avLst/>
                  <a:gdLst>
                    <a:gd name="T0" fmla="*/ 81 w 81"/>
                    <a:gd name="T1" fmla="*/ 79 h 79"/>
                    <a:gd name="T2" fmla="*/ 0 w 81"/>
                    <a:gd name="T3" fmla="*/ 0 h 79"/>
                    <a:gd name="T4" fmla="*/ 0 w 81"/>
                    <a:gd name="T5" fmla="*/ 79 h 79"/>
                    <a:gd name="T6" fmla="*/ 81 w 81"/>
                    <a:gd name="T7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79">
                      <a:moveTo>
                        <a:pt x="81" y="79"/>
                      </a:moveTo>
                      <a:lnTo>
                        <a:pt x="0" y="0"/>
                      </a:lnTo>
                      <a:lnTo>
                        <a:pt x="0" y="79"/>
                      </a:lnTo>
                      <a:lnTo>
                        <a:pt x="81" y="79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384"/>
                  <a:endParaRPr lang="en-US" sz="1836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4120302" y="4618868"/>
                <a:ext cx="293550" cy="349134"/>
                <a:chOff x="4662074" y="4335997"/>
                <a:chExt cx="234105" cy="278433"/>
              </a:xfrm>
            </p:grpSpPr>
            <p:sp>
              <p:nvSpPr>
                <p:cNvPr id="18" name="Freeform 6"/>
                <p:cNvSpPr>
                  <a:spLocks/>
                </p:cNvSpPr>
                <p:nvPr/>
              </p:nvSpPr>
              <p:spPr bwMode="auto">
                <a:xfrm>
                  <a:off x="4662074" y="4335997"/>
                  <a:ext cx="90040" cy="278433"/>
                </a:xfrm>
                <a:custGeom>
                  <a:avLst/>
                  <a:gdLst>
                    <a:gd name="T0" fmla="*/ 23 w 86"/>
                    <a:gd name="T1" fmla="*/ 56 h 265"/>
                    <a:gd name="T2" fmla="*/ 23 w 86"/>
                    <a:gd name="T3" fmla="*/ 90 h 265"/>
                    <a:gd name="T4" fmla="*/ 0 w 86"/>
                    <a:gd name="T5" fmla="*/ 119 h 265"/>
                    <a:gd name="T6" fmla="*/ 0 w 86"/>
                    <a:gd name="T7" fmla="*/ 146 h 265"/>
                    <a:gd name="T8" fmla="*/ 23 w 86"/>
                    <a:gd name="T9" fmla="*/ 174 h 265"/>
                    <a:gd name="T10" fmla="*/ 23 w 86"/>
                    <a:gd name="T11" fmla="*/ 210 h 265"/>
                    <a:gd name="T12" fmla="*/ 36 w 86"/>
                    <a:gd name="T13" fmla="*/ 251 h 265"/>
                    <a:gd name="T14" fmla="*/ 86 w 86"/>
                    <a:gd name="T15" fmla="*/ 265 h 265"/>
                    <a:gd name="T16" fmla="*/ 86 w 86"/>
                    <a:gd name="T17" fmla="*/ 237 h 265"/>
                    <a:gd name="T18" fmla="*/ 67 w 86"/>
                    <a:gd name="T19" fmla="*/ 231 h 265"/>
                    <a:gd name="T20" fmla="*/ 62 w 86"/>
                    <a:gd name="T21" fmla="*/ 210 h 265"/>
                    <a:gd name="T22" fmla="*/ 62 w 86"/>
                    <a:gd name="T23" fmla="*/ 179 h 265"/>
                    <a:gd name="T24" fmla="*/ 39 w 86"/>
                    <a:gd name="T25" fmla="*/ 133 h 265"/>
                    <a:gd name="T26" fmla="*/ 39 w 86"/>
                    <a:gd name="T27" fmla="*/ 132 h 265"/>
                    <a:gd name="T28" fmla="*/ 62 w 86"/>
                    <a:gd name="T29" fmla="*/ 87 h 265"/>
                    <a:gd name="T30" fmla="*/ 62 w 86"/>
                    <a:gd name="T31" fmla="*/ 55 h 265"/>
                    <a:gd name="T32" fmla="*/ 86 w 86"/>
                    <a:gd name="T33" fmla="*/ 28 h 265"/>
                    <a:gd name="T34" fmla="*/ 86 w 86"/>
                    <a:gd name="T35" fmla="*/ 0 h 265"/>
                    <a:gd name="T36" fmla="*/ 36 w 86"/>
                    <a:gd name="T37" fmla="*/ 14 h 265"/>
                    <a:gd name="T38" fmla="*/ 23 w 86"/>
                    <a:gd name="T39" fmla="*/ 56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6" h="265">
                      <a:moveTo>
                        <a:pt x="23" y="56"/>
                      </a:moveTo>
                      <a:lnTo>
                        <a:pt x="23" y="90"/>
                      </a:lnTo>
                      <a:cubicBezTo>
                        <a:pt x="23" y="109"/>
                        <a:pt x="16" y="119"/>
                        <a:pt x="0" y="119"/>
                      </a:cubicBezTo>
                      <a:lnTo>
                        <a:pt x="0" y="146"/>
                      </a:lnTo>
                      <a:cubicBezTo>
                        <a:pt x="16" y="146"/>
                        <a:pt x="23" y="156"/>
                        <a:pt x="23" y="174"/>
                      </a:cubicBezTo>
                      <a:lnTo>
                        <a:pt x="23" y="210"/>
                      </a:lnTo>
                      <a:cubicBezTo>
                        <a:pt x="23" y="229"/>
                        <a:pt x="27" y="243"/>
                        <a:pt x="36" y="251"/>
                      </a:cubicBezTo>
                      <a:cubicBezTo>
                        <a:pt x="45" y="260"/>
                        <a:pt x="62" y="265"/>
                        <a:pt x="86" y="265"/>
                      </a:cubicBezTo>
                      <a:lnTo>
                        <a:pt x="86" y="237"/>
                      </a:lnTo>
                      <a:cubicBezTo>
                        <a:pt x="77" y="237"/>
                        <a:pt x="71" y="235"/>
                        <a:pt x="67" y="231"/>
                      </a:cubicBezTo>
                      <a:cubicBezTo>
                        <a:pt x="64" y="227"/>
                        <a:pt x="62" y="220"/>
                        <a:pt x="62" y="210"/>
                      </a:cubicBezTo>
                      <a:lnTo>
                        <a:pt x="62" y="179"/>
                      </a:lnTo>
                      <a:cubicBezTo>
                        <a:pt x="62" y="154"/>
                        <a:pt x="54" y="139"/>
                        <a:pt x="39" y="133"/>
                      </a:cubicBezTo>
                      <a:lnTo>
                        <a:pt x="39" y="132"/>
                      </a:lnTo>
                      <a:cubicBezTo>
                        <a:pt x="54" y="126"/>
                        <a:pt x="62" y="111"/>
                        <a:pt x="62" y="87"/>
                      </a:cubicBezTo>
                      <a:lnTo>
                        <a:pt x="62" y="55"/>
                      </a:lnTo>
                      <a:cubicBezTo>
                        <a:pt x="62" y="37"/>
                        <a:pt x="70" y="28"/>
                        <a:pt x="86" y="28"/>
                      </a:cubicBezTo>
                      <a:lnTo>
                        <a:pt x="86" y="0"/>
                      </a:lnTo>
                      <a:cubicBezTo>
                        <a:pt x="62" y="0"/>
                        <a:pt x="46" y="5"/>
                        <a:pt x="36" y="14"/>
                      </a:cubicBezTo>
                      <a:cubicBezTo>
                        <a:pt x="28" y="23"/>
                        <a:pt x="23" y="37"/>
                        <a:pt x="23" y="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384"/>
                  <a:endParaRPr lang="en-US" sz="1836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19" name="Freeform 7"/>
                <p:cNvSpPr>
                  <a:spLocks/>
                </p:cNvSpPr>
                <p:nvPr/>
              </p:nvSpPr>
              <p:spPr bwMode="auto">
                <a:xfrm>
                  <a:off x="4806139" y="4335997"/>
                  <a:ext cx="90040" cy="278433"/>
                </a:xfrm>
                <a:custGeom>
                  <a:avLst/>
                  <a:gdLst>
                    <a:gd name="T0" fmla="*/ 62 w 85"/>
                    <a:gd name="T1" fmla="*/ 90 h 265"/>
                    <a:gd name="T2" fmla="*/ 62 w 85"/>
                    <a:gd name="T3" fmla="*/ 56 h 265"/>
                    <a:gd name="T4" fmla="*/ 50 w 85"/>
                    <a:gd name="T5" fmla="*/ 15 h 265"/>
                    <a:gd name="T6" fmla="*/ 0 w 85"/>
                    <a:gd name="T7" fmla="*/ 0 h 265"/>
                    <a:gd name="T8" fmla="*/ 0 w 85"/>
                    <a:gd name="T9" fmla="*/ 28 h 265"/>
                    <a:gd name="T10" fmla="*/ 24 w 85"/>
                    <a:gd name="T11" fmla="*/ 55 h 265"/>
                    <a:gd name="T12" fmla="*/ 24 w 85"/>
                    <a:gd name="T13" fmla="*/ 85 h 265"/>
                    <a:gd name="T14" fmla="*/ 47 w 85"/>
                    <a:gd name="T15" fmla="*/ 132 h 265"/>
                    <a:gd name="T16" fmla="*/ 47 w 85"/>
                    <a:gd name="T17" fmla="*/ 133 h 265"/>
                    <a:gd name="T18" fmla="*/ 24 w 85"/>
                    <a:gd name="T19" fmla="*/ 178 h 265"/>
                    <a:gd name="T20" fmla="*/ 24 w 85"/>
                    <a:gd name="T21" fmla="*/ 210 h 265"/>
                    <a:gd name="T22" fmla="*/ 19 w 85"/>
                    <a:gd name="T23" fmla="*/ 231 h 265"/>
                    <a:gd name="T24" fmla="*/ 0 w 85"/>
                    <a:gd name="T25" fmla="*/ 237 h 265"/>
                    <a:gd name="T26" fmla="*/ 0 w 85"/>
                    <a:gd name="T27" fmla="*/ 265 h 265"/>
                    <a:gd name="T28" fmla="*/ 50 w 85"/>
                    <a:gd name="T29" fmla="*/ 251 h 265"/>
                    <a:gd name="T30" fmla="*/ 62 w 85"/>
                    <a:gd name="T31" fmla="*/ 209 h 265"/>
                    <a:gd name="T32" fmla="*/ 62 w 85"/>
                    <a:gd name="T33" fmla="*/ 174 h 265"/>
                    <a:gd name="T34" fmla="*/ 85 w 85"/>
                    <a:gd name="T35" fmla="*/ 146 h 265"/>
                    <a:gd name="T36" fmla="*/ 85 w 85"/>
                    <a:gd name="T37" fmla="*/ 119 h 265"/>
                    <a:gd name="T38" fmla="*/ 62 w 85"/>
                    <a:gd name="T39" fmla="*/ 9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5" h="265">
                      <a:moveTo>
                        <a:pt x="62" y="90"/>
                      </a:moveTo>
                      <a:lnTo>
                        <a:pt x="62" y="56"/>
                      </a:lnTo>
                      <a:cubicBezTo>
                        <a:pt x="62" y="37"/>
                        <a:pt x="58" y="23"/>
                        <a:pt x="50" y="15"/>
                      </a:cubicBezTo>
                      <a:cubicBezTo>
                        <a:pt x="40" y="5"/>
                        <a:pt x="23" y="0"/>
                        <a:pt x="0" y="0"/>
                      </a:cubicBezTo>
                      <a:lnTo>
                        <a:pt x="0" y="28"/>
                      </a:lnTo>
                      <a:cubicBezTo>
                        <a:pt x="16" y="28"/>
                        <a:pt x="24" y="37"/>
                        <a:pt x="24" y="55"/>
                      </a:cubicBezTo>
                      <a:lnTo>
                        <a:pt x="24" y="85"/>
                      </a:lnTo>
                      <a:cubicBezTo>
                        <a:pt x="24" y="110"/>
                        <a:pt x="32" y="126"/>
                        <a:pt x="47" y="132"/>
                      </a:cubicBezTo>
                      <a:lnTo>
                        <a:pt x="47" y="133"/>
                      </a:lnTo>
                      <a:cubicBezTo>
                        <a:pt x="32" y="139"/>
                        <a:pt x="24" y="154"/>
                        <a:pt x="24" y="178"/>
                      </a:cubicBezTo>
                      <a:lnTo>
                        <a:pt x="24" y="210"/>
                      </a:lnTo>
                      <a:cubicBezTo>
                        <a:pt x="24" y="219"/>
                        <a:pt x="22" y="226"/>
                        <a:pt x="19" y="231"/>
                      </a:cubicBezTo>
                      <a:cubicBezTo>
                        <a:pt x="15" y="235"/>
                        <a:pt x="9" y="237"/>
                        <a:pt x="0" y="237"/>
                      </a:cubicBezTo>
                      <a:lnTo>
                        <a:pt x="0" y="265"/>
                      </a:lnTo>
                      <a:cubicBezTo>
                        <a:pt x="24" y="265"/>
                        <a:pt x="41" y="260"/>
                        <a:pt x="50" y="251"/>
                      </a:cubicBezTo>
                      <a:cubicBezTo>
                        <a:pt x="58" y="242"/>
                        <a:pt x="62" y="229"/>
                        <a:pt x="62" y="209"/>
                      </a:cubicBezTo>
                      <a:lnTo>
                        <a:pt x="62" y="174"/>
                      </a:lnTo>
                      <a:cubicBezTo>
                        <a:pt x="62" y="156"/>
                        <a:pt x="70" y="146"/>
                        <a:pt x="85" y="146"/>
                      </a:cubicBezTo>
                      <a:lnTo>
                        <a:pt x="85" y="119"/>
                      </a:lnTo>
                      <a:cubicBezTo>
                        <a:pt x="70" y="119"/>
                        <a:pt x="62" y="109"/>
                        <a:pt x="62" y="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384"/>
                  <a:endParaRPr lang="en-US" sz="1836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</p:grpSp>
        </p:grpSp>
      </p:grpSp>
      <p:sp>
        <p:nvSpPr>
          <p:cNvPr id="23" name="Rounded Rectangle 78"/>
          <p:cNvSpPr/>
          <p:nvPr/>
        </p:nvSpPr>
        <p:spPr bwMode="auto">
          <a:xfrm>
            <a:off x="5038668" y="3313575"/>
            <a:ext cx="2384532" cy="1592427"/>
          </a:xfrm>
          <a:prstGeom prst="roundRect">
            <a:avLst>
              <a:gd name="adj" fmla="val 5175"/>
            </a:avLst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2" rIns="182828" bIns="1462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114">
              <a:lnSpc>
                <a:spcPct val="90000"/>
              </a:lnSpc>
            </a:pPr>
            <a:r>
              <a:rPr lang="en-US" sz="159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STAGE</a:t>
            </a:r>
          </a:p>
        </p:txBody>
      </p:sp>
      <p:sp>
        <p:nvSpPr>
          <p:cNvPr id="24" name="Rounded Rectangle 79"/>
          <p:cNvSpPr/>
          <p:nvPr/>
        </p:nvSpPr>
        <p:spPr bwMode="auto">
          <a:xfrm>
            <a:off x="5038668" y="5027727"/>
            <a:ext cx="2384532" cy="1592427"/>
          </a:xfrm>
          <a:prstGeom prst="roundRect">
            <a:avLst>
              <a:gd name="adj" fmla="val 5175"/>
            </a:avLst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2" rIns="182828" bIns="1462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114">
              <a:lnSpc>
                <a:spcPct val="90000"/>
              </a:lnSpc>
            </a:pPr>
            <a:r>
              <a:rPr lang="en-US" sz="1598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PRODUCTION</a:t>
            </a:r>
          </a:p>
        </p:txBody>
      </p:sp>
      <p:sp>
        <p:nvSpPr>
          <p:cNvPr id="25" name="APP 1"/>
          <p:cNvSpPr>
            <a:spLocks noEditPoints="1"/>
          </p:cNvSpPr>
          <p:nvPr/>
        </p:nvSpPr>
        <p:spPr bwMode="auto">
          <a:xfrm>
            <a:off x="6352796" y="2165911"/>
            <a:ext cx="796943" cy="822387"/>
          </a:xfrm>
          <a:custGeom>
            <a:avLst/>
            <a:gdLst>
              <a:gd name="T0" fmla="*/ 364 w 371"/>
              <a:gd name="T1" fmla="*/ 103 h 383"/>
              <a:gd name="T2" fmla="*/ 216 w 371"/>
              <a:gd name="T3" fmla="*/ 3 h 383"/>
              <a:gd name="T4" fmla="*/ 203 w 371"/>
              <a:gd name="T5" fmla="*/ 1 h 383"/>
              <a:gd name="T6" fmla="*/ 13 w 371"/>
              <a:gd name="T7" fmla="*/ 50 h 383"/>
              <a:gd name="T8" fmla="*/ 0 w 371"/>
              <a:gd name="T9" fmla="*/ 66 h 383"/>
              <a:gd name="T10" fmla="*/ 0 w 371"/>
              <a:gd name="T11" fmla="*/ 243 h 383"/>
              <a:gd name="T12" fmla="*/ 5 w 371"/>
              <a:gd name="T13" fmla="*/ 255 h 383"/>
              <a:gd name="T14" fmla="*/ 125 w 371"/>
              <a:gd name="T15" fmla="*/ 379 h 383"/>
              <a:gd name="T16" fmla="*/ 137 w 371"/>
              <a:gd name="T17" fmla="*/ 383 h 383"/>
              <a:gd name="T18" fmla="*/ 142 w 371"/>
              <a:gd name="T19" fmla="*/ 383 h 383"/>
              <a:gd name="T20" fmla="*/ 351 w 371"/>
              <a:gd name="T21" fmla="*/ 310 h 383"/>
              <a:gd name="T22" fmla="*/ 362 w 371"/>
              <a:gd name="T23" fmla="*/ 296 h 383"/>
              <a:gd name="T24" fmla="*/ 371 w 371"/>
              <a:gd name="T25" fmla="*/ 117 h 383"/>
              <a:gd name="T26" fmla="*/ 364 w 371"/>
              <a:gd name="T27" fmla="*/ 103 h 383"/>
              <a:gd name="T28" fmla="*/ 204 w 371"/>
              <a:gd name="T29" fmla="*/ 34 h 383"/>
              <a:gd name="T30" fmla="*/ 321 w 371"/>
              <a:gd name="T31" fmla="*/ 113 h 383"/>
              <a:gd name="T32" fmla="*/ 251 w 371"/>
              <a:gd name="T33" fmla="*/ 134 h 383"/>
              <a:gd name="T34" fmla="*/ 139 w 371"/>
              <a:gd name="T35" fmla="*/ 51 h 383"/>
              <a:gd name="T36" fmla="*/ 204 w 371"/>
              <a:gd name="T37" fmla="*/ 34 h 383"/>
              <a:gd name="T38" fmla="*/ 143 w 371"/>
              <a:gd name="T39" fmla="*/ 167 h 383"/>
              <a:gd name="T40" fmla="*/ 42 w 371"/>
              <a:gd name="T41" fmla="*/ 76 h 383"/>
              <a:gd name="T42" fmla="*/ 113 w 371"/>
              <a:gd name="T43" fmla="*/ 58 h 383"/>
              <a:gd name="T44" fmla="*/ 225 w 371"/>
              <a:gd name="T45" fmla="*/ 142 h 383"/>
              <a:gd name="T46" fmla="*/ 143 w 371"/>
              <a:gd name="T47" fmla="*/ 167 h 383"/>
              <a:gd name="T48" fmla="*/ 33 w 371"/>
              <a:gd name="T49" fmla="*/ 237 h 383"/>
              <a:gd name="T50" fmla="*/ 33 w 371"/>
              <a:gd name="T51" fmla="*/ 96 h 383"/>
              <a:gd name="T52" fmla="*/ 130 w 371"/>
              <a:gd name="T53" fmla="*/ 184 h 383"/>
              <a:gd name="T54" fmla="*/ 130 w 371"/>
              <a:gd name="T55" fmla="*/ 338 h 383"/>
              <a:gd name="T56" fmla="*/ 33 w 371"/>
              <a:gd name="T57" fmla="*/ 237 h 383"/>
              <a:gd name="T58" fmla="*/ 152 w 371"/>
              <a:gd name="T59" fmla="*/ 345 h 383"/>
              <a:gd name="T60" fmla="*/ 152 w 371"/>
              <a:gd name="T61" fmla="*/ 187 h 383"/>
              <a:gd name="T62" fmla="*/ 338 w 371"/>
              <a:gd name="T63" fmla="*/ 130 h 383"/>
              <a:gd name="T64" fmla="*/ 330 w 371"/>
              <a:gd name="T65" fmla="*/ 283 h 383"/>
              <a:gd name="T66" fmla="*/ 152 w 371"/>
              <a:gd name="T67" fmla="*/ 345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71" h="383">
                <a:moveTo>
                  <a:pt x="364" y="103"/>
                </a:moveTo>
                <a:cubicBezTo>
                  <a:pt x="216" y="3"/>
                  <a:pt x="216" y="3"/>
                  <a:pt x="216" y="3"/>
                </a:cubicBezTo>
                <a:cubicBezTo>
                  <a:pt x="213" y="1"/>
                  <a:pt x="208" y="0"/>
                  <a:pt x="203" y="1"/>
                </a:cubicBezTo>
                <a:cubicBezTo>
                  <a:pt x="13" y="50"/>
                  <a:pt x="13" y="50"/>
                  <a:pt x="13" y="50"/>
                </a:cubicBezTo>
                <a:cubicBezTo>
                  <a:pt x="5" y="52"/>
                  <a:pt x="0" y="58"/>
                  <a:pt x="0" y="66"/>
                </a:cubicBezTo>
                <a:cubicBezTo>
                  <a:pt x="0" y="243"/>
                  <a:pt x="0" y="243"/>
                  <a:pt x="0" y="243"/>
                </a:cubicBezTo>
                <a:cubicBezTo>
                  <a:pt x="0" y="248"/>
                  <a:pt x="2" y="252"/>
                  <a:pt x="5" y="255"/>
                </a:cubicBezTo>
                <a:cubicBezTo>
                  <a:pt x="125" y="379"/>
                  <a:pt x="125" y="379"/>
                  <a:pt x="125" y="379"/>
                </a:cubicBezTo>
                <a:cubicBezTo>
                  <a:pt x="128" y="382"/>
                  <a:pt x="132" y="383"/>
                  <a:pt x="137" y="383"/>
                </a:cubicBezTo>
                <a:cubicBezTo>
                  <a:pt x="138" y="383"/>
                  <a:pt x="140" y="383"/>
                  <a:pt x="142" y="383"/>
                </a:cubicBezTo>
                <a:cubicBezTo>
                  <a:pt x="351" y="310"/>
                  <a:pt x="351" y="310"/>
                  <a:pt x="351" y="310"/>
                </a:cubicBezTo>
                <a:cubicBezTo>
                  <a:pt x="357" y="308"/>
                  <a:pt x="362" y="302"/>
                  <a:pt x="362" y="296"/>
                </a:cubicBezTo>
                <a:cubicBezTo>
                  <a:pt x="371" y="117"/>
                  <a:pt x="371" y="117"/>
                  <a:pt x="371" y="117"/>
                </a:cubicBezTo>
                <a:cubicBezTo>
                  <a:pt x="371" y="112"/>
                  <a:pt x="369" y="106"/>
                  <a:pt x="364" y="103"/>
                </a:cubicBezTo>
                <a:close/>
                <a:moveTo>
                  <a:pt x="204" y="34"/>
                </a:moveTo>
                <a:cubicBezTo>
                  <a:pt x="321" y="113"/>
                  <a:pt x="321" y="113"/>
                  <a:pt x="321" y="113"/>
                </a:cubicBezTo>
                <a:cubicBezTo>
                  <a:pt x="251" y="134"/>
                  <a:pt x="251" y="134"/>
                  <a:pt x="251" y="134"/>
                </a:cubicBezTo>
                <a:cubicBezTo>
                  <a:pt x="139" y="51"/>
                  <a:pt x="139" y="51"/>
                  <a:pt x="139" y="51"/>
                </a:cubicBezTo>
                <a:lnTo>
                  <a:pt x="204" y="34"/>
                </a:lnTo>
                <a:close/>
                <a:moveTo>
                  <a:pt x="143" y="167"/>
                </a:moveTo>
                <a:cubicBezTo>
                  <a:pt x="42" y="76"/>
                  <a:pt x="42" y="76"/>
                  <a:pt x="42" y="76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225" y="142"/>
                  <a:pt x="225" y="142"/>
                  <a:pt x="225" y="142"/>
                </a:cubicBezTo>
                <a:lnTo>
                  <a:pt x="143" y="167"/>
                </a:lnTo>
                <a:close/>
                <a:moveTo>
                  <a:pt x="33" y="237"/>
                </a:moveTo>
                <a:cubicBezTo>
                  <a:pt x="33" y="96"/>
                  <a:pt x="33" y="96"/>
                  <a:pt x="33" y="96"/>
                </a:cubicBezTo>
                <a:cubicBezTo>
                  <a:pt x="130" y="184"/>
                  <a:pt x="130" y="184"/>
                  <a:pt x="130" y="184"/>
                </a:cubicBezTo>
                <a:cubicBezTo>
                  <a:pt x="130" y="338"/>
                  <a:pt x="130" y="338"/>
                  <a:pt x="130" y="338"/>
                </a:cubicBezTo>
                <a:lnTo>
                  <a:pt x="33" y="237"/>
                </a:lnTo>
                <a:close/>
                <a:moveTo>
                  <a:pt x="152" y="345"/>
                </a:moveTo>
                <a:cubicBezTo>
                  <a:pt x="152" y="187"/>
                  <a:pt x="152" y="187"/>
                  <a:pt x="152" y="187"/>
                </a:cubicBezTo>
                <a:cubicBezTo>
                  <a:pt x="338" y="130"/>
                  <a:pt x="338" y="130"/>
                  <a:pt x="338" y="130"/>
                </a:cubicBezTo>
                <a:cubicBezTo>
                  <a:pt x="330" y="283"/>
                  <a:pt x="330" y="283"/>
                  <a:pt x="330" y="283"/>
                </a:cubicBezTo>
                <a:lnTo>
                  <a:pt x="152" y="3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/>
          <a:p>
            <a:pPr defTabSz="913833"/>
            <a:endParaRPr lang="en-US" sz="1700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26" name="APP 2"/>
          <p:cNvSpPr>
            <a:spLocks noEditPoints="1"/>
          </p:cNvSpPr>
          <p:nvPr/>
        </p:nvSpPr>
        <p:spPr bwMode="auto">
          <a:xfrm>
            <a:off x="6352796" y="3871853"/>
            <a:ext cx="796943" cy="822387"/>
          </a:xfrm>
          <a:custGeom>
            <a:avLst/>
            <a:gdLst>
              <a:gd name="T0" fmla="*/ 364 w 371"/>
              <a:gd name="T1" fmla="*/ 103 h 383"/>
              <a:gd name="T2" fmla="*/ 216 w 371"/>
              <a:gd name="T3" fmla="*/ 3 h 383"/>
              <a:gd name="T4" fmla="*/ 203 w 371"/>
              <a:gd name="T5" fmla="*/ 1 h 383"/>
              <a:gd name="T6" fmla="*/ 13 w 371"/>
              <a:gd name="T7" fmla="*/ 50 h 383"/>
              <a:gd name="T8" fmla="*/ 0 w 371"/>
              <a:gd name="T9" fmla="*/ 66 h 383"/>
              <a:gd name="T10" fmla="*/ 0 w 371"/>
              <a:gd name="T11" fmla="*/ 243 h 383"/>
              <a:gd name="T12" fmla="*/ 5 w 371"/>
              <a:gd name="T13" fmla="*/ 255 h 383"/>
              <a:gd name="T14" fmla="*/ 125 w 371"/>
              <a:gd name="T15" fmla="*/ 379 h 383"/>
              <a:gd name="T16" fmla="*/ 137 w 371"/>
              <a:gd name="T17" fmla="*/ 383 h 383"/>
              <a:gd name="T18" fmla="*/ 142 w 371"/>
              <a:gd name="T19" fmla="*/ 383 h 383"/>
              <a:gd name="T20" fmla="*/ 351 w 371"/>
              <a:gd name="T21" fmla="*/ 310 h 383"/>
              <a:gd name="T22" fmla="*/ 362 w 371"/>
              <a:gd name="T23" fmla="*/ 296 h 383"/>
              <a:gd name="T24" fmla="*/ 371 w 371"/>
              <a:gd name="T25" fmla="*/ 117 h 383"/>
              <a:gd name="T26" fmla="*/ 364 w 371"/>
              <a:gd name="T27" fmla="*/ 103 h 383"/>
              <a:gd name="T28" fmla="*/ 204 w 371"/>
              <a:gd name="T29" fmla="*/ 34 h 383"/>
              <a:gd name="T30" fmla="*/ 321 w 371"/>
              <a:gd name="T31" fmla="*/ 113 h 383"/>
              <a:gd name="T32" fmla="*/ 251 w 371"/>
              <a:gd name="T33" fmla="*/ 134 h 383"/>
              <a:gd name="T34" fmla="*/ 139 w 371"/>
              <a:gd name="T35" fmla="*/ 51 h 383"/>
              <a:gd name="T36" fmla="*/ 204 w 371"/>
              <a:gd name="T37" fmla="*/ 34 h 383"/>
              <a:gd name="T38" fmla="*/ 143 w 371"/>
              <a:gd name="T39" fmla="*/ 167 h 383"/>
              <a:gd name="T40" fmla="*/ 42 w 371"/>
              <a:gd name="T41" fmla="*/ 76 h 383"/>
              <a:gd name="T42" fmla="*/ 113 w 371"/>
              <a:gd name="T43" fmla="*/ 58 h 383"/>
              <a:gd name="T44" fmla="*/ 225 w 371"/>
              <a:gd name="T45" fmla="*/ 142 h 383"/>
              <a:gd name="T46" fmla="*/ 143 w 371"/>
              <a:gd name="T47" fmla="*/ 167 h 383"/>
              <a:gd name="T48" fmla="*/ 33 w 371"/>
              <a:gd name="T49" fmla="*/ 237 h 383"/>
              <a:gd name="T50" fmla="*/ 33 w 371"/>
              <a:gd name="T51" fmla="*/ 96 h 383"/>
              <a:gd name="T52" fmla="*/ 130 w 371"/>
              <a:gd name="T53" fmla="*/ 184 h 383"/>
              <a:gd name="T54" fmla="*/ 130 w 371"/>
              <a:gd name="T55" fmla="*/ 338 h 383"/>
              <a:gd name="T56" fmla="*/ 33 w 371"/>
              <a:gd name="T57" fmla="*/ 237 h 383"/>
              <a:gd name="T58" fmla="*/ 152 w 371"/>
              <a:gd name="T59" fmla="*/ 345 h 383"/>
              <a:gd name="T60" fmla="*/ 152 w 371"/>
              <a:gd name="T61" fmla="*/ 187 h 383"/>
              <a:gd name="T62" fmla="*/ 338 w 371"/>
              <a:gd name="T63" fmla="*/ 130 h 383"/>
              <a:gd name="T64" fmla="*/ 330 w 371"/>
              <a:gd name="T65" fmla="*/ 283 h 383"/>
              <a:gd name="T66" fmla="*/ 152 w 371"/>
              <a:gd name="T67" fmla="*/ 345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71" h="383">
                <a:moveTo>
                  <a:pt x="364" y="103"/>
                </a:moveTo>
                <a:cubicBezTo>
                  <a:pt x="216" y="3"/>
                  <a:pt x="216" y="3"/>
                  <a:pt x="216" y="3"/>
                </a:cubicBezTo>
                <a:cubicBezTo>
                  <a:pt x="213" y="1"/>
                  <a:pt x="208" y="0"/>
                  <a:pt x="203" y="1"/>
                </a:cubicBezTo>
                <a:cubicBezTo>
                  <a:pt x="13" y="50"/>
                  <a:pt x="13" y="50"/>
                  <a:pt x="13" y="50"/>
                </a:cubicBezTo>
                <a:cubicBezTo>
                  <a:pt x="5" y="52"/>
                  <a:pt x="0" y="58"/>
                  <a:pt x="0" y="66"/>
                </a:cubicBezTo>
                <a:cubicBezTo>
                  <a:pt x="0" y="243"/>
                  <a:pt x="0" y="243"/>
                  <a:pt x="0" y="243"/>
                </a:cubicBezTo>
                <a:cubicBezTo>
                  <a:pt x="0" y="248"/>
                  <a:pt x="2" y="252"/>
                  <a:pt x="5" y="255"/>
                </a:cubicBezTo>
                <a:cubicBezTo>
                  <a:pt x="125" y="379"/>
                  <a:pt x="125" y="379"/>
                  <a:pt x="125" y="379"/>
                </a:cubicBezTo>
                <a:cubicBezTo>
                  <a:pt x="128" y="382"/>
                  <a:pt x="132" y="383"/>
                  <a:pt x="137" y="383"/>
                </a:cubicBezTo>
                <a:cubicBezTo>
                  <a:pt x="138" y="383"/>
                  <a:pt x="140" y="383"/>
                  <a:pt x="142" y="383"/>
                </a:cubicBezTo>
                <a:cubicBezTo>
                  <a:pt x="351" y="310"/>
                  <a:pt x="351" y="310"/>
                  <a:pt x="351" y="310"/>
                </a:cubicBezTo>
                <a:cubicBezTo>
                  <a:pt x="357" y="308"/>
                  <a:pt x="362" y="302"/>
                  <a:pt x="362" y="296"/>
                </a:cubicBezTo>
                <a:cubicBezTo>
                  <a:pt x="371" y="117"/>
                  <a:pt x="371" y="117"/>
                  <a:pt x="371" y="117"/>
                </a:cubicBezTo>
                <a:cubicBezTo>
                  <a:pt x="371" y="112"/>
                  <a:pt x="369" y="106"/>
                  <a:pt x="364" y="103"/>
                </a:cubicBezTo>
                <a:close/>
                <a:moveTo>
                  <a:pt x="204" y="34"/>
                </a:moveTo>
                <a:cubicBezTo>
                  <a:pt x="321" y="113"/>
                  <a:pt x="321" y="113"/>
                  <a:pt x="321" y="113"/>
                </a:cubicBezTo>
                <a:cubicBezTo>
                  <a:pt x="251" y="134"/>
                  <a:pt x="251" y="134"/>
                  <a:pt x="251" y="134"/>
                </a:cubicBezTo>
                <a:cubicBezTo>
                  <a:pt x="139" y="51"/>
                  <a:pt x="139" y="51"/>
                  <a:pt x="139" y="51"/>
                </a:cubicBezTo>
                <a:lnTo>
                  <a:pt x="204" y="34"/>
                </a:lnTo>
                <a:close/>
                <a:moveTo>
                  <a:pt x="143" y="167"/>
                </a:moveTo>
                <a:cubicBezTo>
                  <a:pt x="42" y="76"/>
                  <a:pt x="42" y="76"/>
                  <a:pt x="42" y="76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225" y="142"/>
                  <a:pt x="225" y="142"/>
                  <a:pt x="225" y="142"/>
                </a:cubicBezTo>
                <a:lnTo>
                  <a:pt x="143" y="167"/>
                </a:lnTo>
                <a:close/>
                <a:moveTo>
                  <a:pt x="33" y="237"/>
                </a:moveTo>
                <a:cubicBezTo>
                  <a:pt x="33" y="96"/>
                  <a:pt x="33" y="96"/>
                  <a:pt x="33" y="96"/>
                </a:cubicBezTo>
                <a:cubicBezTo>
                  <a:pt x="130" y="184"/>
                  <a:pt x="130" y="184"/>
                  <a:pt x="130" y="184"/>
                </a:cubicBezTo>
                <a:cubicBezTo>
                  <a:pt x="130" y="338"/>
                  <a:pt x="130" y="338"/>
                  <a:pt x="130" y="338"/>
                </a:cubicBezTo>
                <a:lnTo>
                  <a:pt x="33" y="237"/>
                </a:lnTo>
                <a:close/>
                <a:moveTo>
                  <a:pt x="152" y="345"/>
                </a:moveTo>
                <a:cubicBezTo>
                  <a:pt x="152" y="187"/>
                  <a:pt x="152" y="187"/>
                  <a:pt x="152" y="187"/>
                </a:cubicBezTo>
                <a:cubicBezTo>
                  <a:pt x="338" y="130"/>
                  <a:pt x="338" y="130"/>
                  <a:pt x="338" y="130"/>
                </a:cubicBezTo>
                <a:cubicBezTo>
                  <a:pt x="330" y="283"/>
                  <a:pt x="330" y="283"/>
                  <a:pt x="330" y="283"/>
                </a:cubicBezTo>
                <a:lnTo>
                  <a:pt x="152" y="3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/>
          <a:p>
            <a:pPr defTabSz="913833"/>
            <a:endParaRPr lang="en-US" sz="1700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27" name="APP 3"/>
          <p:cNvSpPr>
            <a:spLocks noEditPoints="1"/>
          </p:cNvSpPr>
          <p:nvPr/>
        </p:nvSpPr>
        <p:spPr bwMode="auto">
          <a:xfrm>
            <a:off x="6352796" y="5593065"/>
            <a:ext cx="796943" cy="822387"/>
          </a:xfrm>
          <a:custGeom>
            <a:avLst/>
            <a:gdLst>
              <a:gd name="T0" fmla="*/ 364 w 371"/>
              <a:gd name="T1" fmla="*/ 103 h 383"/>
              <a:gd name="T2" fmla="*/ 216 w 371"/>
              <a:gd name="T3" fmla="*/ 3 h 383"/>
              <a:gd name="T4" fmla="*/ 203 w 371"/>
              <a:gd name="T5" fmla="*/ 1 h 383"/>
              <a:gd name="T6" fmla="*/ 13 w 371"/>
              <a:gd name="T7" fmla="*/ 50 h 383"/>
              <a:gd name="T8" fmla="*/ 0 w 371"/>
              <a:gd name="T9" fmla="*/ 66 h 383"/>
              <a:gd name="T10" fmla="*/ 0 w 371"/>
              <a:gd name="T11" fmla="*/ 243 h 383"/>
              <a:gd name="T12" fmla="*/ 5 w 371"/>
              <a:gd name="T13" fmla="*/ 255 h 383"/>
              <a:gd name="T14" fmla="*/ 125 w 371"/>
              <a:gd name="T15" fmla="*/ 379 h 383"/>
              <a:gd name="T16" fmla="*/ 137 w 371"/>
              <a:gd name="T17" fmla="*/ 383 h 383"/>
              <a:gd name="T18" fmla="*/ 142 w 371"/>
              <a:gd name="T19" fmla="*/ 383 h 383"/>
              <a:gd name="T20" fmla="*/ 351 w 371"/>
              <a:gd name="T21" fmla="*/ 310 h 383"/>
              <a:gd name="T22" fmla="*/ 362 w 371"/>
              <a:gd name="T23" fmla="*/ 296 h 383"/>
              <a:gd name="T24" fmla="*/ 371 w 371"/>
              <a:gd name="T25" fmla="*/ 117 h 383"/>
              <a:gd name="T26" fmla="*/ 364 w 371"/>
              <a:gd name="T27" fmla="*/ 103 h 383"/>
              <a:gd name="T28" fmla="*/ 204 w 371"/>
              <a:gd name="T29" fmla="*/ 34 h 383"/>
              <a:gd name="T30" fmla="*/ 321 w 371"/>
              <a:gd name="T31" fmla="*/ 113 h 383"/>
              <a:gd name="T32" fmla="*/ 251 w 371"/>
              <a:gd name="T33" fmla="*/ 134 h 383"/>
              <a:gd name="T34" fmla="*/ 139 w 371"/>
              <a:gd name="T35" fmla="*/ 51 h 383"/>
              <a:gd name="T36" fmla="*/ 204 w 371"/>
              <a:gd name="T37" fmla="*/ 34 h 383"/>
              <a:gd name="T38" fmla="*/ 143 w 371"/>
              <a:gd name="T39" fmla="*/ 167 h 383"/>
              <a:gd name="T40" fmla="*/ 42 w 371"/>
              <a:gd name="T41" fmla="*/ 76 h 383"/>
              <a:gd name="T42" fmla="*/ 113 w 371"/>
              <a:gd name="T43" fmla="*/ 58 h 383"/>
              <a:gd name="T44" fmla="*/ 225 w 371"/>
              <a:gd name="T45" fmla="*/ 142 h 383"/>
              <a:gd name="T46" fmla="*/ 143 w 371"/>
              <a:gd name="T47" fmla="*/ 167 h 383"/>
              <a:gd name="T48" fmla="*/ 33 w 371"/>
              <a:gd name="T49" fmla="*/ 237 h 383"/>
              <a:gd name="T50" fmla="*/ 33 w 371"/>
              <a:gd name="T51" fmla="*/ 96 h 383"/>
              <a:gd name="T52" fmla="*/ 130 w 371"/>
              <a:gd name="T53" fmla="*/ 184 h 383"/>
              <a:gd name="T54" fmla="*/ 130 w 371"/>
              <a:gd name="T55" fmla="*/ 338 h 383"/>
              <a:gd name="T56" fmla="*/ 33 w 371"/>
              <a:gd name="T57" fmla="*/ 237 h 383"/>
              <a:gd name="T58" fmla="*/ 152 w 371"/>
              <a:gd name="T59" fmla="*/ 345 h 383"/>
              <a:gd name="T60" fmla="*/ 152 w 371"/>
              <a:gd name="T61" fmla="*/ 187 h 383"/>
              <a:gd name="T62" fmla="*/ 338 w 371"/>
              <a:gd name="T63" fmla="*/ 130 h 383"/>
              <a:gd name="T64" fmla="*/ 330 w 371"/>
              <a:gd name="T65" fmla="*/ 283 h 383"/>
              <a:gd name="T66" fmla="*/ 152 w 371"/>
              <a:gd name="T67" fmla="*/ 345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71" h="383">
                <a:moveTo>
                  <a:pt x="364" y="103"/>
                </a:moveTo>
                <a:cubicBezTo>
                  <a:pt x="216" y="3"/>
                  <a:pt x="216" y="3"/>
                  <a:pt x="216" y="3"/>
                </a:cubicBezTo>
                <a:cubicBezTo>
                  <a:pt x="213" y="1"/>
                  <a:pt x="208" y="0"/>
                  <a:pt x="203" y="1"/>
                </a:cubicBezTo>
                <a:cubicBezTo>
                  <a:pt x="13" y="50"/>
                  <a:pt x="13" y="50"/>
                  <a:pt x="13" y="50"/>
                </a:cubicBezTo>
                <a:cubicBezTo>
                  <a:pt x="5" y="52"/>
                  <a:pt x="0" y="58"/>
                  <a:pt x="0" y="66"/>
                </a:cubicBezTo>
                <a:cubicBezTo>
                  <a:pt x="0" y="243"/>
                  <a:pt x="0" y="243"/>
                  <a:pt x="0" y="243"/>
                </a:cubicBezTo>
                <a:cubicBezTo>
                  <a:pt x="0" y="248"/>
                  <a:pt x="2" y="252"/>
                  <a:pt x="5" y="255"/>
                </a:cubicBezTo>
                <a:cubicBezTo>
                  <a:pt x="125" y="379"/>
                  <a:pt x="125" y="379"/>
                  <a:pt x="125" y="379"/>
                </a:cubicBezTo>
                <a:cubicBezTo>
                  <a:pt x="128" y="382"/>
                  <a:pt x="132" y="383"/>
                  <a:pt x="137" y="383"/>
                </a:cubicBezTo>
                <a:cubicBezTo>
                  <a:pt x="138" y="383"/>
                  <a:pt x="140" y="383"/>
                  <a:pt x="142" y="383"/>
                </a:cubicBezTo>
                <a:cubicBezTo>
                  <a:pt x="351" y="310"/>
                  <a:pt x="351" y="310"/>
                  <a:pt x="351" y="310"/>
                </a:cubicBezTo>
                <a:cubicBezTo>
                  <a:pt x="357" y="308"/>
                  <a:pt x="362" y="302"/>
                  <a:pt x="362" y="296"/>
                </a:cubicBezTo>
                <a:cubicBezTo>
                  <a:pt x="371" y="117"/>
                  <a:pt x="371" y="117"/>
                  <a:pt x="371" y="117"/>
                </a:cubicBezTo>
                <a:cubicBezTo>
                  <a:pt x="371" y="112"/>
                  <a:pt x="369" y="106"/>
                  <a:pt x="364" y="103"/>
                </a:cubicBezTo>
                <a:close/>
                <a:moveTo>
                  <a:pt x="204" y="34"/>
                </a:moveTo>
                <a:cubicBezTo>
                  <a:pt x="321" y="113"/>
                  <a:pt x="321" y="113"/>
                  <a:pt x="321" y="113"/>
                </a:cubicBezTo>
                <a:cubicBezTo>
                  <a:pt x="251" y="134"/>
                  <a:pt x="251" y="134"/>
                  <a:pt x="251" y="134"/>
                </a:cubicBezTo>
                <a:cubicBezTo>
                  <a:pt x="139" y="51"/>
                  <a:pt x="139" y="51"/>
                  <a:pt x="139" y="51"/>
                </a:cubicBezTo>
                <a:lnTo>
                  <a:pt x="204" y="34"/>
                </a:lnTo>
                <a:close/>
                <a:moveTo>
                  <a:pt x="143" y="167"/>
                </a:moveTo>
                <a:cubicBezTo>
                  <a:pt x="42" y="76"/>
                  <a:pt x="42" y="76"/>
                  <a:pt x="42" y="76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225" y="142"/>
                  <a:pt x="225" y="142"/>
                  <a:pt x="225" y="142"/>
                </a:cubicBezTo>
                <a:lnTo>
                  <a:pt x="143" y="167"/>
                </a:lnTo>
                <a:close/>
                <a:moveTo>
                  <a:pt x="33" y="237"/>
                </a:moveTo>
                <a:cubicBezTo>
                  <a:pt x="33" y="96"/>
                  <a:pt x="33" y="96"/>
                  <a:pt x="33" y="96"/>
                </a:cubicBezTo>
                <a:cubicBezTo>
                  <a:pt x="130" y="184"/>
                  <a:pt x="130" y="184"/>
                  <a:pt x="130" y="184"/>
                </a:cubicBezTo>
                <a:cubicBezTo>
                  <a:pt x="130" y="338"/>
                  <a:pt x="130" y="338"/>
                  <a:pt x="130" y="338"/>
                </a:cubicBezTo>
                <a:lnTo>
                  <a:pt x="33" y="237"/>
                </a:lnTo>
                <a:close/>
                <a:moveTo>
                  <a:pt x="152" y="345"/>
                </a:moveTo>
                <a:cubicBezTo>
                  <a:pt x="152" y="187"/>
                  <a:pt x="152" y="187"/>
                  <a:pt x="152" y="187"/>
                </a:cubicBezTo>
                <a:cubicBezTo>
                  <a:pt x="338" y="130"/>
                  <a:pt x="338" y="130"/>
                  <a:pt x="338" y="130"/>
                </a:cubicBezTo>
                <a:cubicBezTo>
                  <a:pt x="330" y="283"/>
                  <a:pt x="330" y="283"/>
                  <a:pt x="330" y="283"/>
                </a:cubicBezTo>
                <a:lnTo>
                  <a:pt x="152" y="3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4" tIns="45706" rIns="91414" bIns="45706" numCol="1" anchor="t" anchorCtr="0" compatLnSpc="1">
            <a:prstTxWarp prst="textNoShape">
              <a:avLst/>
            </a:prstTxWarp>
          </a:bodyPr>
          <a:lstStyle/>
          <a:p>
            <a:pPr defTabSz="913833"/>
            <a:endParaRPr lang="en-US" sz="1700">
              <a:solidFill>
                <a:srgbClr val="000000"/>
              </a:solidFill>
              <a:latin typeface="Segoe UI"/>
            </a:endParaRPr>
          </a:p>
        </p:txBody>
      </p:sp>
      <p:grpSp>
        <p:nvGrpSpPr>
          <p:cNvPr id="28" name="CODE 2" descr="Down:  CODE 2"/>
          <p:cNvGrpSpPr/>
          <p:nvPr/>
        </p:nvGrpSpPr>
        <p:grpSpPr>
          <a:xfrm>
            <a:off x="5445462" y="2270671"/>
            <a:ext cx="538129" cy="560885"/>
            <a:chOff x="2328300" y="3506767"/>
            <a:chExt cx="551703" cy="575034"/>
          </a:xfrm>
        </p:grpSpPr>
        <p:sp>
          <p:nvSpPr>
            <p:cNvPr id="2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30370" y="3507272"/>
              <a:ext cx="543013" cy="555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32384"/>
              <a:endParaRPr lang="en-US" sz="1836">
                <a:solidFill>
                  <a:srgbClr val="FFFFFF"/>
                </a:solidFill>
                <a:latin typeface="Segoe UI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328300" y="3506767"/>
              <a:ext cx="551703" cy="575034"/>
              <a:chOff x="3937001" y="4448175"/>
              <a:chExt cx="638175" cy="665163"/>
            </a:xfrm>
          </p:grpSpPr>
          <p:grpSp>
            <p:nvGrpSpPr>
              <p:cNvPr id="31" name="Group 10"/>
              <p:cNvGrpSpPr>
                <a:grpSpLocks noChangeAspect="1"/>
              </p:cNvGrpSpPr>
              <p:nvPr/>
            </p:nvGrpSpPr>
            <p:grpSpPr bwMode="auto">
              <a:xfrm>
                <a:off x="3937001" y="4448175"/>
                <a:ext cx="638175" cy="665163"/>
                <a:chOff x="2480" y="2802"/>
                <a:chExt cx="402" cy="419"/>
              </a:xfrm>
            </p:grpSpPr>
            <p:sp>
              <p:nvSpPr>
                <p:cNvPr id="35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481" y="2802"/>
                  <a:ext cx="400" cy="4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384"/>
                  <a:endParaRPr lang="en-US" sz="1836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36" name="Freeform 11"/>
                <p:cNvSpPr>
                  <a:spLocks/>
                </p:cNvSpPr>
                <p:nvPr/>
              </p:nvSpPr>
              <p:spPr bwMode="auto">
                <a:xfrm>
                  <a:off x="2480" y="2802"/>
                  <a:ext cx="402" cy="418"/>
                </a:xfrm>
                <a:custGeom>
                  <a:avLst/>
                  <a:gdLst>
                    <a:gd name="T0" fmla="*/ 67 w 644"/>
                    <a:gd name="T1" fmla="*/ 0 h 671"/>
                    <a:gd name="T2" fmla="*/ 0 w 644"/>
                    <a:gd name="T3" fmla="*/ 68 h 671"/>
                    <a:gd name="T4" fmla="*/ 0 w 644"/>
                    <a:gd name="T5" fmla="*/ 603 h 671"/>
                    <a:gd name="T6" fmla="*/ 67 w 644"/>
                    <a:gd name="T7" fmla="*/ 671 h 671"/>
                    <a:gd name="T8" fmla="*/ 576 w 644"/>
                    <a:gd name="T9" fmla="*/ 671 h 671"/>
                    <a:gd name="T10" fmla="*/ 644 w 644"/>
                    <a:gd name="T11" fmla="*/ 603 h 671"/>
                    <a:gd name="T12" fmla="*/ 644 w 644"/>
                    <a:gd name="T13" fmla="*/ 193 h 671"/>
                    <a:gd name="T14" fmla="*/ 644 w 644"/>
                    <a:gd name="T15" fmla="*/ 127 h 671"/>
                    <a:gd name="T16" fmla="*/ 515 w 644"/>
                    <a:gd name="T17" fmla="*/ 0 h 671"/>
                    <a:gd name="T18" fmla="*/ 445 w 644"/>
                    <a:gd name="T19" fmla="*/ 0 h 671"/>
                    <a:gd name="T20" fmla="*/ 67 w 644"/>
                    <a:gd name="T21" fmla="*/ 0 h 6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4" h="671">
                      <a:moveTo>
                        <a:pt x="67" y="0"/>
                      </a:moveTo>
                      <a:cubicBezTo>
                        <a:pt x="30" y="0"/>
                        <a:pt x="0" y="30"/>
                        <a:pt x="0" y="68"/>
                      </a:cubicBezTo>
                      <a:cubicBezTo>
                        <a:pt x="0" y="603"/>
                        <a:pt x="0" y="603"/>
                        <a:pt x="0" y="603"/>
                      </a:cubicBezTo>
                      <a:cubicBezTo>
                        <a:pt x="0" y="641"/>
                        <a:pt x="30" y="671"/>
                        <a:pt x="67" y="671"/>
                      </a:cubicBezTo>
                      <a:cubicBezTo>
                        <a:pt x="576" y="671"/>
                        <a:pt x="576" y="671"/>
                        <a:pt x="576" y="671"/>
                      </a:cubicBezTo>
                      <a:cubicBezTo>
                        <a:pt x="613" y="671"/>
                        <a:pt x="644" y="641"/>
                        <a:pt x="644" y="603"/>
                      </a:cubicBezTo>
                      <a:cubicBezTo>
                        <a:pt x="644" y="193"/>
                        <a:pt x="644" y="193"/>
                        <a:pt x="644" y="193"/>
                      </a:cubicBezTo>
                      <a:cubicBezTo>
                        <a:pt x="644" y="156"/>
                        <a:pt x="644" y="127"/>
                        <a:pt x="644" y="127"/>
                      </a:cubicBezTo>
                      <a:cubicBezTo>
                        <a:pt x="515" y="0"/>
                        <a:pt x="515" y="0"/>
                        <a:pt x="515" y="0"/>
                      </a:cubicBezTo>
                      <a:cubicBezTo>
                        <a:pt x="515" y="0"/>
                        <a:pt x="482" y="0"/>
                        <a:pt x="445" y="0"/>
                      </a:cubicBez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B9B9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384"/>
                  <a:endParaRPr lang="en-US" sz="1836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37" name="Freeform 12"/>
                <p:cNvSpPr>
                  <a:spLocks/>
                </p:cNvSpPr>
                <p:nvPr/>
              </p:nvSpPr>
              <p:spPr bwMode="auto">
                <a:xfrm>
                  <a:off x="2801" y="2802"/>
                  <a:ext cx="81" cy="79"/>
                </a:xfrm>
                <a:custGeom>
                  <a:avLst/>
                  <a:gdLst>
                    <a:gd name="T0" fmla="*/ 81 w 81"/>
                    <a:gd name="T1" fmla="*/ 79 h 79"/>
                    <a:gd name="T2" fmla="*/ 0 w 81"/>
                    <a:gd name="T3" fmla="*/ 0 h 79"/>
                    <a:gd name="T4" fmla="*/ 0 w 81"/>
                    <a:gd name="T5" fmla="*/ 79 h 79"/>
                    <a:gd name="T6" fmla="*/ 81 w 81"/>
                    <a:gd name="T7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79">
                      <a:moveTo>
                        <a:pt x="81" y="79"/>
                      </a:moveTo>
                      <a:lnTo>
                        <a:pt x="0" y="0"/>
                      </a:lnTo>
                      <a:lnTo>
                        <a:pt x="0" y="79"/>
                      </a:lnTo>
                      <a:lnTo>
                        <a:pt x="81" y="79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384"/>
                  <a:endParaRPr lang="en-US" sz="1836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4120302" y="4618868"/>
                <a:ext cx="293550" cy="349134"/>
                <a:chOff x="4662074" y="4335997"/>
                <a:chExt cx="234105" cy="278433"/>
              </a:xfrm>
            </p:grpSpPr>
            <p:sp>
              <p:nvSpPr>
                <p:cNvPr id="33" name="Freeform 6"/>
                <p:cNvSpPr>
                  <a:spLocks/>
                </p:cNvSpPr>
                <p:nvPr/>
              </p:nvSpPr>
              <p:spPr bwMode="auto">
                <a:xfrm>
                  <a:off x="4662074" y="4335997"/>
                  <a:ext cx="90040" cy="278433"/>
                </a:xfrm>
                <a:custGeom>
                  <a:avLst/>
                  <a:gdLst>
                    <a:gd name="T0" fmla="*/ 23 w 86"/>
                    <a:gd name="T1" fmla="*/ 56 h 265"/>
                    <a:gd name="T2" fmla="*/ 23 w 86"/>
                    <a:gd name="T3" fmla="*/ 90 h 265"/>
                    <a:gd name="T4" fmla="*/ 0 w 86"/>
                    <a:gd name="T5" fmla="*/ 119 h 265"/>
                    <a:gd name="T6" fmla="*/ 0 w 86"/>
                    <a:gd name="T7" fmla="*/ 146 h 265"/>
                    <a:gd name="T8" fmla="*/ 23 w 86"/>
                    <a:gd name="T9" fmla="*/ 174 h 265"/>
                    <a:gd name="T10" fmla="*/ 23 w 86"/>
                    <a:gd name="T11" fmla="*/ 210 h 265"/>
                    <a:gd name="T12" fmla="*/ 36 w 86"/>
                    <a:gd name="T13" fmla="*/ 251 h 265"/>
                    <a:gd name="T14" fmla="*/ 86 w 86"/>
                    <a:gd name="T15" fmla="*/ 265 h 265"/>
                    <a:gd name="T16" fmla="*/ 86 w 86"/>
                    <a:gd name="T17" fmla="*/ 237 h 265"/>
                    <a:gd name="T18" fmla="*/ 67 w 86"/>
                    <a:gd name="T19" fmla="*/ 231 h 265"/>
                    <a:gd name="T20" fmla="*/ 62 w 86"/>
                    <a:gd name="T21" fmla="*/ 210 h 265"/>
                    <a:gd name="T22" fmla="*/ 62 w 86"/>
                    <a:gd name="T23" fmla="*/ 179 h 265"/>
                    <a:gd name="T24" fmla="*/ 39 w 86"/>
                    <a:gd name="T25" fmla="*/ 133 h 265"/>
                    <a:gd name="T26" fmla="*/ 39 w 86"/>
                    <a:gd name="T27" fmla="*/ 132 h 265"/>
                    <a:gd name="T28" fmla="*/ 62 w 86"/>
                    <a:gd name="T29" fmla="*/ 87 h 265"/>
                    <a:gd name="T30" fmla="*/ 62 w 86"/>
                    <a:gd name="T31" fmla="*/ 55 h 265"/>
                    <a:gd name="T32" fmla="*/ 86 w 86"/>
                    <a:gd name="T33" fmla="*/ 28 h 265"/>
                    <a:gd name="T34" fmla="*/ 86 w 86"/>
                    <a:gd name="T35" fmla="*/ 0 h 265"/>
                    <a:gd name="T36" fmla="*/ 36 w 86"/>
                    <a:gd name="T37" fmla="*/ 14 h 265"/>
                    <a:gd name="T38" fmla="*/ 23 w 86"/>
                    <a:gd name="T39" fmla="*/ 56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6" h="265">
                      <a:moveTo>
                        <a:pt x="23" y="56"/>
                      </a:moveTo>
                      <a:lnTo>
                        <a:pt x="23" y="90"/>
                      </a:lnTo>
                      <a:cubicBezTo>
                        <a:pt x="23" y="109"/>
                        <a:pt x="16" y="119"/>
                        <a:pt x="0" y="119"/>
                      </a:cubicBezTo>
                      <a:lnTo>
                        <a:pt x="0" y="146"/>
                      </a:lnTo>
                      <a:cubicBezTo>
                        <a:pt x="16" y="146"/>
                        <a:pt x="23" y="156"/>
                        <a:pt x="23" y="174"/>
                      </a:cubicBezTo>
                      <a:lnTo>
                        <a:pt x="23" y="210"/>
                      </a:lnTo>
                      <a:cubicBezTo>
                        <a:pt x="23" y="229"/>
                        <a:pt x="27" y="243"/>
                        <a:pt x="36" y="251"/>
                      </a:cubicBezTo>
                      <a:cubicBezTo>
                        <a:pt x="45" y="260"/>
                        <a:pt x="62" y="265"/>
                        <a:pt x="86" y="265"/>
                      </a:cubicBezTo>
                      <a:lnTo>
                        <a:pt x="86" y="237"/>
                      </a:lnTo>
                      <a:cubicBezTo>
                        <a:pt x="77" y="237"/>
                        <a:pt x="71" y="235"/>
                        <a:pt x="67" y="231"/>
                      </a:cubicBezTo>
                      <a:cubicBezTo>
                        <a:pt x="64" y="227"/>
                        <a:pt x="62" y="220"/>
                        <a:pt x="62" y="210"/>
                      </a:cubicBezTo>
                      <a:lnTo>
                        <a:pt x="62" y="179"/>
                      </a:lnTo>
                      <a:cubicBezTo>
                        <a:pt x="62" y="154"/>
                        <a:pt x="54" y="139"/>
                        <a:pt x="39" y="133"/>
                      </a:cubicBezTo>
                      <a:lnTo>
                        <a:pt x="39" y="132"/>
                      </a:lnTo>
                      <a:cubicBezTo>
                        <a:pt x="54" y="126"/>
                        <a:pt x="62" y="111"/>
                        <a:pt x="62" y="87"/>
                      </a:cubicBezTo>
                      <a:lnTo>
                        <a:pt x="62" y="55"/>
                      </a:lnTo>
                      <a:cubicBezTo>
                        <a:pt x="62" y="37"/>
                        <a:pt x="70" y="28"/>
                        <a:pt x="86" y="28"/>
                      </a:cubicBezTo>
                      <a:lnTo>
                        <a:pt x="86" y="0"/>
                      </a:lnTo>
                      <a:cubicBezTo>
                        <a:pt x="62" y="0"/>
                        <a:pt x="46" y="5"/>
                        <a:pt x="36" y="14"/>
                      </a:cubicBezTo>
                      <a:cubicBezTo>
                        <a:pt x="28" y="23"/>
                        <a:pt x="23" y="37"/>
                        <a:pt x="23" y="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384"/>
                  <a:endParaRPr lang="en-US" sz="1836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34" name="Freeform 7"/>
                <p:cNvSpPr>
                  <a:spLocks/>
                </p:cNvSpPr>
                <p:nvPr/>
              </p:nvSpPr>
              <p:spPr bwMode="auto">
                <a:xfrm>
                  <a:off x="4806139" y="4335997"/>
                  <a:ext cx="90040" cy="278433"/>
                </a:xfrm>
                <a:custGeom>
                  <a:avLst/>
                  <a:gdLst>
                    <a:gd name="T0" fmla="*/ 62 w 85"/>
                    <a:gd name="T1" fmla="*/ 90 h 265"/>
                    <a:gd name="T2" fmla="*/ 62 w 85"/>
                    <a:gd name="T3" fmla="*/ 56 h 265"/>
                    <a:gd name="T4" fmla="*/ 50 w 85"/>
                    <a:gd name="T5" fmla="*/ 15 h 265"/>
                    <a:gd name="T6" fmla="*/ 0 w 85"/>
                    <a:gd name="T7" fmla="*/ 0 h 265"/>
                    <a:gd name="T8" fmla="*/ 0 w 85"/>
                    <a:gd name="T9" fmla="*/ 28 h 265"/>
                    <a:gd name="T10" fmla="*/ 24 w 85"/>
                    <a:gd name="T11" fmla="*/ 55 h 265"/>
                    <a:gd name="T12" fmla="*/ 24 w 85"/>
                    <a:gd name="T13" fmla="*/ 85 h 265"/>
                    <a:gd name="T14" fmla="*/ 47 w 85"/>
                    <a:gd name="T15" fmla="*/ 132 h 265"/>
                    <a:gd name="T16" fmla="*/ 47 w 85"/>
                    <a:gd name="T17" fmla="*/ 133 h 265"/>
                    <a:gd name="T18" fmla="*/ 24 w 85"/>
                    <a:gd name="T19" fmla="*/ 178 h 265"/>
                    <a:gd name="T20" fmla="*/ 24 w 85"/>
                    <a:gd name="T21" fmla="*/ 210 h 265"/>
                    <a:gd name="T22" fmla="*/ 19 w 85"/>
                    <a:gd name="T23" fmla="*/ 231 h 265"/>
                    <a:gd name="T24" fmla="*/ 0 w 85"/>
                    <a:gd name="T25" fmla="*/ 237 h 265"/>
                    <a:gd name="T26" fmla="*/ 0 w 85"/>
                    <a:gd name="T27" fmla="*/ 265 h 265"/>
                    <a:gd name="T28" fmla="*/ 50 w 85"/>
                    <a:gd name="T29" fmla="*/ 251 h 265"/>
                    <a:gd name="T30" fmla="*/ 62 w 85"/>
                    <a:gd name="T31" fmla="*/ 209 h 265"/>
                    <a:gd name="T32" fmla="*/ 62 w 85"/>
                    <a:gd name="T33" fmla="*/ 174 h 265"/>
                    <a:gd name="T34" fmla="*/ 85 w 85"/>
                    <a:gd name="T35" fmla="*/ 146 h 265"/>
                    <a:gd name="T36" fmla="*/ 85 w 85"/>
                    <a:gd name="T37" fmla="*/ 119 h 265"/>
                    <a:gd name="T38" fmla="*/ 62 w 85"/>
                    <a:gd name="T39" fmla="*/ 9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5" h="265">
                      <a:moveTo>
                        <a:pt x="62" y="90"/>
                      </a:moveTo>
                      <a:lnTo>
                        <a:pt x="62" y="56"/>
                      </a:lnTo>
                      <a:cubicBezTo>
                        <a:pt x="62" y="37"/>
                        <a:pt x="58" y="23"/>
                        <a:pt x="50" y="15"/>
                      </a:cubicBezTo>
                      <a:cubicBezTo>
                        <a:pt x="40" y="5"/>
                        <a:pt x="23" y="0"/>
                        <a:pt x="0" y="0"/>
                      </a:cubicBezTo>
                      <a:lnTo>
                        <a:pt x="0" y="28"/>
                      </a:lnTo>
                      <a:cubicBezTo>
                        <a:pt x="16" y="28"/>
                        <a:pt x="24" y="37"/>
                        <a:pt x="24" y="55"/>
                      </a:cubicBezTo>
                      <a:lnTo>
                        <a:pt x="24" y="85"/>
                      </a:lnTo>
                      <a:cubicBezTo>
                        <a:pt x="24" y="110"/>
                        <a:pt x="32" y="126"/>
                        <a:pt x="47" y="132"/>
                      </a:cubicBezTo>
                      <a:lnTo>
                        <a:pt x="47" y="133"/>
                      </a:lnTo>
                      <a:cubicBezTo>
                        <a:pt x="32" y="139"/>
                        <a:pt x="24" y="154"/>
                        <a:pt x="24" y="178"/>
                      </a:cubicBezTo>
                      <a:lnTo>
                        <a:pt x="24" y="210"/>
                      </a:lnTo>
                      <a:cubicBezTo>
                        <a:pt x="24" y="219"/>
                        <a:pt x="22" y="226"/>
                        <a:pt x="19" y="231"/>
                      </a:cubicBezTo>
                      <a:cubicBezTo>
                        <a:pt x="15" y="235"/>
                        <a:pt x="9" y="237"/>
                        <a:pt x="0" y="237"/>
                      </a:cubicBezTo>
                      <a:lnTo>
                        <a:pt x="0" y="265"/>
                      </a:lnTo>
                      <a:cubicBezTo>
                        <a:pt x="24" y="265"/>
                        <a:pt x="41" y="260"/>
                        <a:pt x="50" y="251"/>
                      </a:cubicBezTo>
                      <a:cubicBezTo>
                        <a:pt x="58" y="242"/>
                        <a:pt x="62" y="229"/>
                        <a:pt x="62" y="209"/>
                      </a:cubicBezTo>
                      <a:lnTo>
                        <a:pt x="62" y="174"/>
                      </a:lnTo>
                      <a:cubicBezTo>
                        <a:pt x="62" y="156"/>
                        <a:pt x="70" y="146"/>
                        <a:pt x="85" y="146"/>
                      </a:cubicBezTo>
                      <a:lnTo>
                        <a:pt x="85" y="119"/>
                      </a:lnTo>
                      <a:cubicBezTo>
                        <a:pt x="70" y="119"/>
                        <a:pt x="62" y="109"/>
                        <a:pt x="62" y="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384"/>
                  <a:endParaRPr lang="en-US" sz="1836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</p:grpSp>
        </p:grpSp>
      </p:grpSp>
      <p:grpSp>
        <p:nvGrpSpPr>
          <p:cNvPr id="38" name="CODE 2" descr="Down:  CODE 2"/>
          <p:cNvGrpSpPr/>
          <p:nvPr/>
        </p:nvGrpSpPr>
        <p:grpSpPr>
          <a:xfrm>
            <a:off x="5445462" y="4018037"/>
            <a:ext cx="538129" cy="560885"/>
            <a:chOff x="2328300" y="3506767"/>
            <a:chExt cx="551703" cy="575034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30370" y="3507272"/>
              <a:ext cx="543013" cy="555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32384"/>
              <a:endParaRPr lang="en-US" sz="1836">
                <a:solidFill>
                  <a:srgbClr val="FFFFFF"/>
                </a:solidFill>
                <a:latin typeface="Segoe UI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328300" y="3506767"/>
              <a:ext cx="551703" cy="575034"/>
              <a:chOff x="3937001" y="4448175"/>
              <a:chExt cx="638175" cy="665163"/>
            </a:xfrm>
          </p:grpSpPr>
          <p:grpSp>
            <p:nvGrpSpPr>
              <p:cNvPr id="41" name="Group 10"/>
              <p:cNvGrpSpPr>
                <a:grpSpLocks noChangeAspect="1"/>
              </p:cNvGrpSpPr>
              <p:nvPr/>
            </p:nvGrpSpPr>
            <p:grpSpPr bwMode="auto">
              <a:xfrm>
                <a:off x="3937001" y="4448175"/>
                <a:ext cx="638175" cy="665163"/>
                <a:chOff x="2480" y="2802"/>
                <a:chExt cx="402" cy="419"/>
              </a:xfrm>
            </p:grpSpPr>
            <p:sp>
              <p:nvSpPr>
                <p:cNvPr id="45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481" y="2802"/>
                  <a:ext cx="400" cy="4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384"/>
                  <a:endParaRPr lang="en-US" sz="1836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46" name="Freeform 11"/>
                <p:cNvSpPr>
                  <a:spLocks/>
                </p:cNvSpPr>
                <p:nvPr/>
              </p:nvSpPr>
              <p:spPr bwMode="auto">
                <a:xfrm>
                  <a:off x="2480" y="2802"/>
                  <a:ext cx="402" cy="418"/>
                </a:xfrm>
                <a:custGeom>
                  <a:avLst/>
                  <a:gdLst>
                    <a:gd name="T0" fmla="*/ 67 w 644"/>
                    <a:gd name="T1" fmla="*/ 0 h 671"/>
                    <a:gd name="T2" fmla="*/ 0 w 644"/>
                    <a:gd name="T3" fmla="*/ 68 h 671"/>
                    <a:gd name="T4" fmla="*/ 0 w 644"/>
                    <a:gd name="T5" fmla="*/ 603 h 671"/>
                    <a:gd name="T6" fmla="*/ 67 w 644"/>
                    <a:gd name="T7" fmla="*/ 671 h 671"/>
                    <a:gd name="T8" fmla="*/ 576 w 644"/>
                    <a:gd name="T9" fmla="*/ 671 h 671"/>
                    <a:gd name="T10" fmla="*/ 644 w 644"/>
                    <a:gd name="T11" fmla="*/ 603 h 671"/>
                    <a:gd name="T12" fmla="*/ 644 w 644"/>
                    <a:gd name="T13" fmla="*/ 193 h 671"/>
                    <a:gd name="T14" fmla="*/ 644 w 644"/>
                    <a:gd name="T15" fmla="*/ 127 h 671"/>
                    <a:gd name="T16" fmla="*/ 515 w 644"/>
                    <a:gd name="T17" fmla="*/ 0 h 671"/>
                    <a:gd name="T18" fmla="*/ 445 w 644"/>
                    <a:gd name="T19" fmla="*/ 0 h 671"/>
                    <a:gd name="T20" fmla="*/ 67 w 644"/>
                    <a:gd name="T21" fmla="*/ 0 h 6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4" h="671">
                      <a:moveTo>
                        <a:pt x="67" y="0"/>
                      </a:moveTo>
                      <a:cubicBezTo>
                        <a:pt x="30" y="0"/>
                        <a:pt x="0" y="30"/>
                        <a:pt x="0" y="68"/>
                      </a:cubicBezTo>
                      <a:cubicBezTo>
                        <a:pt x="0" y="603"/>
                        <a:pt x="0" y="603"/>
                        <a:pt x="0" y="603"/>
                      </a:cubicBezTo>
                      <a:cubicBezTo>
                        <a:pt x="0" y="641"/>
                        <a:pt x="30" y="671"/>
                        <a:pt x="67" y="671"/>
                      </a:cubicBezTo>
                      <a:cubicBezTo>
                        <a:pt x="576" y="671"/>
                        <a:pt x="576" y="671"/>
                        <a:pt x="576" y="671"/>
                      </a:cubicBezTo>
                      <a:cubicBezTo>
                        <a:pt x="613" y="671"/>
                        <a:pt x="644" y="641"/>
                        <a:pt x="644" y="603"/>
                      </a:cubicBezTo>
                      <a:cubicBezTo>
                        <a:pt x="644" y="193"/>
                        <a:pt x="644" y="193"/>
                        <a:pt x="644" y="193"/>
                      </a:cubicBezTo>
                      <a:cubicBezTo>
                        <a:pt x="644" y="156"/>
                        <a:pt x="644" y="127"/>
                        <a:pt x="644" y="127"/>
                      </a:cubicBezTo>
                      <a:cubicBezTo>
                        <a:pt x="515" y="0"/>
                        <a:pt x="515" y="0"/>
                        <a:pt x="515" y="0"/>
                      </a:cubicBezTo>
                      <a:cubicBezTo>
                        <a:pt x="515" y="0"/>
                        <a:pt x="482" y="0"/>
                        <a:pt x="445" y="0"/>
                      </a:cubicBez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B9B9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384"/>
                  <a:endParaRPr lang="en-US" sz="1836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47" name="Freeform 12"/>
                <p:cNvSpPr>
                  <a:spLocks/>
                </p:cNvSpPr>
                <p:nvPr/>
              </p:nvSpPr>
              <p:spPr bwMode="auto">
                <a:xfrm>
                  <a:off x="2801" y="2802"/>
                  <a:ext cx="81" cy="79"/>
                </a:xfrm>
                <a:custGeom>
                  <a:avLst/>
                  <a:gdLst>
                    <a:gd name="T0" fmla="*/ 81 w 81"/>
                    <a:gd name="T1" fmla="*/ 79 h 79"/>
                    <a:gd name="T2" fmla="*/ 0 w 81"/>
                    <a:gd name="T3" fmla="*/ 0 h 79"/>
                    <a:gd name="T4" fmla="*/ 0 w 81"/>
                    <a:gd name="T5" fmla="*/ 79 h 79"/>
                    <a:gd name="T6" fmla="*/ 81 w 81"/>
                    <a:gd name="T7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79">
                      <a:moveTo>
                        <a:pt x="81" y="79"/>
                      </a:moveTo>
                      <a:lnTo>
                        <a:pt x="0" y="0"/>
                      </a:lnTo>
                      <a:lnTo>
                        <a:pt x="0" y="79"/>
                      </a:lnTo>
                      <a:lnTo>
                        <a:pt x="81" y="79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384"/>
                  <a:endParaRPr lang="en-US" sz="1836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4120302" y="4618868"/>
                <a:ext cx="293550" cy="349134"/>
                <a:chOff x="4662074" y="4335997"/>
                <a:chExt cx="234105" cy="278433"/>
              </a:xfrm>
            </p:grpSpPr>
            <p:sp>
              <p:nvSpPr>
                <p:cNvPr id="43" name="Freeform 6"/>
                <p:cNvSpPr>
                  <a:spLocks/>
                </p:cNvSpPr>
                <p:nvPr/>
              </p:nvSpPr>
              <p:spPr bwMode="auto">
                <a:xfrm>
                  <a:off x="4662074" y="4335997"/>
                  <a:ext cx="90040" cy="278433"/>
                </a:xfrm>
                <a:custGeom>
                  <a:avLst/>
                  <a:gdLst>
                    <a:gd name="T0" fmla="*/ 23 w 86"/>
                    <a:gd name="T1" fmla="*/ 56 h 265"/>
                    <a:gd name="T2" fmla="*/ 23 w 86"/>
                    <a:gd name="T3" fmla="*/ 90 h 265"/>
                    <a:gd name="T4" fmla="*/ 0 w 86"/>
                    <a:gd name="T5" fmla="*/ 119 h 265"/>
                    <a:gd name="T6" fmla="*/ 0 w 86"/>
                    <a:gd name="T7" fmla="*/ 146 h 265"/>
                    <a:gd name="T8" fmla="*/ 23 w 86"/>
                    <a:gd name="T9" fmla="*/ 174 h 265"/>
                    <a:gd name="T10" fmla="*/ 23 w 86"/>
                    <a:gd name="T11" fmla="*/ 210 h 265"/>
                    <a:gd name="T12" fmla="*/ 36 w 86"/>
                    <a:gd name="T13" fmla="*/ 251 h 265"/>
                    <a:gd name="T14" fmla="*/ 86 w 86"/>
                    <a:gd name="T15" fmla="*/ 265 h 265"/>
                    <a:gd name="T16" fmla="*/ 86 w 86"/>
                    <a:gd name="T17" fmla="*/ 237 h 265"/>
                    <a:gd name="T18" fmla="*/ 67 w 86"/>
                    <a:gd name="T19" fmla="*/ 231 h 265"/>
                    <a:gd name="T20" fmla="*/ 62 w 86"/>
                    <a:gd name="T21" fmla="*/ 210 h 265"/>
                    <a:gd name="T22" fmla="*/ 62 w 86"/>
                    <a:gd name="T23" fmla="*/ 179 h 265"/>
                    <a:gd name="T24" fmla="*/ 39 w 86"/>
                    <a:gd name="T25" fmla="*/ 133 h 265"/>
                    <a:gd name="T26" fmla="*/ 39 w 86"/>
                    <a:gd name="T27" fmla="*/ 132 h 265"/>
                    <a:gd name="T28" fmla="*/ 62 w 86"/>
                    <a:gd name="T29" fmla="*/ 87 h 265"/>
                    <a:gd name="T30" fmla="*/ 62 w 86"/>
                    <a:gd name="T31" fmla="*/ 55 h 265"/>
                    <a:gd name="T32" fmla="*/ 86 w 86"/>
                    <a:gd name="T33" fmla="*/ 28 h 265"/>
                    <a:gd name="T34" fmla="*/ 86 w 86"/>
                    <a:gd name="T35" fmla="*/ 0 h 265"/>
                    <a:gd name="T36" fmla="*/ 36 w 86"/>
                    <a:gd name="T37" fmla="*/ 14 h 265"/>
                    <a:gd name="T38" fmla="*/ 23 w 86"/>
                    <a:gd name="T39" fmla="*/ 56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6" h="265">
                      <a:moveTo>
                        <a:pt x="23" y="56"/>
                      </a:moveTo>
                      <a:lnTo>
                        <a:pt x="23" y="90"/>
                      </a:lnTo>
                      <a:cubicBezTo>
                        <a:pt x="23" y="109"/>
                        <a:pt x="16" y="119"/>
                        <a:pt x="0" y="119"/>
                      </a:cubicBezTo>
                      <a:lnTo>
                        <a:pt x="0" y="146"/>
                      </a:lnTo>
                      <a:cubicBezTo>
                        <a:pt x="16" y="146"/>
                        <a:pt x="23" y="156"/>
                        <a:pt x="23" y="174"/>
                      </a:cubicBezTo>
                      <a:lnTo>
                        <a:pt x="23" y="210"/>
                      </a:lnTo>
                      <a:cubicBezTo>
                        <a:pt x="23" y="229"/>
                        <a:pt x="27" y="243"/>
                        <a:pt x="36" y="251"/>
                      </a:cubicBezTo>
                      <a:cubicBezTo>
                        <a:pt x="45" y="260"/>
                        <a:pt x="62" y="265"/>
                        <a:pt x="86" y="265"/>
                      </a:cubicBezTo>
                      <a:lnTo>
                        <a:pt x="86" y="237"/>
                      </a:lnTo>
                      <a:cubicBezTo>
                        <a:pt x="77" y="237"/>
                        <a:pt x="71" y="235"/>
                        <a:pt x="67" y="231"/>
                      </a:cubicBezTo>
                      <a:cubicBezTo>
                        <a:pt x="64" y="227"/>
                        <a:pt x="62" y="220"/>
                        <a:pt x="62" y="210"/>
                      </a:cubicBezTo>
                      <a:lnTo>
                        <a:pt x="62" y="179"/>
                      </a:lnTo>
                      <a:cubicBezTo>
                        <a:pt x="62" y="154"/>
                        <a:pt x="54" y="139"/>
                        <a:pt x="39" y="133"/>
                      </a:cubicBezTo>
                      <a:lnTo>
                        <a:pt x="39" y="132"/>
                      </a:lnTo>
                      <a:cubicBezTo>
                        <a:pt x="54" y="126"/>
                        <a:pt x="62" y="111"/>
                        <a:pt x="62" y="87"/>
                      </a:cubicBezTo>
                      <a:lnTo>
                        <a:pt x="62" y="55"/>
                      </a:lnTo>
                      <a:cubicBezTo>
                        <a:pt x="62" y="37"/>
                        <a:pt x="70" y="28"/>
                        <a:pt x="86" y="28"/>
                      </a:cubicBezTo>
                      <a:lnTo>
                        <a:pt x="86" y="0"/>
                      </a:lnTo>
                      <a:cubicBezTo>
                        <a:pt x="62" y="0"/>
                        <a:pt x="46" y="5"/>
                        <a:pt x="36" y="14"/>
                      </a:cubicBezTo>
                      <a:cubicBezTo>
                        <a:pt x="28" y="23"/>
                        <a:pt x="23" y="37"/>
                        <a:pt x="23" y="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384"/>
                  <a:endParaRPr lang="en-US" sz="1836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44" name="Freeform 7"/>
                <p:cNvSpPr>
                  <a:spLocks/>
                </p:cNvSpPr>
                <p:nvPr/>
              </p:nvSpPr>
              <p:spPr bwMode="auto">
                <a:xfrm>
                  <a:off x="4806139" y="4335997"/>
                  <a:ext cx="90040" cy="278433"/>
                </a:xfrm>
                <a:custGeom>
                  <a:avLst/>
                  <a:gdLst>
                    <a:gd name="T0" fmla="*/ 62 w 85"/>
                    <a:gd name="T1" fmla="*/ 90 h 265"/>
                    <a:gd name="T2" fmla="*/ 62 w 85"/>
                    <a:gd name="T3" fmla="*/ 56 h 265"/>
                    <a:gd name="T4" fmla="*/ 50 w 85"/>
                    <a:gd name="T5" fmla="*/ 15 h 265"/>
                    <a:gd name="T6" fmla="*/ 0 w 85"/>
                    <a:gd name="T7" fmla="*/ 0 h 265"/>
                    <a:gd name="T8" fmla="*/ 0 w 85"/>
                    <a:gd name="T9" fmla="*/ 28 h 265"/>
                    <a:gd name="T10" fmla="*/ 24 w 85"/>
                    <a:gd name="T11" fmla="*/ 55 h 265"/>
                    <a:gd name="T12" fmla="*/ 24 w 85"/>
                    <a:gd name="T13" fmla="*/ 85 h 265"/>
                    <a:gd name="T14" fmla="*/ 47 w 85"/>
                    <a:gd name="T15" fmla="*/ 132 h 265"/>
                    <a:gd name="T16" fmla="*/ 47 w 85"/>
                    <a:gd name="T17" fmla="*/ 133 h 265"/>
                    <a:gd name="T18" fmla="*/ 24 w 85"/>
                    <a:gd name="T19" fmla="*/ 178 h 265"/>
                    <a:gd name="T20" fmla="*/ 24 w 85"/>
                    <a:gd name="T21" fmla="*/ 210 h 265"/>
                    <a:gd name="T22" fmla="*/ 19 w 85"/>
                    <a:gd name="T23" fmla="*/ 231 h 265"/>
                    <a:gd name="T24" fmla="*/ 0 w 85"/>
                    <a:gd name="T25" fmla="*/ 237 h 265"/>
                    <a:gd name="T26" fmla="*/ 0 w 85"/>
                    <a:gd name="T27" fmla="*/ 265 h 265"/>
                    <a:gd name="T28" fmla="*/ 50 w 85"/>
                    <a:gd name="T29" fmla="*/ 251 h 265"/>
                    <a:gd name="T30" fmla="*/ 62 w 85"/>
                    <a:gd name="T31" fmla="*/ 209 h 265"/>
                    <a:gd name="T32" fmla="*/ 62 w 85"/>
                    <a:gd name="T33" fmla="*/ 174 h 265"/>
                    <a:gd name="T34" fmla="*/ 85 w 85"/>
                    <a:gd name="T35" fmla="*/ 146 h 265"/>
                    <a:gd name="T36" fmla="*/ 85 w 85"/>
                    <a:gd name="T37" fmla="*/ 119 h 265"/>
                    <a:gd name="T38" fmla="*/ 62 w 85"/>
                    <a:gd name="T39" fmla="*/ 9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5" h="265">
                      <a:moveTo>
                        <a:pt x="62" y="90"/>
                      </a:moveTo>
                      <a:lnTo>
                        <a:pt x="62" y="56"/>
                      </a:lnTo>
                      <a:cubicBezTo>
                        <a:pt x="62" y="37"/>
                        <a:pt x="58" y="23"/>
                        <a:pt x="50" y="15"/>
                      </a:cubicBezTo>
                      <a:cubicBezTo>
                        <a:pt x="40" y="5"/>
                        <a:pt x="23" y="0"/>
                        <a:pt x="0" y="0"/>
                      </a:cubicBezTo>
                      <a:lnTo>
                        <a:pt x="0" y="28"/>
                      </a:lnTo>
                      <a:cubicBezTo>
                        <a:pt x="16" y="28"/>
                        <a:pt x="24" y="37"/>
                        <a:pt x="24" y="55"/>
                      </a:cubicBezTo>
                      <a:lnTo>
                        <a:pt x="24" y="85"/>
                      </a:lnTo>
                      <a:cubicBezTo>
                        <a:pt x="24" y="110"/>
                        <a:pt x="32" y="126"/>
                        <a:pt x="47" y="132"/>
                      </a:cubicBezTo>
                      <a:lnTo>
                        <a:pt x="47" y="133"/>
                      </a:lnTo>
                      <a:cubicBezTo>
                        <a:pt x="32" y="139"/>
                        <a:pt x="24" y="154"/>
                        <a:pt x="24" y="178"/>
                      </a:cubicBezTo>
                      <a:lnTo>
                        <a:pt x="24" y="210"/>
                      </a:lnTo>
                      <a:cubicBezTo>
                        <a:pt x="24" y="219"/>
                        <a:pt x="22" y="226"/>
                        <a:pt x="19" y="231"/>
                      </a:cubicBezTo>
                      <a:cubicBezTo>
                        <a:pt x="15" y="235"/>
                        <a:pt x="9" y="237"/>
                        <a:pt x="0" y="237"/>
                      </a:cubicBezTo>
                      <a:lnTo>
                        <a:pt x="0" y="265"/>
                      </a:lnTo>
                      <a:cubicBezTo>
                        <a:pt x="24" y="265"/>
                        <a:pt x="41" y="260"/>
                        <a:pt x="50" y="251"/>
                      </a:cubicBezTo>
                      <a:cubicBezTo>
                        <a:pt x="58" y="242"/>
                        <a:pt x="62" y="229"/>
                        <a:pt x="62" y="209"/>
                      </a:cubicBezTo>
                      <a:lnTo>
                        <a:pt x="62" y="174"/>
                      </a:lnTo>
                      <a:cubicBezTo>
                        <a:pt x="62" y="156"/>
                        <a:pt x="70" y="146"/>
                        <a:pt x="85" y="146"/>
                      </a:cubicBezTo>
                      <a:lnTo>
                        <a:pt x="85" y="119"/>
                      </a:lnTo>
                      <a:cubicBezTo>
                        <a:pt x="70" y="119"/>
                        <a:pt x="62" y="109"/>
                        <a:pt x="62" y="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384"/>
                  <a:endParaRPr lang="en-US" sz="1836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</p:grpSp>
        </p:grpSp>
      </p:grpSp>
      <p:grpSp>
        <p:nvGrpSpPr>
          <p:cNvPr id="48" name="CODE 2" descr="Down:  Group 65"/>
          <p:cNvGrpSpPr/>
          <p:nvPr/>
        </p:nvGrpSpPr>
        <p:grpSpPr>
          <a:xfrm>
            <a:off x="1636504" y="2280180"/>
            <a:ext cx="538129" cy="560885"/>
            <a:chOff x="2328300" y="3506767"/>
            <a:chExt cx="551703" cy="575034"/>
          </a:xfrm>
        </p:grpSpPr>
        <p:sp>
          <p:nvSpPr>
            <p:cNvPr id="4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30370" y="3507272"/>
              <a:ext cx="543013" cy="555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32384"/>
              <a:endParaRPr lang="en-US" sz="1836">
                <a:solidFill>
                  <a:srgbClr val="FFFFFF"/>
                </a:solidFill>
                <a:latin typeface="Segoe UI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328300" y="3506767"/>
              <a:ext cx="551703" cy="575034"/>
              <a:chOff x="3937001" y="4448175"/>
              <a:chExt cx="638175" cy="665163"/>
            </a:xfrm>
          </p:grpSpPr>
          <p:grpSp>
            <p:nvGrpSpPr>
              <p:cNvPr id="51" name="Group 10"/>
              <p:cNvGrpSpPr>
                <a:grpSpLocks noChangeAspect="1"/>
              </p:cNvGrpSpPr>
              <p:nvPr/>
            </p:nvGrpSpPr>
            <p:grpSpPr bwMode="auto">
              <a:xfrm>
                <a:off x="3937001" y="4448175"/>
                <a:ext cx="638175" cy="665163"/>
                <a:chOff x="2480" y="2802"/>
                <a:chExt cx="402" cy="419"/>
              </a:xfrm>
            </p:grpSpPr>
            <p:sp>
              <p:nvSpPr>
                <p:cNvPr id="55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481" y="2802"/>
                  <a:ext cx="400" cy="4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384"/>
                  <a:endParaRPr lang="en-US" sz="1836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56" name="Freeform 11"/>
                <p:cNvSpPr>
                  <a:spLocks/>
                </p:cNvSpPr>
                <p:nvPr/>
              </p:nvSpPr>
              <p:spPr bwMode="auto">
                <a:xfrm>
                  <a:off x="2480" y="2802"/>
                  <a:ext cx="402" cy="418"/>
                </a:xfrm>
                <a:custGeom>
                  <a:avLst/>
                  <a:gdLst>
                    <a:gd name="T0" fmla="*/ 67 w 644"/>
                    <a:gd name="T1" fmla="*/ 0 h 671"/>
                    <a:gd name="T2" fmla="*/ 0 w 644"/>
                    <a:gd name="T3" fmla="*/ 68 h 671"/>
                    <a:gd name="T4" fmla="*/ 0 w 644"/>
                    <a:gd name="T5" fmla="*/ 603 h 671"/>
                    <a:gd name="T6" fmla="*/ 67 w 644"/>
                    <a:gd name="T7" fmla="*/ 671 h 671"/>
                    <a:gd name="T8" fmla="*/ 576 w 644"/>
                    <a:gd name="T9" fmla="*/ 671 h 671"/>
                    <a:gd name="T10" fmla="*/ 644 w 644"/>
                    <a:gd name="T11" fmla="*/ 603 h 671"/>
                    <a:gd name="T12" fmla="*/ 644 w 644"/>
                    <a:gd name="T13" fmla="*/ 193 h 671"/>
                    <a:gd name="T14" fmla="*/ 644 w 644"/>
                    <a:gd name="T15" fmla="*/ 127 h 671"/>
                    <a:gd name="T16" fmla="*/ 515 w 644"/>
                    <a:gd name="T17" fmla="*/ 0 h 671"/>
                    <a:gd name="T18" fmla="*/ 445 w 644"/>
                    <a:gd name="T19" fmla="*/ 0 h 671"/>
                    <a:gd name="T20" fmla="*/ 67 w 644"/>
                    <a:gd name="T21" fmla="*/ 0 h 6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44" h="671">
                      <a:moveTo>
                        <a:pt x="67" y="0"/>
                      </a:moveTo>
                      <a:cubicBezTo>
                        <a:pt x="30" y="0"/>
                        <a:pt x="0" y="30"/>
                        <a:pt x="0" y="68"/>
                      </a:cubicBezTo>
                      <a:cubicBezTo>
                        <a:pt x="0" y="603"/>
                        <a:pt x="0" y="603"/>
                        <a:pt x="0" y="603"/>
                      </a:cubicBezTo>
                      <a:cubicBezTo>
                        <a:pt x="0" y="641"/>
                        <a:pt x="30" y="671"/>
                        <a:pt x="67" y="671"/>
                      </a:cubicBezTo>
                      <a:cubicBezTo>
                        <a:pt x="576" y="671"/>
                        <a:pt x="576" y="671"/>
                        <a:pt x="576" y="671"/>
                      </a:cubicBezTo>
                      <a:cubicBezTo>
                        <a:pt x="613" y="671"/>
                        <a:pt x="644" y="641"/>
                        <a:pt x="644" y="603"/>
                      </a:cubicBezTo>
                      <a:cubicBezTo>
                        <a:pt x="644" y="193"/>
                        <a:pt x="644" y="193"/>
                        <a:pt x="644" y="193"/>
                      </a:cubicBezTo>
                      <a:cubicBezTo>
                        <a:pt x="644" y="156"/>
                        <a:pt x="644" y="127"/>
                        <a:pt x="644" y="127"/>
                      </a:cubicBezTo>
                      <a:cubicBezTo>
                        <a:pt x="515" y="0"/>
                        <a:pt x="515" y="0"/>
                        <a:pt x="515" y="0"/>
                      </a:cubicBezTo>
                      <a:cubicBezTo>
                        <a:pt x="515" y="0"/>
                        <a:pt x="482" y="0"/>
                        <a:pt x="445" y="0"/>
                      </a:cubicBez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B9B9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384"/>
                  <a:endParaRPr lang="en-US" sz="1836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57" name="Freeform 12"/>
                <p:cNvSpPr>
                  <a:spLocks/>
                </p:cNvSpPr>
                <p:nvPr/>
              </p:nvSpPr>
              <p:spPr bwMode="auto">
                <a:xfrm>
                  <a:off x="2801" y="2802"/>
                  <a:ext cx="81" cy="79"/>
                </a:xfrm>
                <a:custGeom>
                  <a:avLst/>
                  <a:gdLst>
                    <a:gd name="T0" fmla="*/ 81 w 81"/>
                    <a:gd name="T1" fmla="*/ 79 h 79"/>
                    <a:gd name="T2" fmla="*/ 0 w 81"/>
                    <a:gd name="T3" fmla="*/ 0 h 79"/>
                    <a:gd name="T4" fmla="*/ 0 w 81"/>
                    <a:gd name="T5" fmla="*/ 79 h 79"/>
                    <a:gd name="T6" fmla="*/ 81 w 81"/>
                    <a:gd name="T7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1" h="79">
                      <a:moveTo>
                        <a:pt x="81" y="79"/>
                      </a:moveTo>
                      <a:lnTo>
                        <a:pt x="0" y="0"/>
                      </a:lnTo>
                      <a:lnTo>
                        <a:pt x="0" y="79"/>
                      </a:lnTo>
                      <a:lnTo>
                        <a:pt x="81" y="79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384"/>
                  <a:endParaRPr lang="en-US" sz="1836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4120302" y="4618868"/>
                <a:ext cx="293550" cy="349134"/>
                <a:chOff x="4662074" y="4335997"/>
                <a:chExt cx="234105" cy="278433"/>
              </a:xfrm>
            </p:grpSpPr>
            <p:sp>
              <p:nvSpPr>
                <p:cNvPr id="53" name="Freeform 6"/>
                <p:cNvSpPr>
                  <a:spLocks/>
                </p:cNvSpPr>
                <p:nvPr/>
              </p:nvSpPr>
              <p:spPr bwMode="auto">
                <a:xfrm>
                  <a:off x="4662074" y="4335997"/>
                  <a:ext cx="90040" cy="278433"/>
                </a:xfrm>
                <a:custGeom>
                  <a:avLst/>
                  <a:gdLst>
                    <a:gd name="T0" fmla="*/ 23 w 86"/>
                    <a:gd name="T1" fmla="*/ 56 h 265"/>
                    <a:gd name="T2" fmla="*/ 23 w 86"/>
                    <a:gd name="T3" fmla="*/ 90 h 265"/>
                    <a:gd name="T4" fmla="*/ 0 w 86"/>
                    <a:gd name="T5" fmla="*/ 119 h 265"/>
                    <a:gd name="T6" fmla="*/ 0 w 86"/>
                    <a:gd name="T7" fmla="*/ 146 h 265"/>
                    <a:gd name="T8" fmla="*/ 23 w 86"/>
                    <a:gd name="T9" fmla="*/ 174 h 265"/>
                    <a:gd name="T10" fmla="*/ 23 w 86"/>
                    <a:gd name="T11" fmla="*/ 210 h 265"/>
                    <a:gd name="T12" fmla="*/ 36 w 86"/>
                    <a:gd name="T13" fmla="*/ 251 h 265"/>
                    <a:gd name="T14" fmla="*/ 86 w 86"/>
                    <a:gd name="T15" fmla="*/ 265 h 265"/>
                    <a:gd name="T16" fmla="*/ 86 w 86"/>
                    <a:gd name="T17" fmla="*/ 237 h 265"/>
                    <a:gd name="T18" fmla="*/ 67 w 86"/>
                    <a:gd name="T19" fmla="*/ 231 h 265"/>
                    <a:gd name="T20" fmla="*/ 62 w 86"/>
                    <a:gd name="T21" fmla="*/ 210 h 265"/>
                    <a:gd name="T22" fmla="*/ 62 w 86"/>
                    <a:gd name="T23" fmla="*/ 179 h 265"/>
                    <a:gd name="T24" fmla="*/ 39 w 86"/>
                    <a:gd name="T25" fmla="*/ 133 h 265"/>
                    <a:gd name="T26" fmla="*/ 39 w 86"/>
                    <a:gd name="T27" fmla="*/ 132 h 265"/>
                    <a:gd name="T28" fmla="*/ 62 w 86"/>
                    <a:gd name="T29" fmla="*/ 87 h 265"/>
                    <a:gd name="T30" fmla="*/ 62 w 86"/>
                    <a:gd name="T31" fmla="*/ 55 h 265"/>
                    <a:gd name="T32" fmla="*/ 86 w 86"/>
                    <a:gd name="T33" fmla="*/ 28 h 265"/>
                    <a:gd name="T34" fmla="*/ 86 w 86"/>
                    <a:gd name="T35" fmla="*/ 0 h 265"/>
                    <a:gd name="T36" fmla="*/ 36 w 86"/>
                    <a:gd name="T37" fmla="*/ 14 h 265"/>
                    <a:gd name="T38" fmla="*/ 23 w 86"/>
                    <a:gd name="T39" fmla="*/ 56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6" h="265">
                      <a:moveTo>
                        <a:pt x="23" y="56"/>
                      </a:moveTo>
                      <a:lnTo>
                        <a:pt x="23" y="90"/>
                      </a:lnTo>
                      <a:cubicBezTo>
                        <a:pt x="23" y="109"/>
                        <a:pt x="16" y="119"/>
                        <a:pt x="0" y="119"/>
                      </a:cubicBezTo>
                      <a:lnTo>
                        <a:pt x="0" y="146"/>
                      </a:lnTo>
                      <a:cubicBezTo>
                        <a:pt x="16" y="146"/>
                        <a:pt x="23" y="156"/>
                        <a:pt x="23" y="174"/>
                      </a:cubicBezTo>
                      <a:lnTo>
                        <a:pt x="23" y="210"/>
                      </a:lnTo>
                      <a:cubicBezTo>
                        <a:pt x="23" y="229"/>
                        <a:pt x="27" y="243"/>
                        <a:pt x="36" y="251"/>
                      </a:cubicBezTo>
                      <a:cubicBezTo>
                        <a:pt x="45" y="260"/>
                        <a:pt x="62" y="265"/>
                        <a:pt x="86" y="265"/>
                      </a:cubicBezTo>
                      <a:lnTo>
                        <a:pt x="86" y="237"/>
                      </a:lnTo>
                      <a:cubicBezTo>
                        <a:pt x="77" y="237"/>
                        <a:pt x="71" y="235"/>
                        <a:pt x="67" y="231"/>
                      </a:cubicBezTo>
                      <a:cubicBezTo>
                        <a:pt x="64" y="227"/>
                        <a:pt x="62" y="220"/>
                        <a:pt x="62" y="210"/>
                      </a:cubicBezTo>
                      <a:lnTo>
                        <a:pt x="62" y="179"/>
                      </a:lnTo>
                      <a:cubicBezTo>
                        <a:pt x="62" y="154"/>
                        <a:pt x="54" y="139"/>
                        <a:pt x="39" y="133"/>
                      </a:cubicBezTo>
                      <a:lnTo>
                        <a:pt x="39" y="132"/>
                      </a:lnTo>
                      <a:cubicBezTo>
                        <a:pt x="54" y="126"/>
                        <a:pt x="62" y="111"/>
                        <a:pt x="62" y="87"/>
                      </a:cubicBezTo>
                      <a:lnTo>
                        <a:pt x="62" y="55"/>
                      </a:lnTo>
                      <a:cubicBezTo>
                        <a:pt x="62" y="37"/>
                        <a:pt x="70" y="28"/>
                        <a:pt x="86" y="28"/>
                      </a:cubicBezTo>
                      <a:lnTo>
                        <a:pt x="86" y="0"/>
                      </a:lnTo>
                      <a:cubicBezTo>
                        <a:pt x="62" y="0"/>
                        <a:pt x="46" y="5"/>
                        <a:pt x="36" y="14"/>
                      </a:cubicBezTo>
                      <a:cubicBezTo>
                        <a:pt x="28" y="23"/>
                        <a:pt x="23" y="37"/>
                        <a:pt x="23" y="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384"/>
                  <a:endParaRPr lang="en-US" sz="1836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54" name="Freeform 7"/>
                <p:cNvSpPr>
                  <a:spLocks/>
                </p:cNvSpPr>
                <p:nvPr/>
              </p:nvSpPr>
              <p:spPr bwMode="auto">
                <a:xfrm>
                  <a:off x="4806139" y="4335997"/>
                  <a:ext cx="90040" cy="278433"/>
                </a:xfrm>
                <a:custGeom>
                  <a:avLst/>
                  <a:gdLst>
                    <a:gd name="T0" fmla="*/ 62 w 85"/>
                    <a:gd name="T1" fmla="*/ 90 h 265"/>
                    <a:gd name="T2" fmla="*/ 62 w 85"/>
                    <a:gd name="T3" fmla="*/ 56 h 265"/>
                    <a:gd name="T4" fmla="*/ 50 w 85"/>
                    <a:gd name="T5" fmla="*/ 15 h 265"/>
                    <a:gd name="T6" fmla="*/ 0 w 85"/>
                    <a:gd name="T7" fmla="*/ 0 h 265"/>
                    <a:gd name="T8" fmla="*/ 0 w 85"/>
                    <a:gd name="T9" fmla="*/ 28 h 265"/>
                    <a:gd name="T10" fmla="*/ 24 w 85"/>
                    <a:gd name="T11" fmla="*/ 55 h 265"/>
                    <a:gd name="T12" fmla="*/ 24 w 85"/>
                    <a:gd name="T13" fmla="*/ 85 h 265"/>
                    <a:gd name="T14" fmla="*/ 47 w 85"/>
                    <a:gd name="T15" fmla="*/ 132 h 265"/>
                    <a:gd name="T16" fmla="*/ 47 w 85"/>
                    <a:gd name="T17" fmla="*/ 133 h 265"/>
                    <a:gd name="T18" fmla="*/ 24 w 85"/>
                    <a:gd name="T19" fmla="*/ 178 h 265"/>
                    <a:gd name="T20" fmla="*/ 24 w 85"/>
                    <a:gd name="T21" fmla="*/ 210 h 265"/>
                    <a:gd name="T22" fmla="*/ 19 w 85"/>
                    <a:gd name="T23" fmla="*/ 231 h 265"/>
                    <a:gd name="T24" fmla="*/ 0 w 85"/>
                    <a:gd name="T25" fmla="*/ 237 h 265"/>
                    <a:gd name="T26" fmla="*/ 0 w 85"/>
                    <a:gd name="T27" fmla="*/ 265 h 265"/>
                    <a:gd name="T28" fmla="*/ 50 w 85"/>
                    <a:gd name="T29" fmla="*/ 251 h 265"/>
                    <a:gd name="T30" fmla="*/ 62 w 85"/>
                    <a:gd name="T31" fmla="*/ 209 h 265"/>
                    <a:gd name="T32" fmla="*/ 62 w 85"/>
                    <a:gd name="T33" fmla="*/ 174 h 265"/>
                    <a:gd name="T34" fmla="*/ 85 w 85"/>
                    <a:gd name="T35" fmla="*/ 146 h 265"/>
                    <a:gd name="T36" fmla="*/ 85 w 85"/>
                    <a:gd name="T37" fmla="*/ 119 h 265"/>
                    <a:gd name="T38" fmla="*/ 62 w 85"/>
                    <a:gd name="T39" fmla="*/ 90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5" h="265">
                      <a:moveTo>
                        <a:pt x="62" y="90"/>
                      </a:moveTo>
                      <a:lnTo>
                        <a:pt x="62" y="56"/>
                      </a:lnTo>
                      <a:cubicBezTo>
                        <a:pt x="62" y="37"/>
                        <a:pt x="58" y="23"/>
                        <a:pt x="50" y="15"/>
                      </a:cubicBezTo>
                      <a:cubicBezTo>
                        <a:pt x="40" y="5"/>
                        <a:pt x="23" y="0"/>
                        <a:pt x="0" y="0"/>
                      </a:cubicBezTo>
                      <a:lnTo>
                        <a:pt x="0" y="28"/>
                      </a:lnTo>
                      <a:cubicBezTo>
                        <a:pt x="16" y="28"/>
                        <a:pt x="24" y="37"/>
                        <a:pt x="24" y="55"/>
                      </a:cubicBezTo>
                      <a:lnTo>
                        <a:pt x="24" y="85"/>
                      </a:lnTo>
                      <a:cubicBezTo>
                        <a:pt x="24" y="110"/>
                        <a:pt x="32" y="126"/>
                        <a:pt x="47" y="132"/>
                      </a:cubicBezTo>
                      <a:lnTo>
                        <a:pt x="47" y="133"/>
                      </a:lnTo>
                      <a:cubicBezTo>
                        <a:pt x="32" y="139"/>
                        <a:pt x="24" y="154"/>
                        <a:pt x="24" y="178"/>
                      </a:cubicBezTo>
                      <a:lnTo>
                        <a:pt x="24" y="210"/>
                      </a:lnTo>
                      <a:cubicBezTo>
                        <a:pt x="24" y="219"/>
                        <a:pt x="22" y="226"/>
                        <a:pt x="19" y="231"/>
                      </a:cubicBezTo>
                      <a:cubicBezTo>
                        <a:pt x="15" y="235"/>
                        <a:pt x="9" y="237"/>
                        <a:pt x="0" y="237"/>
                      </a:cubicBezTo>
                      <a:lnTo>
                        <a:pt x="0" y="265"/>
                      </a:lnTo>
                      <a:cubicBezTo>
                        <a:pt x="24" y="265"/>
                        <a:pt x="41" y="260"/>
                        <a:pt x="50" y="251"/>
                      </a:cubicBezTo>
                      <a:cubicBezTo>
                        <a:pt x="58" y="242"/>
                        <a:pt x="62" y="229"/>
                        <a:pt x="62" y="209"/>
                      </a:cubicBezTo>
                      <a:lnTo>
                        <a:pt x="62" y="174"/>
                      </a:lnTo>
                      <a:cubicBezTo>
                        <a:pt x="62" y="156"/>
                        <a:pt x="70" y="146"/>
                        <a:pt x="85" y="146"/>
                      </a:cubicBezTo>
                      <a:lnTo>
                        <a:pt x="85" y="119"/>
                      </a:lnTo>
                      <a:cubicBezTo>
                        <a:pt x="70" y="119"/>
                        <a:pt x="62" y="109"/>
                        <a:pt x="62" y="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32384"/>
                  <a:endParaRPr lang="en-US" sz="1836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</p:grpSp>
        </p:grpSp>
      </p:grpSp>
      <p:sp>
        <p:nvSpPr>
          <p:cNvPr id="58" name="AutoShape 3"/>
          <p:cNvSpPr>
            <a:spLocks noChangeAspect="1" noChangeArrowheads="1" noTextEdit="1"/>
          </p:cNvSpPr>
          <p:nvPr/>
        </p:nvSpPr>
        <p:spPr bwMode="auto">
          <a:xfrm>
            <a:off x="1545039" y="3098807"/>
            <a:ext cx="768746" cy="78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defTabSz="932563"/>
            <a:endParaRPr lang="en-US">
              <a:solidFill>
                <a:srgbClr val="FFFFFF"/>
              </a:solidFill>
              <a:latin typeface="Segoe UI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3950044" y="1534326"/>
            <a:ext cx="359269" cy="427298"/>
            <a:chOff x="4662074" y="4335997"/>
            <a:chExt cx="234105" cy="278433"/>
          </a:xfrm>
        </p:grpSpPr>
        <p:sp>
          <p:nvSpPr>
            <p:cNvPr id="60" name="Freeform 6"/>
            <p:cNvSpPr>
              <a:spLocks/>
            </p:cNvSpPr>
            <p:nvPr/>
          </p:nvSpPr>
          <p:spPr bwMode="auto">
            <a:xfrm>
              <a:off x="4662074" y="4335997"/>
              <a:ext cx="90040" cy="278433"/>
            </a:xfrm>
            <a:custGeom>
              <a:avLst/>
              <a:gdLst>
                <a:gd name="T0" fmla="*/ 23 w 86"/>
                <a:gd name="T1" fmla="*/ 56 h 265"/>
                <a:gd name="T2" fmla="*/ 23 w 86"/>
                <a:gd name="T3" fmla="*/ 90 h 265"/>
                <a:gd name="T4" fmla="*/ 0 w 86"/>
                <a:gd name="T5" fmla="*/ 119 h 265"/>
                <a:gd name="T6" fmla="*/ 0 w 86"/>
                <a:gd name="T7" fmla="*/ 146 h 265"/>
                <a:gd name="T8" fmla="*/ 23 w 86"/>
                <a:gd name="T9" fmla="*/ 174 h 265"/>
                <a:gd name="T10" fmla="*/ 23 w 86"/>
                <a:gd name="T11" fmla="*/ 210 h 265"/>
                <a:gd name="T12" fmla="*/ 36 w 86"/>
                <a:gd name="T13" fmla="*/ 251 h 265"/>
                <a:gd name="T14" fmla="*/ 86 w 86"/>
                <a:gd name="T15" fmla="*/ 265 h 265"/>
                <a:gd name="T16" fmla="*/ 86 w 86"/>
                <a:gd name="T17" fmla="*/ 237 h 265"/>
                <a:gd name="T18" fmla="*/ 67 w 86"/>
                <a:gd name="T19" fmla="*/ 231 h 265"/>
                <a:gd name="T20" fmla="*/ 62 w 86"/>
                <a:gd name="T21" fmla="*/ 210 h 265"/>
                <a:gd name="T22" fmla="*/ 62 w 86"/>
                <a:gd name="T23" fmla="*/ 179 h 265"/>
                <a:gd name="T24" fmla="*/ 39 w 86"/>
                <a:gd name="T25" fmla="*/ 133 h 265"/>
                <a:gd name="T26" fmla="*/ 39 w 86"/>
                <a:gd name="T27" fmla="*/ 132 h 265"/>
                <a:gd name="T28" fmla="*/ 62 w 86"/>
                <a:gd name="T29" fmla="*/ 87 h 265"/>
                <a:gd name="T30" fmla="*/ 62 w 86"/>
                <a:gd name="T31" fmla="*/ 55 h 265"/>
                <a:gd name="T32" fmla="*/ 86 w 86"/>
                <a:gd name="T33" fmla="*/ 28 h 265"/>
                <a:gd name="T34" fmla="*/ 86 w 86"/>
                <a:gd name="T35" fmla="*/ 0 h 265"/>
                <a:gd name="T36" fmla="*/ 36 w 86"/>
                <a:gd name="T37" fmla="*/ 14 h 265"/>
                <a:gd name="T38" fmla="*/ 23 w 86"/>
                <a:gd name="T39" fmla="*/ 5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265">
                  <a:moveTo>
                    <a:pt x="23" y="56"/>
                  </a:moveTo>
                  <a:lnTo>
                    <a:pt x="23" y="90"/>
                  </a:lnTo>
                  <a:cubicBezTo>
                    <a:pt x="23" y="109"/>
                    <a:pt x="16" y="119"/>
                    <a:pt x="0" y="119"/>
                  </a:cubicBezTo>
                  <a:lnTo>
                    <a:pt x="0" y="146"/>
                  </a:lnTo>
                  <a:cubicBezTo>
                    <a:pt x="16" y="146"/>
                    <a:pt x="23" y="156"/>
                    <a:pt x="23" y="174"/>
                  </a:cubicBezTo>
                  <a:lnTo>
                    <a:pt x="23" y="210"/>
                  </a:lnTo>
                  <a:cubicBezTo>
                    <a:pt x="23" y="229"/>
                    <a:pt x="27" y="243"/>
                    <a:pt x="36" y="251"/>
                  </a:cubicBezTo>
                  <a:cubicBezTo>
                    <a:pt x="45" y="260"/>
                    <a:pt x="62" y="265"/>
                    <a:pt x="86" y="265"/>
                  </a:cubicBezTo>
                  <a:lnTo>
                    <a:pt x="86" y="237"/>
                  </a:lnTo>
                  <a:cubicBezTo>
                    <a:pt x="77" y="237"/>
                    <a:pt x="71" y="235"/>
                    <a:pt x="67" y="231"/>
                  </a:cubicBezTo>
                  <a:cubicBezTo>
                    <a:pt x="64" y="227"/>
                    <a:pt x="62" y="220"/>
                    <a:pt x="62" y="210"/>
                  </a:cubicBezTo>
                  <a:lnTo>
                    <a:pt x="62" y="179"/>
                  </a:lnTo>
                  <a:cubicBezTo>
                    <a:pt x="62" y="154"/>
                    <a:pt x="54" y="139"/>
                    <a:pt x="39" y="133"/>
                  </a:cubicBezTo>
                  <a:lnTo>
                    <a:pt x="39" y="132"/>
                  </a:lnTo>
                  <a:cubicBezTo>
                    <a:pt x="54" y="126"/>
                    <a:pt x="62" y="111"/>
                    <a:pt x="62" y="87"/>
                  </a:cubicBezTo>
                  <a:lnTo>
                    <a:pt x="62" y="55"/>
                  </a:lnTo>
                  <a:cubicBezTo>
                    <a:pt x="62" y="37"/>
                    <a:pt x="70" y="28"/>
                    <a:pt x="86" y="28"/>
                  </a:cubicBezTo>
                  <a:lnTo>
                    <a:pt x="86" y="0"/>
                  </a:lnTo>
                  <a:cubicBezTo>
                    <a:pt x="62" y="0"/>
                    <a:pt x="46" y="5"/>
                    <a:pt x="36" y="14"/>
                  </a:cubicBezTo>
                  <a:cubicBezTo>
                    <a:pt x="28" y="23"/>
                    <a:pt x="23" y="37"/>
                    <a:pt x="23" y="5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61" name="Freeform 7"/>
            <p:cNvSpPr>
              <a:spLocks/>
            </p:cNvSpPr>
            <p:nvPr/>
          </p:nvSpPr>
          <p:spPr bwMode="auto">
            <a:xfrm>
              <a:off x="4806139" y="4335997"/>
              <a:ext cx="90040" cy="278433"/>
            </a:xfrm>
            <a:custGeom>
              <a:avLst/>
              <a:gdLst>
                <a:gd name="T0" fmla="*/ 62 w 85"/>
                <a:gd name="T1" fmla="*/ 90 h 265"/>
                <a:gd name="T2" fmla="*/ 62 w 85"/>
                <a:gd name="T3" fmla="*/ 56 h 265"/>
                <a:gd name="T4" fmla="*/ 50 w 85"/>
                <a:gd name="T5" fmla="*/ 15 h 265"/>
                <a:gd name="T6" fmla="*/ 0 w 85"/>
                <a:gd name="T7" fmla="*/ 0 h 265"/>
                <a:gd name="T8" fmla="*/ 0 w 85"/>
                <a:gd name="T9" fmla="*/ 28 h 265"/>
                <a:gd name="T10" fmla="*/ 24 w 85"/>
                <a:gd name="T11" fmla="*/ 55 h 265"/>
                <a:gd name="T12" fmla="*/ 24 w 85"/>
                <a:gd name="T13" fmla="*/ 85 h 265"/>
                <a:gd name="T14" fmla="*/ 47 w 85"/>
                <a:gd name="T15" fmla="*/ 132 h 265"/>
                <a:gd name="T16" fmla="*/ 47 w 85"/>
                <a:gd name="T17" fmla="*/ 133 h 265"/>
                <a:gd name="T18" fmla="*/ 24 w 85"/>
                <a:gd name="T19" fmla="*/ 178 h 265"/>
                <a:gd name="T20" fmla="*/ 24 w 85"/>
                <a:gd name="T21" fmla="*/ 210 h 265"/>
                <a:gd name="T22" fmla="*/ 19 w 85"/>
                <a:gd name="T23" fmla="*/ 231 h 265"/>
                <a:gd name="T24" fmla="*/ 0 w 85"/>
                <a:gd name="T25" fmla="*/ 237 h 265"/>
                <a:gd name="T26" fmla="*/ 0 w 85"/>
                <a:gd name="T27" fmla="*/ 265 h 265"/>
                <a:gd name="T28" fmla="*/ 50 w 85"/>
                <a:gd name="T29" fmla="*/ 251 h 265"/>
                <a:gd name="T30" fmla="*/ 62 w 85"/>
                <a:gd name="T31" fmla="*/ 209 h 265"/>
                <a:gd name="T32" fmla="*/ 62 w 85"/>
                <a:gd name="T33" fmla="*/ 174 h 265"/>
                <a:gd name="T34" fmla="*/ 85 w 85"/>
                <a:gd name="T35" fmla="*/ 146 h 265"/>
                <a:gd name="T36" fmla="*/ 85 w 85"/>
                <a:gd name="T37" fmla="*/ 119 h 265"/>
                <a:gd name="T38" fmla="*/ 62 w 85"/>
                <a:gd name="T39" fmla="*/ 9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265">
                  <a:moveTo>
                    <a:pt x="62" y="90"/>
                  </a:moveTo>
                  <a:lnTo>
                    <a:pt x="62" y="56"/>
                  </a:lnTo>
                  <a:cubicBezTo>
                    <a:pt x="62" y="37"/>
                    <a:pt x="58" y="23"/>
                    <a:pt x="50" y="15"/>
                  </a:cubicBezTo>
                  <a:cubicBezTo>
                    <a:pt x="40" y="5"/>
                    <a:pt x="23" y="0"/>
                    <a:pt x="0" y="0"/>
                  </a:cubicBezTo>
                  <a:lnTo>
                    <a:pt x="0" y="28"/>
                  </a:lnTo>
                  <a:cubicBezTo>
                    <a:pt x="16" y="28"/>
                    <a:pt x="24" y="37"/>
                    <a:pt x="24" y="55"/>
                  </a:cubicBezTo>
                  <a:lnTo>
                    <a:pt x="24" y="85"/>
                  </a:lnTo>
                  <a:cubicBezTo>
                    <a:pt x="24" y="110"/>
                    <a:pt x="32" y="126"/>
                    <a:pt x="47" y="132"/>
                  </a:cubicBezTo>
                  <a:lnTo>
                    <a:pt x="47" y="133"/>
                  </a:lnTo>
                  <a:cubicBezTo>
                    <a:pt x="32" y="139"/>
                    <a:pt x="24" y="154"/>
                    <a:pt x="24" y="178"/>
                  </a:cubicBezTo>
                  <a:lnTo>
                    <a:pt x="24" y="210"/>
                  </a:lnTo>
                  <a:cubicBezTo>
                    <a:pt x="24" y="219"/>
                    <a:pt x="22" y="226"/>
                    <a:pt x="19" y="231"/>
                  </a:cubicBezTo>
                  <a:cubicBezTo>
                    <a:pt x="15" y="235"/>
                    <a:pt x="9" y="237"/>
                    <a:pt x="0" y="237"/>
                  </a:cubicBezTo>
                  <a:lnTo>
                    <a:pt x="0" y="265"/>
                  </a:lnTo>
                  <a:cubicBezTo>
                    <a:pt x="24" y="265"/>
                    <a:pt x="41" y="260"/>
                    <a:pt x="50" y="251"/>
                  </a:cubicBezTo>
                  <a:cubicBezTo>
                    <a:pt x="58" y="242"/>
                    <a:pt x="62" y="229"/>
                    <a:pt x="62" y="209"/>
                  </a:cubicBezTo>
                  <a:lnTo>
                    <a:pt x="62" y="174"/>
                  </a:lnTo>
                  <a:cubicBezTo>
                    <a:pt x="62" y="156"/>
                    <a:pt x="70" y="146"/>
                    <a:pt x="85" y="146"/>
                  </a:cubicBezTo>
                  <a:lnTo>
                    <a:pt x="85" y="119"/>
                  </a:lnTo>
                  <a:cubicBezTo>
                    <a:pt x="70" y="119"/>
                    <a:pt x="62" y="109"/>
                    <a:pt x="62" y="9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563"/>
              <a:endParaRPr lang="en-US">
                <a:solidFill>
                  <a:srgbClr val="FFFFFF"/>
                </a:solidFill>
                <a:latin typeface="Segoe UI"/>
              </a:endParaRP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" y="4138454"/>
            <a:ext cx="1406136" cy="251677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97" y="4422890"/>
            <a:ext cx="1094542" cy="2151343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890793" y="5186474"/>
            <a:ext cx="357327" cy="1976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600"/>
              </a:spcAft>
            </a:pPr>
            <a:r>
              <a:rPr lang="en-US" sz="1399" b="1" dirty="0">
                <a:gradFill>
                  <a:gsLst>
                    <a:gs pos="2917">
                      <a:schemeClr val="tx1">
                        <a:lumMod val="50000"/>
                      </a:schemeClr>
                    </a:gs>
                    <a:gs pos="74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</a:rPr>
              <a:t>DEV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27668" y="5186474"/>
            <a:ext cx="354777" cy="1976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32563">
              <a:lnSpc>
                <a:spcPct val="90000"/>
              </a:lnSpc>
              <a:spcAft>
                <a:spcPts val="600"/>
              </a:spcAft>
            </a:pPr>
            <a:r>
              <a:rPr lang="en-US" sz="1399" b="1" dirty="0">
                <a:gradFill>
                  <a:gsLst>
                    <a:gs pos="2917">
                      <a:schemeClr val="bg1"/>
                    </a:gs>
                    <a:gs pos="30000">
                      <a:schemeClr val="bg1"/>
                    </a:gs>
                  </a:gsLst>
                  <a:lin ang="5400000" scaled="0"/>
                </a:gradFill>
              </a:rPr>
              <a:t>OPS</a:t>
            </a:r>
          </a:p>
        </p:txBody>
      </p:sp>
    </p:spTree>
    <p:extLst>
      <p:ext uri="{BB962C8B-B14F-4D97-AF65-F5344CB8AC3E}">
        <p14:creationId xmlns:p14="http://schemas.microsoft.com/office/powerpoint/2010/main" val="38646048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8675E-7 1.90195E-6 L -0.03625 -0.466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2" y="-233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4187E-7 -1.69315E-6 L 0.30636 -0.0013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8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decel="10000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30636 -0.00136 L 0.30636 0.24853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30636 0.24853 L 0.30674 0.49092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2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6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Continuous Delivery</a:t>
            </a:r>
          </a:p>
        </p:txBody>
      </p:sp>
    </p:spTree>
    <p:extLst>
      <p:ext uri="{BB962C8B-B14F-4D97-AF65-F5344CB8AC3E}">
        <p14:creationId xmlns:p14="http://schemas.microsoft.com/office/powerpoint/2010/main" val="28879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 + Learn</a:t>
            </a:r>
          </a:p>
        </p:txBody>
      </p:sp>
      <p:sp>
        <p:nvSpPr>
          <p:cNvPr id="3" name="Rectangle 2"/>
          <p:cNvSpPr/>
          <p:nvPr/>
        </p:nvSpPr>
        <p:spPr bwMode="auto">
          <a:xfrm rot="16200000" flipV="1">
            <a:off x="4760073" y="3433208"/>
            <a:ext cx="2880000" cy="72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 rot="5400000" flipV="1">
            <a:off x="5793229" y="2389630"/>
            <a:ext cx="812801" cy="72150"/>
          </a:xfrm>
          <a:prstGeom prst="rect">
            <a:avLst/>
          </a:prstGeom>
          <a:solidFill>
            <a:srgbClr val="F6931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 rot="5400000" flipV="1">
            <a:off x="5793229" y="3278631"/>
            <a:ext cx="812801" cy="72150"/>
          </a:xfrm>
          <a:prstGeom prst="rect">
            <a:avLst/>
          </a:prstGeom>
          <a:solidFill>
            <a:srgbClr val="F6931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 rot="5400000" flipV="1">
            <a:off x="5793227" y="4269229"/>
            <a:ext cx="812801" cy="72150"/>
          </a:xfrm>
          <a:prstGeom prst="rect">
            <a:avLst/>
          </a:prstGeom>
          <a:solidFill>
            <a:srgbClr val="F6931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08" y="4885578"/>
            <a:ext cx="4449971" cy="445014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6024155" y="4673600"/>
            <a:ext cx="342900" cy="342900"/>
          </a:xfrm>
          <a:prstGeom prst="ellipse">
            <a:avLst/>
          </a:prstGeom>
          <a:solidFill>
            <a:srgbClr val="F6931A"/>
          </a:solidFill>
          <a:ln w="76200">
            <a:solidFill>
              <a:srgbClr val="F6931A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46304" rIns="18288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Segoe UI Light"/>
                <a:ea typeface="Segoe UI" pitchFamily="34" charset="0"/>
                <a:cs typeface="Segoe UI" pitchFamily="34" charset="0"/>
              </a:rPr>
              <a:t>4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016564" y="3641577"/>
            <a:ext cx="5367052" cy="365757"/>
            <a:chOff x="6016564" y="3641577"/>
            <a:chExt cx="5367052" cy="365757"/>
          </a:xfrm>
        </p:grpSpPr>
        <p:cxnSp>
          <p:nvCxnSpPr>
            <p:cNvPr id="10" name="Straight Connector 9"/>
            <p:cNvCxnSpPr/>
            <p:nvPr/>
          </p:nvCxnSpPr>
          <p:spPr>
            <a:xfrm rot="16200000">
              <a:off x="6798172" y="3476581"/>
              <a:ext cx="0" cy="695750"/>
            </a:xfrm>
            <a:prstGeom prst="line">
              <a:avLst/>
            </a:prstGeom>
            <a:ln w="38100" cap="rnd">
              <a:solidFill>
                <a:srgbClr val="F6931A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252267" y="3682277"/>
              <a:ext cx="41313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400" kern="0" dirty="0">
                  <a:gradFill>
                    <a:gsLst>
                      <a:gs pos="0">
                        <a:srgbClr val="F6931A"/>
                      </a:gs>
                      <a:gs pos="100000">
                        <a:srgbClr val="F6931A"/>
                      </a:gs>
                    </a:gsLst>
                  </a:gradFill>
                  <a:cs typeface="Arial" pitchFamily="34" charset="0"/>
                </a:rPr>
                <a:t>Monitor</a:t>
              </a:r>
              <a:endParaRPr lang="en-US" sz="1400" b="1" kern="0" dirty="0">
                <a:gradFill>
                  <a:gsLst>
                    <a:gs pos="0">
                      <a:srgbClr val="F6931A"/>
                    </a:gs>
                    <a:gs pos="100000">
                      <a:srgbClr val="F6931A"/>
                    </a:gs>
                  </a:gsLst>
                </a:gradFill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 rot="16200000">
              <a:off x="6016564" y="3641577"/>
              <a:ext cx="365757" cy="365757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F6931A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08312" y="2661375"/>
            <a:ext cx="4474008" cy="365757"/>
            <a:chOff x="1908312" y="2661375"/>
            <a:chExt cx="4474008" cy="365757"/>
          </a:xfrm>
        </p:grpSpPr>
        <p:cxnSp>
          <p:nvCxnSpPr>
            <p:cNvPr id="14" name="Straight Connector 13"/>
            <p:cNvCxnSpPr/>
            <p:nvPr/>
          </p:nvCxnSpPr>
          <p:spPr>
            <a:xfrm rot="5400000" flipH="1">
              <a:off x="5740749" y="2496378"/>
              <a:ext cx="0" cy="695750"/>
            </a:xfrm>
            <a:prstGeom prst="line">
              <a:avLst/>
            </a:prstGeom>
            <a:ln w="38100" cap="rnd">
              <a:solidFill>
                <a:srgbClr val="F6931A"/>
              </a:solidFill>
              <a:prstDash val="sysDot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 bwMode="auto">
            <a:xfrm rot="16200000">
              <a:off x="6016563" y="2661375"/>
              <a:ext cx="365757" cy="365757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F6931A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08312" y="2690936"/>
              <a:ext cx="34072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n-US" sz="1400" kern="0" dirty="0">
                  <a:gradFill>
                    <a:gsLst>
                      <a:gs pos="0">
                        <a:srgbClr val="F6931A"/>
                      </a:gs>
                      <a:gs pos="100000">
                        <a:srgbClr val="F6931A"/>
                      </a:gs>
                    </a:gsLst>
                  </a:gradFill>
                  <a:cs typeface="Arial" pitchFamily="34" charset="0"/>
                </a:rPr>
                <a:t>Feedback</a:t>
              </a:r>
              <a:endParaRPr lang="en-US" sz="1400" b="1" kern="0" dirty="0">
                <a:gradFill>
                  <a:gsLst>
                    <a:gs pos="0">
                      <a:srgbClr val="F6931A"/>
                    </a:gs>
                    <a:gs pos="100000">
                      <a:srgbClr val="F6931A"/>
                    </a:gs>
                  </a:gsLst>
                </a:gradFill>
                <a:latin typeface="Segoe UI Light"/>
                <a:cs typeface="Arial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487398" y="1735528"/>
            <a:ext cx="2992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gradFill>
                  <a:gsLst>
                    <a:gs pos="0">
                      <a:srgbClr val="C02DA2"/>
                    </a:gs>
                    <a:gs pos="100000">
                      <a:srgbClr val="C02DA2"/>
                    </a:gs>
                  </a:gsLst>
                  <a:lin ang="0" scaled="0"/>
                </a:gradFill>
                <a:latin typeface="Segoe UI Light"/>
                <a:cs typeface="Arial" pitchFamily="34" charset="0"/>
              </a:rPr>
              <a:t>Plan the next iteration</a:t>
            </a:r>
            <a:endParaRPr lang="en-US" sz="2400" dirty="0">
              <a:gradFill>
                <a:gsLst>
                  <a:gs pos="0">
                    <a:srgbClr val="C02DA2"/>
                  </a:gs>
                  <a:gs pos="100000">
                    <a:srgbClr val="C02DA2"/>
                  </a:gs>
                </a:gsLst>
                <a:lin ang="0" scaled="0"/>
              </a:gradFill>
            </a:endParaRPr>
          </a:p>
        </p:txBody>
      </p:sp>
      <p:sp>
        <p:nvSpPr>
          <p:cNvPr id="18" name="Isosceles Triangle 17"/>
          <p:cNvSpPr/>
          <p:nvPr/>
        </p:nvSpPr>
        <p:spPr bwMode="auto">
          <a:xfrm rot="10800000" flipV="1">
            <a:off x="5945619" y="1716261"/>
            <a:ext cx="510159" cy="439792"/>
          </a:xfrm>
          <a:prstGeom prst="triangl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Isosceles Triangle 18"/>
          <p:cNvSpPr/>
          <p:nvPr/>
        </p:nvSpPr>
        <p:spPr bwMode="auto">
          <a:xfrm rot="10800000" flipV="1">
            <a:off x="5945619" y="1716261"/>
            <a:ext cx="510159" cy="439792"/>
          </a:xfrm>
          <a:prstGeom prst="triangle">
            <a:avLst/>
          </a:prstGeom>
          <a:solidFill>
            <a:srgbClr val="C02DA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40" tIns="91440" rIns="34294" bIns="34294" rtlCol="0" anchor="b" anchorCtr="0"/>
          <a:lstStyle/>
          <a:p>
            <a:pPr algn="ctr" defTabSz="932406"/>
            <a:endParaRPr lang="en-US" sz="8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1378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7" grpId="0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1902059"/>
          </a:xfrm>
        </p:spPr>
        <p:txBody>
          <a:bodyPr/>
          <a:lstStyle/>
          <a:p>
            <a:r>
              <a:rPr lang="en-US" dirty="0"/>
              <a:t>Telemetry at every tier</a:t>
            </a:r>
          </a:p>
          <a:p>
            <a:r>
              <a:rPr lang="en-US" dirty="0"/>
              <a:t>Performance and load testing</a:t>
            </a:r>
          </a:p>
          <a:p>
            <a:r>
              <a:rPr lang="en-US" dirty="0"/>
              <a:t>Automated notifications for anomalies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 + Learn</a:t>
            </a:r>
          </a:p>
        </p:txBody>
      </p:sp>
    </p:spTree>
    <p:extLst>
      <p:ext uri="{BB962C8B-B14F-4D97-AF65-F5344CB8AC3E}">
        <p14:creationId xmlns:p14="http://schemas.microsoft.com/office/powerpoint/2010/main" val="286215649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slots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Swaps staged deployments</a:t>
            </a:r>
          </a:p>
          <a:p>
            <a:r>
              <a:rPr lang="en-US" dirty="0"/>
              <a:t>Called a Virtual IP or VIP swap as it swaps the addresses of two deployments</a:t>
            </a:r>
          </a:p>
          <a:p>
            <a:r>
              <a:rPr lang="en-US" dirty="0"/>
              <a:t>No downtime during VIP swap</a:t>
            </a:r>
          </a:p>
          <a:p>
            <a:pPr lvl="1"/>
            <a:r>
              <a:rPr lang="en-US" dirty="0"/>
              <a:t>Sites are warmed up behind the scenes prior to swap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7690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Enhancing mobile development</a:t>
            </a:r>
          </a:p>
        </p:txBody>
      </p:sp>
    </p:spTree>
    <p:extLst>
      <p:ext uri="{BB962C8B-B14F-4D97-AF65-F5344CB8AC3E}">
        <p14:creationId xmlns:p14="http://schemas.microsoft.com/office/powerpoint/2010/main" val="22986494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 + CD for a mobile world</a:t>
            </a:r>
          </a:p>
        </p:txBody>
      </p:sp>
      <p:sp>
        <p:nvSpPr>
          <p:cNvPr id="3" name="Right Arrow 159"/>
          <p:cNvSpPr/>
          <p:nvPr/>
        </p:nvSpPr>
        <p:spPr>
          <a:xfrm rot="16200000">
            <a:off x="1551351" y="4233503"/>
            <a:ext cx="1736782" cy="288000"/>
          </a:xfrm>
          <a:prstGeom prst="rightArrow">
            <a:avLst>
              <a:gd name="adj1" fmla="val 50000"/>
              <a:gd name="adj2" fmla="val 73537"/>
            </a:avLst>
          </a:prstGeom>
          <a:solidFill>
            <a:schemeClr val="accent4"/>
          </a:soli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3260" tIns="93260" rIns="93260" bIns="932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24" b="0" i="0" u="none" strike="noStrike" kern="0" cap="none" spc="0" normalizeH="0" baseline="0" noProof="0" dirty="0" err="1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Bent Arrow 74"/>
          <p:cNvSpPr/>
          <p:nvPr/>
        </p:nvSpPr>
        <p:spPr>
          <a:xfrm rot="10800000">
            <a:off x="3021733" y="3320227"/>
            <a:ext cx="6903678" cy="2403864"/>
          </a:xfrm>
          <a:prstGeom prst="bentArrow">
            <a:avLst>
              <a:gd name="adj1" fmla="val 4873"/>
              <a:gd name="adj2" fmla="val 8600"/>
              <a:gd name="adj3" fmla="val 13322"/>
              <a:gd name="adj4" fmla="val 2947"/>
            </a:avLst>
          </a:prstGeom>
          <a:solidFill>
            <a:schemeClr val="accent4"/>
          </a:soli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3260" tIns="93260" rIns="93260" bIns="932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24" b="0" i="0" u="none" strike="noStrike" kern="0" cap="none" spc="0" normalizeH="0" baseline="0" noProof="0" dirty="0" err="1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Rounded Rectangle 48"/>
          <p:cNvSpPr/>
          <p:nvPr/>
        </p:nvSpPr>
        <p:spPr bwMode="auto">
          <a:xfrm>
            <a:off x="2058820" y="4184015"/>
            <a:ext cx="721843" cy="721843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ounded Rectangle 49"/>
          <p:cNvSpPr/>
          <p:nvPr/>
        </p:nvSpPr>
        <p:spPr bwMode="auto">
          <a:xfrm>
            <a:off x="1216575" y="4184015"/>
            <a:ext cx="721843" cy="721843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ight Arrow 51"/>
          <p:cNvSpPr/>
          <p:nvPr/>
        </p:nvSpPr>
        <p:spPr>
          <a:xfrm rot="16200000">
            <a:off x="709105" y="4233503"/>
            <a:ext cx="1736782" cy="288000"/>
          </a:xfrm>
          <a:prstGeom prst="rightArrow">
            <a:avLst>
              <a:gd name="adj1" fmla="val 50000"/>
              <a:gd name="adj2" fmla="val 73537"/>
            </a:avLst>
          </a:prstGeom>
          <a:solidFill>
            <a:schemeClr val="accent4"/>
          </a:soli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3260" tIns="93260" rIns="93260" bIns="932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24" b="0" i="0" u="none" strike="noStrike" kern="0" cap="none" spc="0" normalizeH="0" baseline="0" noProof="0" dirty="0" err="1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Right Arrow 53"/>
          <p:cNvSpPr/>
          <p:nvPr/>
        </p:nvSpPr>
        <p:spPr>
          <a:xfrm>
            <a:off x="2888139" y="2110190"/>
            <a:ext cx="1772730" cy="1042079"/>
          </a:xfrm>
          <a:prstGeom prst="rightArrow">
            <a:avLst>
              <a:gd name="adj1" fmla="val 50000"/>
              <a:gd name="adj2" fmla="val 73537"/>
            </a:avLst>
          </a:prstGeom>
          <a:solidFill>
            <a:schemeClr val="accent4"/>
          </a:soli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3260" tIns="93260" rIns="93260" bIns="932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24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Right Arrow 54"/>
          <p:cNvSpPr/>
          <p:nvPr/>
        </p:nvSpPr>
        <p:spPr>
          <a:xfrm>
            <a:off x="5348862" y="2110190"/>
            <a:ext cx="1811050" cy="1042079"/>
          </a:xfrm>
          <a:prstGeom prst="rightArrow">
            <a:avLst>
              <a:gd name="adj1" fmla="val 50000"/>
              <a:gd name="adj2" fmla="val 73537"/>
            </a:avLst>
          </a:prstGeom>
          <a:solidFill>
            <a:schemeClr val="accent4"/>
          </a:soli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3260" tIns="93260" rIns="93260" bIns="932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24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Right Arrow 55"/>
          <p:cNvSpPr/>
          <p:nvPr/>
        </p:nvSpPr>
        <p:spPr>
          <a:xfrm>
            <a:off x="7795589" y="2110190"/>
            <a:ext cx="1128250" cy="1042079"/>
          </a:xfrm>
          <a:prstGeom prst="rightArrow">
            <a:avLst>
              <a:gd name="adj1" fmla="val 50000"/>
              <a:gd name="adj2" fmla="val 73537"/>
            </a:avLst>
          </a:prstGeom>
          <a:solidFill>
            <a:schemeClr val="accent4"/>
          </a:soli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3260" tIns="93260" rIns="93260" bIns="932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24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4343" y="1410737"/>
            <a:ext cx="1632056" cy="388585"/>
          </a:xfrm>
          <a:prstGeom prst="rect">
            <a:avLst/>
          </a:prstGeom>
        </p:spPr>
        <p:txBody>
          <a:bodyPr vert="horz" wrap="square" lIns="93260" tIns="93260" rIns="93260" bIns="93260" rtlCol="0" anchor="ctr">
            <a:noAutofit/>
          </a:bodyPr>
          <a:lstStyle/>
          <a:p>
            <a:pPr marL="238007" indent="-238007" defTabSz="932597"/>
            <a:r>
              <a:rPr lang="en-US" sz="1600" spc="-50" dirty="0">
                <a:solidFill>
                  <a:srgbClr val="3F3F3F"/>
                </a:solidFill>
                <a:ea typeface="Segoe UI" pitchFamily="34" charset="0"/>
                <a:cs typeface="Segoe UI" pitchFamily="34" charset="0"/>
              </a:rPr>
              <a:t>Code Repository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62652" y="4184016"/>
            <a:ext cx="1709773" cy="721842"/>
          </a:xfrm>
          <a:prstGeom prst="rect">
            <a:avLst/>
          </a:prstGeom>
        </p:spPr>
        <p:txBody>
          <a:bodyPr vert="horz" wrap="square" lIns="93260" tIns="93260" rIns="93260" bIns="93260" rtlCol="0" anchor="ctr">
            <a:noAutofit/>
          </a:bodyPr>
          <a:lstStyle/>
          <a:p>
            <a:pPr defTabSz="932597"/>
            <a:r>
              <a:rPr lang="en-US" sz="1600" dirty="0">
                <a:solidFill>
                  <a:srgbClr val="3F3F3F"/>
                </a:solidFill>
                <a:ea typeface="Segoe UI" pitchFamily="34" charset="0"/>
                <a:cs typeface="Segoe UI" pitchFamily="34" charset="0"/>
              </a:rPr>
              <a:t>Backlog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6168" y="1410737"/>
            <a:ext cx="1632056" cy="388585"/>
          </a:xfrm>
          <a:prstGeom prst="rect">
            <a:avLst/>
          </a:prstGeom>
        </p:spPr>
        <p:txBody>
          <a:bodyPr vert="horz" wrap="square" lIns="93260" tIns="93260" rIns="93260" bIns="93260" rtlCol="0" anchor="ctr">
            <a:noAutofit/>
          </a:bodyPr>
          <a:lstStyle/>
          <a:p>
            <a:pPr marL="238007" indent="-238007" algn="ctr" defTabSz="932597"/>
            <a:r>
              <a:rPr lang="en-US" sz="1600" spc="-50" dirty="0">
                <a:solidFill>
                  <a:srgbClr val="3F3F3F"/>
                </a:solidFill>
                <a:ea typeface="Segoe UI" pitchFamily="34" charset="0"/>
                <a:cs typeface="Segoe UI" pitchFamily="34" charset="0"/>
              </a:rPr>
              <a:t>Build + Deploy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25925" y="5588538"/>
            <a:ext cx="3435365" cy="388585"/>
          </a:xfrm>
          <a:prstGeom prst="rect">
            <a:avLst/>
          </a:prstGeom>
        </p:spPr>
        <p:txBody>
          <a:bodyPr vert="horz" wrap="square" lIns="93260" tIns="93260" rIns="93260" bIns="93260" rtlCol="0" anchor="ctr">
            <a:noAutofit/>
          </a:bodyPr>
          <a:lstStyle/>
          <a:p>
            <a:pPr algn="ctr" defTabSz="932597"/>
            <a:r>
              <a:rPr lang="en-US" sz="1632" dirty="0">
                <a:solidFill>
                  <a:srgbClr val="3F3F3F"/>
                </a:solidFill>
                <a:ea typeface="Segoe UI" pitchFamily="34" charset="0"/>
                <a:cs typeface="Segoe UI" pitchFamily="34" charset="0"/>
              </a:rPr>
              <a:t>Monitor and improve</a:t>
            </a:r>
          </a:p>
        </p:txBody>
      </p:sp>
      <p:sp>
        <p:nvSpPr>
          <p:cNvPr id="15" name="Rounded Rectangle 64"/>
          <p:cNvSpPr/>
          <p:nvPr/>
        </p:nvSpPr>
        <p:spPr>
          <a:xfrm>
            <a:off x="1244343" y="1877038"/>
            <a:ext cx="1632056" cy="1632056"/>
          </a:xfrm>
          <a:prstGeom prst="roundRect">
            <a:avLst>
              <a:gd name="adj" fmla="val 5783"/>
            </a:avLst>
          </a:prstGeom>
          <a:solidFill>
            <a:srgbClr val="67297A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3260" tIns="93260" rIns="93260" bIns="932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24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33" y="4233113"/>
            <a:ext cx="565085" cy="591368"/>
          </a:xfrm>
          <a:prstGeom prst="rect">
            <a:avLst/>
          </a:prstGeom>
        </p:spPr>
      </p:pic>
      <p:sp>
        <p:nvSpPr>
          <p:cNvPr id="17" name="Rounded Rectangle 66"/>
          <p:cNvSpPr/>
          <p:nvPr/>
        </p:nvSpPr>
        <p:spPr>
          <a:xfrm>
            <a:off x="3716168" y="1877038"/>
            <a:ext cx="1632056" cy="1632056"/>
          </a:xfrm>
          <a:prstGeom prst="roundRect">
            <a:avLst>
              <a:gd name="adj" fmla="val 5783"/>
            </a:avLst>
          </a:prstGeom>
          <a:solidFill>
            <a:srgbClr val="67297A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3260" tIns="93260" rIns="93260" bIns="932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24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280" y="4233113"/>
            <a:ext cx="565085" cy="5913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290" y="4686668"/>
            <a:ext cx="2276347" cy="166257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417637" y="2121694"/>
            <a:ext cx="1208943" cy="1150980"/>
            <a:chOff x="1628786" y="2094289"/>
            <a:chExt cx="1185346" cy="112851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8786" y="2588363"/>
              <a:ext cx="455690" cy="63444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86926" y="2094289"/>
              <a:ext cx="727206" cy="725111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0155" y="2110189"/>
            <a:ext cx="1243471" cy="104217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052613" y="1410737"/>
            <a:ext cx="1943523" cy="388585"/>
          </a:xfrm>
          <a:prstGeom prst="rect">
            <a:avLst/>
          </a:prstGeom>
        </p:spPr>
        <p:txBody>
          <a:bodyPr vert="horz" wrap="square" lIns="93260" tIns="93260" rIns="93260" bIns="93260" rtlCol="0" anchor="ctr">
            <a:noAutofit/>
          </a:bodyPr>
          <a:lstStyle/>
          <a:p>
            <a:pPr marL="238007" indent="-238007" algn="ctr" defTabSz="932597"/>
            <a:r>
              <a:rPr lang="en-US" sz="1600" spc="-50" dirty="0">
                <a:solidFill>
                  <a:srgbClr val="3F3F3F"/>
                </a:solidFill>
                <a:ea typeface="Segoe UI" pitchFamily="34" charset="0"/>
                <a:cs typeface="Segoe UI" pitchFamily="34" charset="0"/>
              </a:rPr>
              <a:t>Automated Testing</a:t>
            </a:r>
          </a:p>
        </p:txBody>
      </p:sp>
      <p:sp>
        <p:nvSpPr>
          <p:cNvPr id="25" name="Rounded Rectangle 67"/>
          <p:cNvSpPr/>
          <p:nvPr/>
        </p:nvSpPr>
        <p:spPr>
          <a:xfrm>
            <a:off x="6208347" y="1877038"/>
            <a:ext cx="1632056" cy="1632056"/>
          </a:xfrm>
          <a:prstGeom prst="roundRect">
            <a:avLst>
              <a:gd name="adj" fmla="val 5783"/>
            </a:avLst>
          </a:prstGeom>
          <a:solidFill>
            <a:srgbClr val="67297A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3260" tIns="93260" rIns="93260" bIns="932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24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46714" y="1410737"/>
            <a:ext cx="1943523" cy="388585"/>
          </a:xfrm>
          <a:prstGeom prst="rect">
            <a:avLst/>
          </a:prstGeom>
        </p:spPr>
        <p:txBody>
          <a:bodyPr vert="horz" wrap="square" lIns="93260" tIns="93260" rIns="93260" bIns="93260" rtlCol="0" anchor="ctr">
            <a:noAutofit/>
          </a:bodyPr>
          <a:lstStyle/>
          <a:p>
            <a:pPr marL="238007" indent="-238007" algn="ctr" defTabSz="932597"/>
            <a:r>
              <a:rPr lang="en-US" sz="1600" spc="-50" dirty="0">
                <a:solidFill>
                  <a:srgbClr val="3F3F3F"/>
                </a:solidFill>
                <a:ea typeface="Segoe UI" pitchFamily="34" charset="0"/>
                <a:cs typeface="Segoe UI" pitchFamily="34" charset="0"/>
              </a:rPr>
              <a:t>User Testing</a:t>
            </a:r>
          </a:p>
        </p:txBody>
      </p:sp>
      <p:sp>
        <p:nvSpPr>
          <p:cNvPr id="27" name="Rounded Rectangle 116"/>
          <p:cNvSpPr/>
          <p:nvPr/>
        </p:nvSpPr>
        <p:spPr>
          <a:xfrm>
            <a:off x="9002448" y="1877038"/>
            <a:ext cx="1632056" cy="1632056"/>
          </a:xfrm>
          <a:prstGeom prst="roundRect">
            <a:avLst>
              <a:gd name="adj" fmla="val 5783"/>
            </a:avLst>
          </a:prstGeom>
          <a:solidFill>
            <a:srgbClr val="505050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3260" tIns="93260" rIns="93260" bIns="932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325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24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0269" y="2191775"/>
            <a:ext cx="1004562" cy="1002582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379774" y="3112294"/>
            <a:ext cx="1686063" cy="695545"/>
            <a:chOff x="4633536" y="3025775"/>
            <a:chExt cx="1686302" cy="695644"/>
          </a:xfrm>
        </p:grpSpPr>
        <p:sp>
          <p:nvSpPr>
            <p:cNvPr id="30" name="AutoShape 30"/>
            <p:cNvSpPr>
              <a:spLocks noChangeAspect="1" noChangeArrowheads="1" noTextEdit="1"/>
            </p:cNvSpPr>
            <p:nvPr/>
          </p:nvSpPr>
          <p:spPr bwMode="auto">
            <a:xfrm>
              <a:off x="5151438" y="3025775"/>
              <a:ext cx="1168400" cy="56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039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1" name="Rectangle 39"/>
            <p:cNvSpPr>
              <a:spLocks noChangeArrowheads="1"/>
            </p:cNvSpPr>
            <p:nvPr/>
          </p:nvSpPr>
          <p:spPr bwMode="auto">
            <a:xfrm>
              <a:off x="5389563" y="3027363"/>
              <a:ext cx="754063" cy="512763"/>
            </a:xfrm>
            <a:prstGeom prst="rect">
              <a:avLst/>
            </a:prstGeom>
            <a:solidFill>
              <a:srgbClr val="9F9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039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2" name="Oval 40"/>
            <p:cNvSpPr>
              <a:spLocks noChangeArrowheads="1"/>
            </p:cNvSpPr>
            <p:nvPr/>
          </p:nvSpPr>
          <p:spPr bwMode="auto">
            <a:xfrm>
              <a:off x="5759451" y="30384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039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3" name="Rectangle 41"/>
            <p:cNvSpPr>
              <a:spLocks noChangeArrowheads="1"/>
            </p:cNvSpPr>
            <p:nvPr/>
          </p:nvSpPr>
          <p:spPr bwMode="auto">
            <a:xfrm>
              <a:off x="5414963" y="3067050"/>
              <a:ext cx="703263" cy="45085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039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auto">
            <a:xfrm>
              <a:off x="5272088" y="3548063"/>
              <a:ext cx="973138" cy="39688"/>
            </a:xfrm>
            <a:custGeom>
              <a:avLst/>
              <a:gdLst>
                <a:gd name="T0" fmla="*/ 0 w 449"/>
                <a:gd name="T1" fmla="*/ 0 h 18"/>
                <a:gd name="T2" fmla="*/ 0 w 449"/>
                <a:gd name="T3" fmla="*/ 1 h 18"/>
                <a:gd name="T4" fmla="*/ 17 w 449"/>
                <a:gd name="T5" fmla="*/ 18 h 18"/>
                <a:gd name="T6" fmla="*/ 433 w 449"/>
                <a:gd name="T7" fmla="*/ 18 h 18"/>
                <a:gd name="T8" fmla="*/ 449 w 449"/>
                <a:gd name="T9" fmla="*/ 1 h 18"/>
                <a:gd name="T10" fmla="*/ 449 w 449"/>
                <a:gd name="T11" fmla="*/ 0 h 18"/>
                <a:gd name="T12" fmla="*/ 0 w 44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18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0"/>
                    <a:pt x="8" y="18"/>
                    <a:pt x="17" y="18"/>
                  </a:cubicBezTo>
                  <a:cubicBezTo>
                    <a:pt x="433" y="18"/>
                    <a:pt x="433" y="18"/>
                    <a:pt x="433" y="18"/>
                  </a:cubicBezTo>
                  <a:cubicBezTo>
                    <a:pt x="442" y="18"/>
                    <a:pt x="449" y="10"/>
                    <a:pt x="449" y="1"/>
                  </a:cubicBezTo>
                  <a:cubicBezTo>
                    <a:pt x="449" y="0"/>
                    <a:pt x="449" y="0"/>
                    <a:pt x="44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039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5" name="Freeform 47"/>
            <p:cNvSpPr>
              <a:spLocks/>
            </p:cNvSpPr>
            <p:nvPr/>
          </p:nvSpPr>
          <p:spPr bwMode="auto">
            <a:xfrm>
              <a:off x="5635626" y="3194050"/>
              <a:ext cx="254000" cy="228600"/>
            </a:xfrm>
            <a:custGeom>
              <a:avLst/>
              <a:gdLst>
                <a:gd name="T0" fmla="*/ 99 w 117"/>
                <a:gd name="T1" fmla="*/ 40 h 105"/>
                <a:gd name="T2" fmla="*/ 114 w 117"/>
                <a:gd name="T3" fmla="*/ 14 h 105"/>
                <a:gd name="T4" fmla="*/ 89 w 117"/>
                <a:gd name="T5" fmla="*/ 1 h 105"/>
                <a:gd name="T6" fmla="*/ 63 w 117"/>
                <a:gd name="T7" fmla="*/ 7 h 105"/>
                <a:gd name="T8" fmla="*/ 40 w 117"/>
                <a:gd name="T9" fmla="*/ 1 h 105"/>
                <a:gd name="T10" fmla="*/ 12 w 117"/>
                <a:gd name="T11" fmla="*/ 18 h 105"/>
                <a:gd name="T12" fmla="*/ 20 w 117"/>
                <a:gd name="T13" fmla="*/ 87 h 105"/>
                <a:gd name="T14" fmla="*/ 42 w 117"/>
                <a:gd name="T15" fmla="*/ 105 h 105"/>
                <a:gd name="T16" fmla="*/ 64 w 117"/>
                <a:gd name="T17" fmla="*/ 99 h 105"/>
                <a:gd name="T18" fmla="*/ 87 w 117"/>
                <a:gd name="T19" fmla="*/ 104 h 105"/>
                <a:gd name="T20" fmla="*/ 108 w 117"/>
                <a:gd name="T21" fmla="*/ 88 h 105"/>
                <a:gd name="T22" fmla="*/ 117 w 117"/>
                <a:gd name="T23" fmla="*/ 68 h 105"/>
                <a:gd name="T24" fmla="*/ 99 w 117"/>
                <a:gd name="T25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05">
                  <a:moveTo>
                    <a:pt x="99" y="40"/>
                  </a:moveTo>
                  <a:cubicBezTo>
                    <a:pt x="99" y="23"/>
                    <a:pt x="113" y="15"/>
                    <a:pt x="114" y="14"/>
                  </a:cubicBezTo>
                  <a:cubicBezTo>
                    <a:pt x="106" y="3"/>
                    <a:pt x="93" y="1"/>
                    <a:pt x="89" y="1"/>
                  </a:cubicBezTo>
                  <a:cubicBezTo>
                    <a:pt x="78" y="0"/>
                    <a:pt x="68" y="7"/>
                    <a:pt x="63" y="7"/>
                  </a:cubicBezTo>
                  <a:cubicBezTo>
                    <a:pt x="57" y="7"/>
                    <a:pt x="49" y="1"/>
                    <a:pt x="40" y="1"/>
                  </a:cubicBezTo>
                  <a:cubicBezTo>
                    <a:pt x="28" y="1"/>
                    <a:pt x="18" y="8"/>
                    <a:pt x="12" y="18"/>
                  </a:cubicBezTo>
                  <a:cubicBezTo>
                    <a:pt x="0" y="39"/>
                    <a:pt x="9" y="70"/>
                    <a:pt x="20" y="87"/>
                  </a:cubicBezTo>
                  <a:cubicBezTo>
                    <a:pt x="26" y="96"/>
                    <a:pt x="33" y="105"/>
                    <a:pt x="42" y="105"/>
                  </a:cubicBezTo>
                  <a:cubicBezTo>
                    <a:pt x="51" y="104"/>
                    <a:pt x="54" y="99"/>
                    <a:pt x="64" y="99"/>
                  </a:cubicBezTo>
                  <a:cubicBezTo>
                    <a:pt x="75" y="99"/>
                    <a:pt x="78" y="105"/>
                    <a:pt x="87" y="104"/>
                  </a:cubicBezTo>
                  <a:cubicBezTo>
                    <a:pt x="96" y="104"/>
                    <a:pt x="102" y="96"/>
                    <a:pt x="108" y="88"/>
                  </a:cubicBezTo>
                  <a:cubicBezTo>
                    <a:pt x="115" y="78"/>
                    <a:pt x="117" y="69"/>
                    <a:pt x="117" y="68"/>
                  </a:cubicBezTo>
                  <a:cubicBezTo>
                    <a:pt x="117" y="68"/>
                    <a:pt x="99" y="61"/>
                    <a:pt x="99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039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6" name="Freeform 48"/>
            <p:cNvSpPr>
              <a:spLocks/>
            </p:cNvSpPr>
            <p:nvPr/>
          </p:nvSpPr>
          <p:spPr bwMode="auto">
            <a:xfrm>
              <a:off x="5768976" y="3125788"/>
              <a:ext cx="61913" cy="68263"/>
            </a:xfrm>
            <a:custGeom>
              <a:avLst/>
              <a:gdLst>
                <a:gd name="T0" fmla="*/ 21 w 29"/>
                <a:gd name="T1" fmla="*/ 22 h 32"/>
                <a:gd name="T2" fmla="*/ 28 w 29"/>
                <a:gd name="T3" fmla="*/ 0 h 32"/>
                <a:gd name="T4" fmla="*/ 8 w 29"/>
                <a:gd name="T5" fmla="*/ 10 h 32"/>
                <a:gd name="T6" fmla="*/ 1 w 29"/>
                <a:gd name="T7" fmla="*/ 31 h 32"/>
                <a:gd name="T8" fmla="*/ 21 w 29"/>
                <a:gd name="T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2">
                  <a:moveTo>
                    <a:pt x="21" y="22"/>
                  </a:moveTo>
                  <a:cubicBezTo>
                    <a:pt x="26" y="16"/>
                    <a:pt x="29" y="8"/>
                    <a:pt x="28" y="0"/>
                  </a:cubicBezTo>
                  <a:cubicBezTo>
                    <a:pt x="21" y="0"/>
                    <a:pt x="13" y="4"/>
                    <a:pt x="8" y="10"/>
                  </a:cubicBezTo>
                  <a:cubicBezTo>
                    <a:pt x="3" y="15"/>
                    <a:pt x="0" y="23"/>
                    <a:pt x="1" y="31"/>
                  </a:cubicBezTo>
                  <a:cubicBezTo>
                    <a:pt x="8" y="32"/>
                    <a:pt x="16" y="27"/>
                    <a:pt x="21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039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4633536" y="3161031"/>
              <a:ext cx="974725" cy="560388"/>
              <a:chOff x="4084638" y="3027363"/>
              <a:chExt cx="974725" cy="560388"/>
            </a:xfrm>
          </p:grpSpPr>
          <p:sp>
            <p:nvSpPr>
              <p:cNvPr id="38" name="Rectangle 43"/>
              <p:cNvSpPr>
                <a:spLocks noChangeArrowheads="1"/>
              </p:cNvSpPr>
              <p:nvPr/>
            </p:nvSpPr>
            <p:spPr bwMode="auto">
              <a:xfrm>
                <a:off x="4200526" y="3027363"/>
                <a:ext cx="754063" cy="512763"/>
              </a:xfrm>
              <a:prstGeom prst="rect">
                <a:avLst/>
              </a:pr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3203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9" name="Oval 44"/>
              <p:cNvSpPr>
                <a:spLocks noChangeArrowheads="1"/>
              </p:cNvSpPr>
              <p:nvPr/>
            </p:nvSpPr>
            <p:spPr bwMode="auto">
              <a:xfrm>
                <a:off x="4570413" y="3038475"/>
                <a:ext cx="12700" cy="127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3203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0" name="Rectangle 45"/>
              <p:cNvSpPr>
                <a:spLocks noChangeArrowheads="1"/>
              </p:cNvSpPr>
              <p:nvPr/>
            </p:nvSpPr>
            <p:spPr bwMode="auto">
              <a:xfrm>
                <a:off x="4225926" y="3067050"/>
                <a:ext cx="704850" cy="45085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3203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1" name="Freeform 46"/>
              <p:cNvSpPr>
                <a:spLocks/>
              </p:cNvSpPr>
              <p:nvPr/>
            </p:nvSpPr>
            <p:spPr bwMode="auto">
              <a:xfrm>
                <a:off x="4084638" y="3548063"/>
                <a:ext cx="974725" cy="39688"/>
              </a:xfrm>
              <a:custGeom>
                <a:avLst/>
                <a:gdLst>
                  <a:gd name="T0" fmla="*/ 0 w 449"/>
                  <a:gd name="T1" fmla="*/ 0 h 18"/>
                  <a:gd name="T2" fmla="*/ 0 w 449"/>
                  <a:gd name="T3" fmla="*/ 1 h 18"/>
                  <a:gd name="T4" fmla="*/ 16 w 449"/>
                  <a:gd name="T5" fmla="*/ 18 h 18"/>
                  <a:gd name="T6" fmla="*/ 432 w 449"/>
                  <a:gd name="T7" fmla="*/ 18 h 18"/>
                  <a:gd name="T8" fmla="*/ 449 w 449"/>
                  <a:gd name="T9" fmla="*/ 1 h 18"/>
                  <a:gd name="T10" fmla="*/ 449 w 449"/>
                  <a:gd name="T11" fmla="*/ 0 h 18"/>
                  <a:gd name="T12" fmla="*/ 0 w 449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18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0"/>
                      <a:pt x="7" y="18"/>
                      <a:pt x="16" y="18"/>
                    </a:cubicBezTo>
                    <a:cubicBezTo>
                      <a:pt x="432" y="18"/>
                      <a:pt x="432" y="18"/>
                      <a:pt x="432" y="18"/>
                    </a:cubicBezTo>
                    <a:cubicBezTo>
                      <a:pt x="441" y="18"/>
                      <a:pt x="449" y="10"/>
                      <a:pt x="449" y="1"/>
                    </a:cubicBezTo>
                    <a:cubicBezTo>
                      <a:pt x="449" y="0"/>
                      <a:pt x="449" y="0"/>
                      <a:pt x="44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3203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2" name="Freeform 49"/>
              <p:cNvSpPr>
                <a:spLocks/>
              </p:cNvSpPr>
              <p:nvPr/>
            </p:nvSpPr>
            <p:spPr bwMode="auto">
              <a:xfrm>
                <a:off x="4556126" y="3155950"/>
                <a:ext cx="144463" cy="127000"/>
              </a:xfrm>
              <a:custGeom>
                <a:avLst/>
                <a:gdLst>
                  <a:gd name="T0" fmla="*/ 0 w 91"/>
                  <a:gd name="T1" fmla="*/ 80 h 80"/>
                  <a:gd name="T2" fmla="*/ 91 w 91"/>
                  <a:gd name="T3" fmla="*/ 80 h 80"/>
                  <a:gd name="T4" fmla="*/ 91 w 91"/>
                  <a:gd name="T5" fmla="*/ 0 h 80"/>
                  <a:gd name="T6" fmla="*/ 0 w 91"/>
                  <a:gd name="T7" fmla="*/ 14 h 80"/>
                  <a:gd name="T8" fmla="*/ 0 w 91"/>
                  <a:gd name="T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0">
                    <a:moveTo>
                      <a:pt x="0" y="80"/>
                    </a:moveTo>
                    <a:lnTo>
                      <a:pt x="91" y="80"/>
                    </a:lnTo>
                    <a:lnTo>
                      <a:pt x="91" y="0"/>
                    </a:lnTo>
                    <a:lnTo>
                      <a:pt x="0" y="1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3203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3" name="Freeform 50"/>
              <p:cNvSpPr>
                <a:spLocks/>
              </p:cNvSpPr>
              <p:nvPr/>
            </p:nvSpPr>
            <p:spPr bwMode="auto">
              <a:xfrm>
                <a:off x="4440238" y="3178175"/>
                <a:ext cx="111125" cy="104775"/>
              </a:xfrm>
              <a:custGeom>
                <a:avLst/>
                <a:gdLst>
                  <a:gd name="T0" fmla="*/ 70 w 70"/>
                  <a:gd name="T1" fmla="*/ 66 h 66"/>
                  <a:gd name="T2" fmla="*/ 70 w 70"/>
                  <a:gd name="T3" fmla="*/ 0 h 66"/>
                  <a:gd name="T4" fmla="*/ 0 w 70"/>
                  <a:gd name="T5" fmla="*/ 9 h 66"/>
                  <a:gd name="T6" fmla="*/ 0 w 70"/>
                  <a:gd name="T7" fmla="*/ 66 h 66"/>
                  <a:gd name="T8" fmla="*/ 70 w 70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6">
                    <a:moveTo>
                      <a:pt x="70" y="66"/>
                    </a:moveTo>
                    <a:lnTo>
                      <a:pt x="70" y="0"/>
                    </a:lnTo>
                    <a:lnTo>
                      <a:pt x="0" y="9"/>
                    </a:lnTo>
                    <a:lnTo>
                      <a:pt x="0" y="66"/>
                    </a:lnTo>
                    <a:lnTo>
                      <a:pt x="70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3203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4" name="Freeform 51"/>
              <p:cNvSpPr>
                <a:spLocks/>
              </p:cNvSpPr>
              <p:nvPr/>
            </p:nvSpPr>
            <p:spPr bwMode="auto">
              <a:xfrm>
                <a:off x="4440238" y="3287713"/>
                <a:ext cx="111125" cy="107950"/>
              </a:xfrm>
              <a:custGeom>
                <a:avLst/>
                <a:gdLst>
                  <a:gd name="T0" fmla="*/ 70 w 70"/>
                  <a:gd name="T1" fmla="*/ 0 h 68"/>
                  <a:gd name="T2" fmla="*/ 0 w 70"/>
                  <a:gd name="T3" fmla="*/ 0 h 68"/>
                  <a:gd name="T4" fmla="*/ 0 w 70"/>
                  <a:gd name="T5" fmla="*/ 59 h 68"/>
                  <a:gd name="T6" fmla="*/ 70 w 70"/>
                  <a:gd name="T7" fmla="*/ 68 h 68"/>
                  <a:gd name="T8" fmla="*/ 70 w 70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8">
                    <a:moveTo>
                      <a:pt x="70" y="0"/>
                    </a:moveTo>
                    <a:lnTo>
                      <a:pt x="0" y="0"/>
                    </a:lnTo>
                    <a:lnTo>
                      <a:pt x="0" y="59"/>
                    </a:lnTo>
                    <a:lnTo>
                      <a:pt x="70" y="6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3203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" name="Freeform 52"/>
              <p:cNvSpPr>
                <a:spLocks/>
              </p:cNvSpPr>
              <p:nvPr/>
            </p:nvSpPr>
            <p:spPr bwMode="auto">
              <a:xfrm>
                <a:off x="4556126" y="3287713"/>
                <a:ext cx="144463" cy="130175"/>
              </a:xfrm>
              <a:custGeom>
                <a:avLst/>
                <a:gdLst>
                  <a:gd name="T0" fmla="*/ 0 w 91"/>
                  <a:gd name="T1" fmla="*/ 0 h 82"/>
                  <a:gd name="T2" fmla="*/ 0 w 91"/>
                  <a:gd name="T3" fmla="*/ 68 h 82"/>
                  <a:gd name="T4" fmla="*/ 91 w 91"/>
                  <a:gd name="T5" fmla="*/ 82 h 82"/>
                  <a:gd name="T6" fmla="*/ 91 w 91"/>
                  <a:gd name="T7" fmla="*/ 0 h 82"/>
                  <a:gd name="T8" fmla="*/ 0 w 9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2">
                    <a:moveTo>
                      <a:pt x="0" y="0"/>
                    </a:moveTo>
                    <a:lnTo>
                      <a:pt x="0" y="68"/>
                    </a:lnTo>
                    <a:lnTo>
                      <a:pt x="91" y="82"/>
                    </a:lnTo>
                    <a:lnTo>
                      <a:pt x="9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/>
              <a:p>
                <a:pPr defTabSz="932039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srgbClr val="FFFFFF"/>
                  </a:solidFill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Freeform 5"/>
          <p:cNvSpPr>
            <a:spLocks/>
          </p:cNvSpPr>
          <p:nvPr/>
        </p:nvSpPr>
        <p:spPr bwMode="auto">
          <a:xfrm>
            <a:off x="579437" y="6787357"/>
            <a:ext cx="2801938" cy="169862"/>
          </a:xfrm>
          <a:custGeom>
            <a:avLst/>
            <a:gdLst>
              <a:gd name="T0" fmla="*/ 1523 w 1523"/>
              <a:gd name="T1" fmla="*/ 46 h 93"/>
              <a:gd name="T2" fmla="*/ 1476 w 1523"/>
              <a:gd name="T3" fmla="*/ 93 h 93"/>
              <a:gd name="T4" fmla="*/ 47 w 1523"/>
              <a:gd name="T5" fmla="*/ 93 h 93"/>
              <a:gd name="T6" fmla="*/ 0 w 1523"/>
              <a:gd name="T7" fmla="*/ 46 h 93"/>
              <a:gd name="T8" fmla="*/ 0 w 1523"/>
              <a:gd name="T9" fmla="*/ 46 h 93"/>
              <a:gd name="T10" fmla="*/ 47 w 1523"/>
              <a:gd name="T11" fmla="*/ 0 h 93"/>
              <a:gd name="T12" fmla="*/ 1476 w 1523"/>
              <a:gd name="T13" fmla="*/ 0 h 93"/>
              <a:gd name="T14" fmla="*/ 1523 w 1523"/>
              <a:gd name="T15" fmla="*/ 46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23" h="93">
                <a:moveTo>
                  <a:pt x="1523" y="46"/>
                </a:moveTo>
                <a:cubicBezTo>
                  <a:pt x="1523" y="72"/>
                  <a:pt x="1502" y="93"/>
                  <a:pt x="1476" y="93"/>
                </a:cubicBezTo>
                <a:cubicBezTo>
                  <a:pt x="47" y="93"/>
                  <a:pt x="47" y="93"/>
                  <a:pt x="47" y="93"/>
                </a:cubicBezTo>
                <a:cubicBezTo>
                  <a:pt x="21" y="93"/>
                  <a:pt x="0" y="72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7" y="0"/>
                </a:cubicBezTo>
                <a:cubicBezTo>
                  <a:pt x="1476" y="0"/>
                  <a:pt x="1476" y="0"/>
                  <a:pt x="1476" y="0"/>
                </a:cubicBezTo>
                <a:cubicBezTo>
                  <a:pt x="1502" y="0"/>
                  <a:pt x="1523" y="21"/>
                  <a:pt x="1523" y="46"/>
                </a:cubicBezTo>
                <a:close/>
              </a:path>
            </a:pathLst>
          </a:custGeom>
          <a:solidFill>
            <a:srgbClr val="022A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7"/>
          <p:cNvSpPr>
            <a:spLocks/>
          </p:cNvSpPr>
          <p:nvPr/>
        </p:nvSpPr>
        <p:spPr bwMode="auto">
          <a:xfrm>
            <a:off x="671512" y="5955507"/>
            <a:ext cx="901700" cy="895350"/>
          </a:xfrm>
          <a:custGeom>
            <a:avLst/>
            <a:gdLst>
              <a:gd name="T0" fmla="*/ 64 w 490"/>
              <a:gd name="T1" fmla="*/ 469 h 487"/>
              <a:gd name="T2" fmla="*/ 32 w 490"/>
              <a:gd name="T3" fmla="*/ 487 h 487"/>
              <a:gd name="T4" fmla="*/ 26 w 490"/>
              <a:gd name="T5" fmla="*/ 487 h 487"/>
              <a:gd name="T6" fmla="*/ 13 w 490"/>
              <a:gd name="T7" fmla="*/ 462 h 487"/>
              <a:gd name="T8" fmla="*/ 385 w 490"/>
              <a:gd name="T9" fmla="*/ 18 h 487"/>
              <a:gd name="T10" fmla="*/ 416 w 490"/>
              <a:gd name="T11" fmla="*/ 0 h 487"/>
              <a:gd name="T12" fmla="*/ 467 w 490"/>
              <a:gd name="T13" fmla="*/ 0 h 487"/>
              <a:gd name="T14" fmla="*/ 475 w 490"/>
              <a:gd name="T15" fmla="*/ 31 h 487"/>
              <a:gd name="T16" fmla="*/ 64 w 490"/>
              <a:gd name="T17" fmla="*/ 4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0" h="487">
                <a:moveTo>
                  <a:pt x="64" y="469"/>
                </a:moveTo>
                <a:cubicBezTo>
                  <a:pt x="54" y="481"/>
                  <a:pt x="42" y="487"/>
                  <a:pt x="32" y="487"/>
                </a:cubicBezTo>
                <a:cubicBezTo>
                  <a:pt x="26" y="487"/>
                  <a:pt x="26" y="487"/>
                  <a:pt x="26" y="487"/>
                </a:cubicBezTo>
                <a:cubicBezTo>
                  <a:pt x="17" y="487"/>
                  <a:pt x="0" y="484"/>
                  <a:pt x="13" y="462"/>
                </a:cubicBezTo>
                <a:cubicBezTo>
                  <a:pt x="21" y="449"/>
                  <a:pt x="385" y="18"/>
                  <a:pt x="385" y="18"/>
                </a:cubicBezTo>
                <a:cubicBezTo>
                  <a:pt x="392" y="8"/>
                  <a:pt x="406" y="0"/>
                  <a:pt x="416" y="0"/>
                </a:cubicBezTo>
                <a:cubicBezTo>
                  <a:pt x="467" y="0"/>
                  <a:pt x="467" y="0"/>
                  <a:pt x="467" y="0"/>
                </a:cubicBezTo>
                <a:cubicBezTo>
                  <a:pt x="477" y="0"/>
                  <a:pt x="490" y="13"/>
                  <a:pt x="475" y="31"/>
                </a:cubicBezTo>
                <a:lnTo>
                  <a:pt x="64" y="469"/>
                </a:lnTo>
                <a:close/>
              </a:path>
            </a:pathLst>
          </a:custGeom>
          <a:solidFill>
            <a:srgbClr val="BB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8"/>
          <p:cNvSpPr>
            <a:spLocks/>
          </p:cNvSpPr>
          <p:nvPr/>
        </p:nvSpPr>
        <p:spPr bwMode="auto">
          <a:xfrm>
            <a:off x="2381249" y="5955507"/>
            <a:ext cx="903288" cy="895350"/>
          </a:xfrm>
          <a:custGeom>
            <a:avLst/>
            <a:gdLst>
              <a:gd name="T0" fmla="*/ 427 w 491"/>
              <a:gd name="T1" fmla="*/ 469 h 487"/>
              <a:gd name="T2" fmla="*/ 458 w 491"/>
              <a:gd name="T3" fmla="*/ 487 h 487"/>
              <a:gd name="T4" fmla="*/ 464 w 491"/>
              <a:gd name="T5" fmla="*/ 487 h 487"/>
              <a:gd name="T6" fmla="*/ 477 w 491"/>
              <a:gd name="T7" fmla="*/ 462 h 487"/>
              <a:gd name="T8" fmla="*/ 105 w 491"/>
              <a:gd name="T9" fmla="*/ 18 h 487"/>
              <a:gd name="T10" fmla="*/ 74 w 491"/>
              <a:gd name="T11" fmla="*/ 0 h 487"/>
              <a:gd name="T12" fmla="*/ 23 w 491"/>
              <a:gd name="T13" fmla="*/ 0 h 487"/>
              <a:gd name="T14" fmla="*/ 15 w 491"/>
              <a:gd name="T15" fmla="*/ 31 h 487"/>
              <a:gd name="T16" fmla="*/ 427 w 491"/>
              <a:gd name="T17" fmla="*/ 469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1" h="487">
                <a:moveTo>
                  <a:pt x="427" y="469"/>
                </a:moveTo>
                <a:cubicBezTo>
                  <a:pt x="436" y="481"/>
                  <a:pt x="448" y="487"/>
                  <a:pt x="458" y="487"/>
                </a:cubicBezTo>
                <a:cubicBezTo>
                  <a:pt x="464" y="487"/>
                  <a:pt x="464" y="487"/>
                  <a:pt x="464" y="487"/>
                </a:cubicBezTo>
                <a:cubicBezTo>
                  <a:pt x="473" y="487"/>
                  <a:pt x="491" y="484"/>
                  <a:pt x="477" y="462"/>
                </a:cubicBezTo>
                <a:cubicBezTo>
                  <a:pt x="469" y="449"/>
                  <a:pt x="105" y="18"/>
                  <a:pt x="105" y="18"/>
                </a:cubicBezTo>
                <a:cubicBezTo>
                  <a:pt x="98" y="8"/>
                  <a:pt x="84" y="0"/>
                  <a:pt x="7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4" y="0"/>
                  <a:pt x="0" y="13"/>
                  <a:pt x="15" y="31"/>
                </a:cubicBezTo>
                <a:lnTo>
                  <a:pt x="427" y="469"/>
                </a:lnTo>
                <a:close/>
              </a:path>
            </a:pathLst>
          </a:custGeom>
          <a:solidFill>
            <a:srgbClr val="BB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9"/>
          <p:cNvSpPr>
            <a:spLocks/>
          </p:cNvSpPr>
          <p:nvPr/>
        </p:nvSpPr>
        <p:spPr bwMode="auto">
          <a:xfrm>
            <a:off x="1268412" y="5955507"/>
            <a:ext cx="304800" cy="196850"/>
          </a:xfrm>
          <a:custGeom>
            <a:avLst/>
            <a:gdLst>
              <a:gd name="T0" fmla="*/ 143 w 166"/>
              <a:gd name="T1" fmla="*/ 0 h 107"/>
              <a:gd name="T2" fmla="*/ 92 w 166"/>
              <a:gd name="T3" fmla="*/ 0 h 107"/>
              <a:gd name="T4" fmla="*/ 61 w 166"/>
              <a:gd name="T5" fmla="*/ 18 h 107"/>
              <a:gd name="T6" fmla="*/ 0 w 166"/>
              <a:gd name="T7" fmla="*/ 90 h 107"/>
              <a:gd name="T8" fmla="*/ 80 w 166"/>
              <a:gd name="T9" fmla="*/ 107 h 107"/>
              <a:gd name="T10" fmla="*/ 151 w 166"/>
              <a:gd name="T11" fmla="*/ 31 h 107"/>
              <a:gd name="T12" fmla="*/ 143 w 166"/>
              <a:gd name="T13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" h="107">
                <a:moveTo>
                  <a:pt x="143" y="0"/>
                </a:moveTo>
                <a:cubicBezTo>
                  <a:pt x="92" y="0"/>
                  <a:pt x="92" y="0"/>
                  <a:pt x="92" y="0"/>
                </a:cubicBezTo>
                <a:cubicBezTo>
                  <a:pt x="82" y="0"/>
                  <a:pt x="68" y="8"/>
                  <a:pt x="61" y="18"/>
                </a:cubicBezTo>
                <a:cubicBezTo>
                  <a:pt x="61" y="18"/>
                  <a:pt x="36" y="47"/>
                  <a:pt x="0" y="90"/>
                </a:cubicBezTo>
                <a:cubicBezTo>
                  <a:pt x="80" y="107"/>
                  <a:pt x="80" y="107"/>
                  <a:pt x="80" y="107"/>
                </a:cubicBezTo>
                <a:cubicBezTo>
                  <a:pt x="151" y="31"/>
                  <a:pt x="151" y="31"/>
                  <a:pt x="151" y="31"/>
                </a:cubicBezTo>
                <a:cubicBezTo>
                  <a:pt x="166" y="13"/>
                  <a:pt x="153" y="0"/>
                  <a:pt x="143" y="0"/>
                </a:cubicBezTo>
                <a:close/>
              </a:path>
            </a:pathLst>
          </a:custGeom>
          <a:solidFill>
            <a:srgbClr val="8081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0"/>
          <p:cNvSpPr>
            <a:spLocks/>
          </p:cNvSpPr>
          <p:nvPr/>
        </p:nvSpPr>
        <p:spPr bwMode="auto">
          <a:xfrm>
            <a:off x="2381249" y="5955507"/>
            <a:ext cx="371475" cy="254000"/>
          </a:xfrm>
          <a:custGeom>
            <a:avLst/>
            <a:gdLst>
              <a:gd name="T0" fmla="*/ 105 w 202"/>
              <a:gd name="T1" fmla="*/ 18 h 138"/>
              <a:gd name="T2" fmla="*/ 74 w 202"/>
              <a:gd name="T3" fmla="*/ 0 h 138"/>
              <a:gd name="T4" fmla="*/ 23 w 202"/>
              <a:gd name="T5" fmla="*/ 0 h 138"/>
              <a:gd name="T6" fmla="*/ 15 w 202"/>
              <a:gd name="T7" fmla="*/ 31 h 138"/>
              <a:gd name="T8" fmla="*/ 115 w 202"/>
              <a:gd name="T9" fmla="*/ 138 h 138"/>
              <a:gd name="T10" fmla="*/ 202 w 202"/>
              <a:gd name="T11" fmla="*/ 133 h 138"/>
              <a:gd name="T12" fmla="*/ 105 w 202"/>
              <a:gd name="T13" fmla="*/ 1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138">
                <a:moveTo>
                  <a:pt x="105" y="18"/>
                </a:moveTo>
                <a:cubicBezTo>
                  <a:pt x="98" y="8"/>
                  <a:pt x="84" y="0"/>
                  <a:pt x="7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4" y="0"/>
                  <a:pt x="0" y="13"/>
                  <a:pt x="15" y="31"/>
                </a:cubicBezTo>
                <a:cubicBezTo>
                  <a:pt x="115" y="138"/>
                  <a:pt x="115" y="138"/>
                  <a:pt x="115" y="138"/>
                </a:cubicBezTo>
                <a:cubicBezTo>
                  <a:pt x="202" y="133"/>
                  <a:pt x="202" y="133"/>
                  <a:pt x="202" y="133"/>
                </a:cubicBezTo>
                <a:cubicBezTo>
                  <a:pt x="147" y="68"/>
                  <a:pt x="105" y="18"/>
                  <a:pt x="105" y="18"/>
                </a:cubicBezTo>
                <a:close/>
              </a:path>
            </a:pathLst>
          </a:custGeom>
          <a:solidFill>
            <a:srgbClr val="8081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11"/>
          <p:cNvSpPr>
            <a:spLocks/>
          </p:cNvSpPr>
          <p:nvPr/>
        </p:nvSpPr>
        <p:spPr bwMode="auto">
          <a:xfrm>
            <a:off x="608012" y="5795169"/>
            <a:ext cx="2738438" cy="239712"/>
          </a:xfrm>
          <a:custGeom>
            <a:avLst/>
            <a:gdLst>
              <a:gd name="T0" fmla="*/ 1489 w 1489"/>
              <a:gd name="T1" fmla="*/ 0 h 131"/>
              <a:gd name="T2" fmla="*/ 0 w 1489"/>
              <a:gd name="T3" fmla="*/ 0 h 131"/>
              <a:gd name="T4" fmla="*/ 0 w 1489"/>
              <a:gd name="T5" fmla="*/ 18 h 131"/>
              <a:gd name="T6" fmla="*/ 744 w 1489"/>
              <a:gd name="T7" fmla="*/ 131 h 131"/>
              <a:gd name="T8" fmla="*/ 1489 w 1489"/>
              <a:gd name="T9" fmla="*/ 16 h 131"/>
              <a:gd name="T10" fmla="*/ 1489 w 1489"/>
              <a:gd name="T1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89" h="131">
                <a:moveTo>
                  <a:pt x="148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123" y="84"/>
                  <a:pt x="409" y="131"/>
                  <a:pt x="744" y="131"/>
                </a:cubicBezTo>
                <a:cubicBezTo>
                  <a:pt x="1079" y="131"/>
                  <a:pt x="1367" y="84"/>
                  <a:pt x="1489" y="16"/>
                </a:cubicBezTo>
                <a:lnTo>
                  <a:pt x="1489" y="0"/>
                </a:lnTo>
                <a:close/>
              </a:path>
            </a:pathLst>
          </a:custGeom>
          <a:solidFill>
            <a:srgbClr val="B897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26"/>
          <p:cNvSpPr>
            <a:spLocks noEditPoints="1"/>
          </p:cNvSpPr>
          <p:nvPr/>
        </p:nvSpPr>
        <p:spPr bwMode="auto">
          <a:xfrm>
            <a:off x="741362" y="5566569"/>
            <a:ext cx="265113" cy="228600"/>
          </a:xfrm>
          <a:custGeom>
            <a:avLst/>
            <a:gdLst>
              <a:gd name="T0" fmla="*/ 120 w 144"/>
              <a:gd name="T1" fmla="*/ 23 h 124"/>
              <a:gd name="T2" fmla="*/ 103 w 144"/>
              <a:gd name="T3" fmla="*/ 23 h 124"/>
              <a:gd name="T4" fmla="*/ 103 w 144"/>
              <a:gd name="T5" fmla="*/ 4 h 124"/>
              <a:gd name="T6" fmla="*/ 99 w 144"/>
              <a:gd name="T7" fmla="*/ 0 h 124"/>
              <a:gd name="T8" fmla="*/ 4 w 144"/>
              <a:gd name="T9" fmla="*/ 0 h 124"/>
              <a:gd name="T10" fmla="*/ 0 w 144"/>
              <a:gd name="T11" fmla="*/ 4 h 124"/>
              <a:gd name="T12" fmla="*/ 0 w 144"/>
              <a:gd name="T13" fmla="*/ 114 h 124"/>
              <a:gd name="T14" fmla="*/ 4 w 144"/>
              <a:gd name="T15" fmla="*/ 118 h 124"/>
              <a:gd name="T16" fmla="*/ 9 w 144"/>
              <a:gd name="T17" fmla="*/ 118 h 124"/>
              <a:gd name="T18" fmla="*/ 9 w 144"/>
              <a:gd name="T19" fmla="*/ 124 h 124"/>
              <a:gd name="T20" fmla="*/ 95 w 144"/>
              <a:gd name="T21" fmla="*/ 124 h 124"/>
              <a:gd name="T22" fmla="*/ 95 w 144"/>
              <a:gd name="T23" fmla="*/ 118 h 124"/>
              <a:gd name="T24" fmla="*/ 99 w 144"/>
              <a:gd name="T25" fmla="*/ 118 h 124"/>
              <a:gd name="T26" fmla="*/ 103 w 144"/>
              <a:gd name="T27" fmla="*/ 114 h 124"/>
              <a:gd name="T28" fmla="*/ 103 w 144"/>
              <a:gd name="T29" fmla="*/ 92 h 124"/>
              <a:gd name="T30" fmla="*/ 120 w 144"/>
              <a:gd name="T31" fmla="*/ 92 h 124"/>
              <a:gd name="T32" fmla="*/ 144 w 144"/>
              <a:gd name="T33" fmla="*/ 69 h 124"/>
              <a:gd name="T34" fmla="*/ 144 w 144"/>
              <a:gd name="T35" fmla="*/ 47 h 124"/>
              <a:gd name="T36" fmla="*/ 120 w 144"/>
              <a:gd name="T37" fmla="*/ 23 h 124"/>
              <a:gd name="T38" fmla="*/ 132 w 144"/>
              <a:gd name="T39" fmla="*/ 69 h 124"/>
              <a:gd name="T40" fmla="*/ 120 w 144"/>
              <a:gd name="T41" fmla="*/ 81 h 124"/>
              <a:gd name="T42" fmla="*/ 103 w 144"/>
              <a:gd name="T43" fmla="*/ 81 h 124"/>
              <a:gd name="T44" fmla="*/ 103 w 144"/>
              <a:gd name="T45" fmla="*/ 35 h 124"/>
              <a:gd name="T46" fmla="*/ 120 w 144"/>
              <a:gd name="T47" fmla="*/ 35 h 124"/>
              <a:gd name="T48" fmla="*/ 132 w 144"/>
              <a:gd name="T49" fmla="*/ 47 h 124"/>
              <a:gd name="T50" fmla="*/ 132 w 144"/>
              <a:gd name="T51" fmla="*/ 69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4" h="124">
                <a:moveTo>
                  <a:pt x="120" y="23"/>
                </a:moveTo>
                <a:cubicBezTo>
                  <a:pt x="103" y="23"/>
                  <a:pt x="103" y="23"/>
                  <a:pt x="103" y="23"/>
                </a:cubicBezTo>
                <a:cubicBezTo>
                  <a:pt x="103" y="4"/>
                  <a:pt x="103" y="4"/>
                  <a:pt x="103" y="4"/>
                </a:cubicBezTo>
                <a:cubicBezTo>
                  <a:pt x="103" y="2"/>
                  <a:pt x="101" y="0"/>
                  <a:pt x="9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6"/>
                  <a:pt x="2" y="118"/>
                  <a:pt x="4" y="118"/>
                </a:cubicBezTo>
                <a:cubicBezTo>
                  <a:pt x="9" y="118"/>
                  <a:pt x="9" y="118"/>
                  <a:pt x="9" y="118"/>
                </a:cubicBezTo>
                <a:cubicBezTo>
                  <a:pt x="9" y="124"/>
                  <a:pt x="9" y="124"/>
                  <a:pt x="9" y="124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9" y="118"/>
                  <a:pt x="99" y="118"/>
                  <a:pt x="99" y="118"/>
                </a:cubicBezTo>
                <a:cubicBezTo>
                  <a:pt x="101" y="118"/>
                  <a:pt x="103" y="116"/>
                  <a:pt x="103" y="114"/>
                </a:cubicBezTo>
                <a:cubicBezTo>
                  <a:pt x="103" y="92"/>
                  <a:pt x="103" y="92"/>
                  <a:pt x="103" y="92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33" y="92"/>
                  <a:pt x="144" y="82"/>
                  <a:pt x="144" y="69"/>
                </a:cubicBezTo>
                <a:cubicBezTo>
                  <a:pt x="144" y="47"/>
                  <a:pt x="144" y="47"/>
                  <a:pt x="144" y="47"/>
                </a:cubicBezTo>
                <a:cubicBezTo>
                  <a:pt x="144" y="34"/>
                  <a:pt x="133" y="23"/>
                  <a:pt x="120" y="23"/>
                </a:cubicBezTo>
                <a:close/>
                <a:moveTo>
                  <a:pt x="132" y="69"/>
                </a:moveTo>
                <a:cubicBezTo>
                  <a:pt x="132" y="75"/>
                  <a:pt x="127" y="81"/>
                  <a:pt x="120" y="81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3" y="35"/>
                  <a:pt x="103" y="35"/>
                  <a:pt x="103" y="35"/>
                </a:cubicBezTo>
                <a:cubicBezTo>
                  <a:pt x="120" y="35"/>
                  <a:pt x="120" y="35"/>
                  <a:pt x="120" y="35"/>
                </a:cubicBezTo>
                <a:cubicBezTo>
                  <a:pt x="127" y="35"/>
                  <a:pt x="132" y="40"/>
                  <a:pt x="132" y="47"/>
                </a:cubicBezTo>
                <a:lnTo>
                  <a:pt x="132" y="69"/>
                </a:ln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27"/>
          <p:cNvSpPr>
            <a:spLocks/>
          </p:cNvSpPr>
          <p:nvPr/>
        </p:nvSpPr>
        <p:spPr bwMode="auto">
          <a:xfrm>
            <a:off x="760412" y="5649119"/>
            <a:ext cx="71438" cy="30162"/>
          </a:xfrm>
          <a:custGeom>
            <a:avLst/>
            <a:gdLst>
              <a:gd name="T0" fmla="*/ 26 w 39"/>
              <a:gd name="T1" fmla="*/ 5 h 16"/>
              <a:gd name="T2" fmla="*/ 7 w 39"/>
              <a:gd name="T3" fmla="*/ 12 h 16"/>
              <a:gd name="T4" fmla="*/ 3 w 39"/>
              <a:gd name="T5" fmla="*/ 6 h 16"/>
              <a:gd name="T6" fmla="*/ 9 w 39"/>
              <a:gd name="T7" fmla="*/ 0 h 16"/>
              <a:gd name="T8" fmla="*/ 8 w 39"/>
              <a:gd name="T9" fmla="*/ 0 h 16"/>
              <a:gd name="T10" fmla="*/ 0 w 39"/>
              <a:gd name="T11" fmla="*/ 8 h 16"/>
              <a:gd name="T12" fmla="*/ 7 w 39"/>
              <a:gd name="T13" fmla="*/ 16 h 16"/>
              <a:gd name="T14" fmla="*/ 39 w 39"/>
              <a:gd name="T15" fmla="*/ 16 h 16"/>
              <a:gd name="T16" fmla="*/ 26 w 39"/>
              <a:gd name="T17" fmla="*/ 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16">
                <a:moveTo>
                  <a:pt x="26" y="5"/>
                </a:moveTo>
                <a:cubicBezTo>
                  <a:pt x="19" y="5"/>
                  <a:pt x="17" y="12"/>
                  <a:pt x="7" y="12"/>
                </a:cubicBezTo>
                <a:cubicBezTo>
                  <a:pt x="5" y="12"/>
                  <a:pt x="3" y="9"/>
                  <a:pt x="3" y="6"/>
                </a:cubicBezTo>
                <a:cubicBezTo>
                  <a:pt x="3" y="3"/>
                  <a:pt x="6" y="0"/>
                  <a:pt x="9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3"/>
                  <a:pt x="3" y="16"/>
                  <a:pt x="7" y="16"/>
                </a:cubicBezTo>
                <a:cubicBezTo>
                  <a:pt x="13" y="16"/>
                  <a:pt x="39" y="16"/>
                  <a:pt x="39" y="16"/>
                </a:cubicBezTo>
                <a:cubicBezTo>
                  <a:pt x="39" y="16"/>
                  <a:pt x="38" y="5"/>
                  <a:pt x="26" y="5"/>
                </a:cubicBezTo>
                <a:close/>
              </a:path>
            </a:pathLst>
          </a:custGeom>
          <a:solidFill>
            <a:srgbClr val="50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28"/>
          <p:cNvSpPr>
            <a:spLocks/>
          </p:cNvSpPr>
          <p:nvPr/>
        </p:nvSpPr>
        <p:spPr bwMode="auto">
          <a:xfrm>
            <a:off x="841374" y="5649119"/>
            <a:ext cx="71438" cy="30162"/>
          </a:xfrm>
          <a:custGeom>
            <a:avLst/>
            <a:gdLst>
              <a:gd name="T0" fmla="*/ 13 w 39"/>
              <a:gd name="T1" fmla="*/ 5 h 16"/>
              <a:gd name="T2" fmla="*/ 32 w 39"/>
              <a:gd name="T3" fmla="*/ 12 h 16"/>
              <a:gd name="T4" fmla="*/ 35 w 39"/>
              <a:gd name="T5" fmla="*/ 6 h 16"/>
              <a:gd name="T6" fmla="*/ 30 w 39"/>
              <a:gd name="T7" fmla="*/ 0 h 16"/>
              <a:gd name="T8" fmla="*/ 31 w 39"/>
              <a:gd name="T9" fmla="*/ 0 h 16"/>
              <a:gd name="T10" fmla="*/ 39 w 39"/>
              <a:gd name="T11" fmla="*/ 8 h 16"/>
              <a:gd name="T12" fmla="*/ 32 w 39"/>
              <a:gd name="T13" fmla="*/ 16 h 16"/>
              <a:gd name="T14" fmla="*/ 0 w 39"/>
              <a:gd name="T15" fmla="*/ 16 h 16"/>
              <a:gd name="T16" fmla="*/ 13 w 39"/>
              <a:gd name="T17" fmla="*/ 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16">
                <a:moveTo>
                  <a:pt x="13" y="5"/>
                </a:moveTo>
                <a:cubicBezTo>
                  <a:pt x="20" y="5"/>
                  <a:pt x="22" y="12"/>
                  <a:pt x="32" y="12"/>
                </a:cubicBezTo>
                <a:cubicBezTo>
                  <a:pt x="34" y="12"/>
                  <a:pt x="35" y="9"/>
                  <a:pt x="35" y="6"/>
                </a:cubicBezTo>
                <a:cubicBezTo>
                  <a:pt x="35" y="3"/>
                  <a:pt x="33" y="0"/>
                  <a:pt x="30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5" y="0"/>
                  <a:pt x="39" y="4"/>
                  <a:pt x="39" y="8"/>
                </a:cubicBezTo>
                <a:cubicBezTo>
                  <a:pt x="39" y="13"/>
                  <a:pt x="36" y="16"/>
                  <a:pt x="32" y="16"/>
                </a:cubicBezTo>
                <a:cubicBezTo>
                  <a:pt x="26" y="16"/>
                  <a:pt x="0" y="16"/>
                  <a:pt x="0" y="16"/>
                </a:cubicBezTo>
                <a:cubicBezTo>
                  <a:pt x="0" y="16"/>
                  <a:pt x="1" y="5"/>
                  <a:pt x="13" y="5"/>
                </a:cubicBezTo>
                <a:close/>
              </a:path>
            </a:pathLst>
          </a:custGeom>
          <a:solidFill>
            <a:srgbClr val="50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16"/>
          <p:cNvSpPr>
            <a:spLocks noChangeArrowheads="1"/>
          </p:cNvSpPr>
          <p:nvPr/>
        </p:nvSpPr>
        <p:spPr bwMode="auto">
          <a:xfrm>
            <a:off x="1267789" y="5322094"/>
            <a:ext cx="639763" cy="433387"/>
          </a:xfrm>
          <a:prstGeom prst="rect">
            <a:avLst/>
          </a:prstGeom>
          <a:solidFill>
            <a:srgbClr val="9F9F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17"/>
          <p:cNvSpPr>
            <a:spLocks noChangeArrowheads="1"/>
          </p:cNvSpPr>
          <p:nvPr/>
        </p:nvSpPr>
        <p:spPr bwMode="auto">
          <a:xfrm>
            <a:off x="1582114" y="5331619"/>
            <a:ext cx="11113" cy="111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18"/>
          <p:cNvSpPr>
            <a:spLocks noChangeArrowheads="1"/>
          </p:cNvSpPr>
          <p:nvPr/>
        </p:nvSpPr>
        <p:spPr bwMode="auto">
          <a:xfrm>
            <a:off x="1290014" y="5355432"/>
            <a:ext cx="596900" cy="382587"/>
          </a:xfrm>
          <a:prstGeom prst="rect">
            <a:avLst/>
          </a:prstGeom>
          <a:solidFill>
            <a:srgbClr val="45226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9"/>
          <p:cNvSpPr>
            <a:spLocks/>
          </p:cNvSpPr>
          <p:nvPr/>
        </p:nvSpPr>
        <p:spPr bwMode="auto">
          <a:xfrm>
            <a:off x="1169364" y="5763419"/>
            <a:ext cx="825500" cy="33337"/>
          </a:xfrm>
          <a:custGeom>
            <a:avLst/>
            <a:gdLst>
              <a:gd name="T0" fmla="*/ 0 w 449"/>
              <a:gd name="T1" fmla="*/ 0 h 18"/>
              <a:gd name="T2" fmla="*/ 0 w 449"/>
              <a:gd name="T3" fmla="*/ 1 h 18"/>
              <a:gd name="T4" fmla="*/ 16 w 449"/>
              <a:gd name="T5" fmla="*/ 18 h 18"/>
              <a:gd name="T6" fmla="*/ 432 w 449"/>
              <a:gd name="T7" fmla="*/ 18 h 18"/>
              <a:gd name="T8" fmla="*/ 449 w 449"/>
              <a:gd name="T9" fmla="*/ 1 h 18"/>
              <a:gd name="T10" fmla="*/ 449 w 449"/>
              <a:gd name="T11" fmla="*/ 0 h 18"/>
              <a:gd name="T12" fmla="*/ 0 w 449"/>
              <a:gd name="T1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9" h="18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0"/>
                  <a:pt x="7" y="18"/>
                  <a:pt x="16" y="18"/>
                </a:cubicBezTo>
                <a:cubicBezTo>
                  <a:pt x="432" y="18"/>
                  <a:pt x="432" y="18"/>
                  <a:pt x="432" y="18"/>
                </a:cubicBezTo>
                <a:cubicBezTo>
                  <a:pt x="441" y="18"/>
                  <a:pt x="449" y="10"/>
                  <a:pt x="449" y="1"/>
                </a:cubicBezTo>
                <a:cubicBezTo>
                  <a:pt x="449" y="0"/>
                  <a:pt x="449" y="0"/>
                  <a:pt x="44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E7E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155"/>
          <p:cNvSpPr>
            <a:spLocks noChangeAspect="1" noEditPoints="1"/>
          </p:cNvSpPr>
          <p:nvPr/>
        </p:nvSpPr>
        <p:spPr bwMode="black">
          <a:xfrm>
            <a:off x="1435348" y="5401519"/>
            <a:ext cx="279813" cy="278677"/>
          </a:xfrm>
          <a:custGeom>
            <a:avLst/>
            <a:gdLst>
              <a:gd name="T0" fmla="*/ 112 w 246"/>
              <a:gd name="T1" fmla="*/ 19 h 245"/>
              <a:gd name="T2" fmla="*/ 246 w 246"/>
              <a:gd name="T3" fmla="*/ 0 h 245"/>
              <a:gd name="T4" fmla="*/ 246 w 246"/>
              <a:gd name="T5" fmla="*/ 116 h 245"/>
              <a:gd name="T6" fmla="*/ 112 w 246"/>
              <a:gd name="T7" fmla="*/ 116 h 245"/>
              <a:gd name="T8" fmla="*/ 112 w 246"/>
              <a:gd name="T9" fmla="*/ 19 h 245"/>
              <a:gd name="T10" fmla="*/ 102 w 246"/>
              <a:gd name="T11" fmla="*/ 116 h 245"/>
              <a:gd name="T12" fmla="*/ 102 w 246"/>
              <a:gd name="T13" fmla="*/ 19 h 245"/>
              <a:gd name="T14" fmla="*/ 0 w 246"/>
              <a:gd name="T15" fmla="*/ 34 h 245"/>
              <a:gd name="T16" fmla="*/ 0 w 246"/>
              <a:gd name="T17" fmla="*/ 116 h 245"/>
              <a:gd name="T18" fmla="*/ 102 w 246"/>
              <a:gd name="T19" fmla="*/ 116 h 245"/>
              <a:gd name="T20" fmla="*/ 102 w 246"/>
              <a:gd name="T21" fmla="*/ 126 h 245"/>
              <a:gd name="T22" fmla="*/ 0 w 246"/>
              <a:gd name="T23" fmla="*/ 126 h 245"/>
              <a:gd name="T24" fmla="*/ 0 w 246"/>
              <a:gd name="T25" fmla="*/ 211 h 245"/>
              <a:gd name="T26" fmla="*/ 102 w 246"/>
              <a:gd name="T27" fmla="*/ 226 h 245"/>
              <a:gd name="T28" fmla="*/ 102 w 246"/>
              <a:gd name="T29" fmla="*/ 126 h 245"/>
              <a:gd name="T30" fmla="*/ 112 w 246"/>
              <a:gd name="T31" fmla="*/ 126 h 245"/>
              <a:gd name="T32" fmla="*/ 112 w 246"/>
              <a:gd name="T33" fmla="*/ 226 h 245"/>
              <a:gd name="T34" fmla="*/ 246 w 246"/>
              <a:gd name="T35" fmla="*/ 245 h 245"/>
              <a:gd name="T36" fmla="*/ 246 w 246"/>
              <a:gd name="T37" fmla="*/ 126 h 245"/>
              <a:gd name="T38" fmla="*/ 112 w 246"/>
              <a:gd name="T39" fmla="*/ 126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6" h="245">
                <a:moveTo>
                  <a:pt x="112" y="19"/>
                </a:moveTo>
                <a:lnTo>
                  <a:pt x="246" y="0"/>
                </a:lnTo>
                <a:lnTo>
                  <a:pt x="246" y="116"/>
                </a:lnTo>
                <a:lnTo>
                  <a:pt x="112" y="116"/>
                </a:lnTo>
                <a:lnTo>
                  <a:pt x="112" y="19"/>
                </a:lnTo>
                <a:close/>
                <a:moveTo>
                  <a:pt x="102" y="116"/>
                </a:moveTo>
                <a:lnTo>
                  <a:pt x="102" y="19"/>
                </a:lnTo>
                <a:lnTo>
                  <a:pt x="0" y="34"/>
                </a:lnTo>
                <a:lnTo>
                  <a:pt x="0" y="116"/>
                </a:lnTo>
                <a:lnTo>
                  <a:pt x="102" y="116"/>
                </a:lnTo>
                <a:close/>
                <a:moveTo>
                  <a:pt x="102" y="126"/>
                </a:moveTo>
                <a:lnTo>
                  <a:pt x="0" y="126"/>
                </a:lnTo>
                <a:lnTo>
                  <a:pt x="0" y="211"/>
                </a:lnTo>
                <a:lnTo>
                  <a:pt x="102" y="226"/>
                </a:lnTo>
                <a:lnTo>
                  <a:pt x="102" y="126"/>
                </a:lnTo>
                <a:close/>
                <a:moveTo>
                  <a:pt x="112" y="126"/>
                </a:moveTo>
                <a:lnTo>
                  <a:pt x="112" y="226"/>
                </a:lnTo>
                <a:lnTo>
                  <a:pt x="246" y="245"/>
                </a:lnTo>
                <a:lnTo>
                  <a:pt x="246" y="126"/>
                </a:lnTo>
                <a:lnTo>
                  <a:pt x="112" y="12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32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0" name="Rectangle 12"/>
          <p:cNvSpPr>
            <a:spLocks noChangeArrowheads="1"/>
          </p:cNvSpPr>
          <p:nvPr/>
        </p:nvSpPr>
        <p:spPr bwMode="auto">
          <a:xfrm>
            <a:off x="2104402" y="5322094"/>
            <a:ext cx="639763" cy="433387"/>
          </a:xfrm>
          <a:prstGeom prst="rect">
            <a:avLst/>
          </a:prstGeom>
          <a:solidFill>
            <a:srgbClr val="9F9F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2418727" y="5331619"/>
            <a:ext cx="11113" cy="111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14"/>
          <p:cNvSpPr>
            <a:spLocks noChangeArrowheads="1"/>
          </p:cNvSpPr>
          <p:nvPr/>
        </p:nvSpPr>
        <p:spPr bwMode="auto">
          <a:xfrm>
            <a:off x="2126627" y="5355432"/>
            <a:ext cx="595313" cy="382587"/>
          </a:xfrm>
          <a:prstGeom prst="rect">
            <a:avLst/>
          </a:prstGeom>
          <a:solidFill>
            <a:srgbClr val="45226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15"/>
          <p:cNvSpPr>
            <a:spLocks/>
          </p:cNvSpPr>
          <p:nvPr/>
        </p:nvSpPr>
        <p:spPr bwMode="auto">
          <a:xfrm>
            <a:off x="2004389" y="5763419"/>
            <a:ext cx="825500" cy="33337"/>
          </a:xfrm>
          <a:custGeom>
            <a:avLst/>
            <a:gdLst>
              <a:gd name="T0" fmla="*/ 0 w 449"/>
              <a:gd name="T1" fmla="*/ 0 h 18"/>
              <a:gd name="T2" fmla="*/ 0 w 449"/>
              <a:gd name="T3" fmla="*/ 1 h 18"/>
              <a:gd name="T4" fmla="*/ 17 w 449"/>
              <a:gd name="T5" fmla="*/ 18 h 18"/>
              <a:gd name="T6" fmla="*/ 433 w 449"/>
              <a:gd name="T7" fmla="*/ 18 h 18"/>
              <a:gd name="T8" fmla="*/ 449 w 449"/>
              <a:gd name="T9" fmla="*/ 1 h 18"/>
              <a:gd name="T10" fmla="*/ 449 w 449"/>
              <a:gd name="T11" fmla="*/ 0 h 18"/>
              <a:gd name="T12" fmla="*/ 0 w 449"/>
              <a:gd name="T1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9" h="18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0"/>
                  <a:pt x="8" y="18"/>
                  <a:pt x="17" y="18"/>
                </a:cubicBezTo>
                <a:cubicBezTo>
                  <a:pt x="433" y="18"/>
                  <a:pt x="433" y="18"/>
                  <a:pt x="433" y="18"/>
                </a:cubicBezTo>
                <a:cubicBezTo>
                  <a:pt x="442" y="18"/>
                  <a:pt x="449" y="10"/>
                  <a:pt x="449" y="1"/>
                </a:cubicBezTo>
                <a:cubicBezTo>
                  <a:pt x="449" y="0"/>
                  <a:pt x="449" y="0"/>
                  <a:pt x="44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E7E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2286095" y="5396449"/>
            <a:ext cx="253964" cy="296819"/>
            <a:chOff x="5026109" y="4686995"/>
            <a:chExt cx="253964" cy="296819"/>
          </a:xfrm>
        </p:grpSpPr>
        <p:sp>
          <p:nvSpPr>
            <p:cNvPr id="65" name="Freeform 47"/>
            <p:cNvSpPr>
              <a:spLocks/>
            </p:cNvSpPr>
            <p:nvPr/>
          </p:nvSpPr>
          <p:spPr bwMode="auto">
            <a:xfrm>
              <a:off x="5026109" y="4755247"/>
              <a:ext cx="253964" cy="228567"/>
            </a:xfrm>
            <a:custGeom>
              <a:avLst/>
              <a:gdLst>
                <a:gd name="T0" fmla="*/ 99 w 117"/>
                <a:gd name="T1" fmla="*/ 40 h 105"/>
                <a:gd name="T2" fmla="*/ 114 w 117"/>
                <a:gd name="T3" fmla="*/ 14 h 105"/>
                <a:gd name="T4" fmla="*/ 89 w 117"/>
                <a:gd name="T5" fmla="*/ 1 h 105"/>
                <a:gd name="T6" fmla="*/ 63 w 117"/>
                <a:gd name="T7" fmla="*/ 7 h 105"/>
                <a:gd name="T8" fmla="*/ 40 w 117"/>
                <a:gd name="T9" fmla="*/ 1 h 105"/>
                <a:gd name="T10" fmla="*/ 12 w 117"/>
                <a:gd name="T11" fmla="*/ 18 h 105"/>
                <a:gd name="T12" fmla="*/ 20 w 117"/>
                <a:gd name="T13" fmla="*/ 87 h 105"/>
                <a:gd name="T14" fmla="*/ 42 w 117"/>
                <a:gd name="T15" fmla="*/ 105 h 105"/>
                <a:gd name="T16" fmla="*/ 64 w 117"/>
                <a:gd name="T17" fmla="*/ 99 h 105"/>
                <a:gd name="T18" fmla="*/ 87 w 117"/>
                <a:gd name="T19" fmla="*/ 104 h 105"/>
                <a:gd name="T20" fmla="*/ 108 w 117"/>
                <a:gd name="T21" fmla="*/ 88 h 105"/>
                <a:gd name="T22" fmla="*/ 117 w 117"/>
                <a:gd name="T23" fmla="*/ 68 h 105"/>
                <a:gd name="T24" fmla="*/ 99 w 117"/>
                <a:gd name="T25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05">
                  <a:moveTo>
                    <a:pt x="99" y="40"/>
                  </a:moveTo>
                  <a:cubicBezTo>
                    <a:pt x="99" y="23"/>
                    <a:pt x="113" y="15"/>
                    <a:pt x="114" y="14"/>
                  </a:cubicBezTo>
                  <a:cubicBezTo>
                    <a:pt x="106" y="3"/>
                    <a:pt x="93" y="1"/>
                    <a:pt x="89" y="1"/>
                  </a:cubicBezTo>
                  <a:cubicBezTo>
                    <a:pt x="78" y="0"/>
                    <a:pt x="68" y="7"/>
                    <a:pt x="63" y="7"/>
                  </a:cubicBezTo>
                  <a:cubicBezTo>
                    <a:pt x="57" y="7"/>
                    <a:pt x="49" y="1"/>
                    <a:pt x="40" y="1"/>
                  </a:cubicBezTo>
                  <a:cubicBezTo>
                    <a:pt x="28" y="1"/>
                    <a:pt x="18" y="8"/>
                    <a:pt x="12" y="18"/>
                  </a:cubicBezTo>
                  <a:cubicBezTo>
                    <a:pt x="0" y="39"/>
                    <a:pt x="9" y="70"/>
                    <a:pt x="20" y="87"/>
                  </a:cubicBezTo>
                  <a:cubicBezTo>
                    <a:pt x="26" y="96"/>
                    <a:pt x="33" y="105"/>
                    <a:pt x="42" y="105"/>
                  </a:cubicBezTo>
                  <a:cubicBezTo>
                    <a:pt x="51" y="104"/>
                    <a:pt x="54" y="99"/>
                    <a:pt x="64" y="99"/>
                  </a:cubicBezTo>
                  <a:cubicBezTo>
                    <a:pt x="75" y="99"/>
                    <a:pt x="78" y="105"/>
                    <a:pt x="87" y="104"/>
                  </a:cubicBezTo>
                  <a:cubicBezTo>
                    <a:pt x="96" y="104"/>
                    <a:pt x="102" y="96"/>
                    <a:pt x="108" y="88"/>
                  </a:cubicBezTo>
                  <a:cubicBezTo>
                    <a:pt x="115" y="78"/>
                    <a:pt x="117" y="69"/>
                    <a:pt x="117" y="68"/>
                  </a:cubicBezTo>
                  <a:cubicBezTo>
                    <a:pt x="117" y="68"/>
                    <a:pt x="99" y="61"/>
                    <a:pt x="99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039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6" name="Freeform 48"/>
            <p:cNvSpPr>
              <a:spLocks/>
            </p:cNvSpPr>
            <p:nvPr/>
          </p:nvSpPr>
          <p:spPr bwMode="auto">
            <a:xfrm>
              <a:off x="5159440" y="4686995"/>
              <a:ext cx="61904" cy="68253"/>
            </a:xfrm>
            <a:custGeom>
              <a:avLst/>
              <a:gdLst>
                <a:gd name="T0" fmla="*/ 21 w 29"/>
                <a:gd name="T1" fmla="*/ 22 h 32"/>
                <a:gd name="T2" fmla="*/ 28 w 29"/>
                <a:gd name="T3" fmla="*/ 0 h 32"/>
                <a:gd name="T4" fmla="*/ 8 w 29"/>
                <a:gd name="T5" fmla="*/ 10 h 32"/>
                <a:gd name="T6" fmla="*/ 1 w 29"/>
                <a:gd name="T7" fmla="*/ 31 h 32"/>
                <a:gd name="T8" fmla="*/ 21 w 29"/>
                <a:gd name="T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2">
                  <a:moveTo>
                    <a:pt x="21" y="22"/>
                  </a:moveTo>
                  <a:cubicBezTo>
                    <a:pt x="26" y="16"/>
                    <a:pt x="29" y="8"/>
                    <a:pt x="28" y="0"/>
                  </a:cubicBezTo>
                  <a:cubicBezTo>
                    <a:pt x="21" y="0"/>
                    <a:pt x="13" y="4"/>
                    <a:pt x="8" y="10"/>
                  </a:cubicBezTo>
                  <a:cubicBezTo>
                    <a:pt x="3" y="15"/>
                    <a:pt x="0" y="23"/>
                    <a:pt x="1" y="31"/>
                  </a:cubicBezTo>
                  <a:cubicBezTo>
                    <a:pt x="8" y="32"/>
                    <a:pt x="16" y="27"/>
                    <a:pt x="21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32039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FFFFFF"/>
                </a:solidFill>
                <a:latin typeface="Segoe UI"/>
                <a:ea typeface="+mn-ea"/>
                <a:cs typeface="+mn-cs"/>
              </a:endParaRPr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4619" y="1825195"/>
            <a:ext cx="2201856" cy="1671051"/>
          </a:xfrm>
          <a:prstGeom prst="rect">
            <a:avLst/>
          </a:prstGeom>
        </p:spPr>
      </p:pic>
      <p:grpSp>
        <p:nvGrpSpPr>
          <p:cNvPr id="68" name="Group 31"/>
          <p:cNvGrpSpPr>
            <a:grpSpLocks noChangeAspect="1"/>
          </p:cNvGrpSpPr>
          <p:nvPr/>
        </p:nvGrpSpPr>
        <p:grpSpPr bwMode="auto">
          <a:xfrm>
            <a:off x="9204325" y="2184400"/>
            <a:ext cx="1196975" cy="936625"/>
            <a:chOff x="5798" y="1376"/>
            <a:chExt cx="754" cy="590"/>
          </a:xfrm>
        </p:grpSpPr>
        <p:sp>
          <p:nvSpPr>
            <p:cNvPr id="69" name="AutoShape 30"/>
            <p:cNvSpPr>
              <a:spLocks noChangeAspect="1" noChangeArrowheads="1" noTextEdit="1"/>
            </p:cNvSpPr>
            <p:nvPr/>
          </p:nvSpPr>
          <p:spPr bwMode="auto">
            <a:xfrm>
              <a:off x="5798" y="1376"/>
              <a:ext cx="754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auto">
            <a:xfrm>
              <a:off x="5799" y="1377"/>
              <a:ext cx="752" cy="589"/>
            </a:xfrm>
            <a:custGeom>
              <a:avLst/>
              <a:gdLst>
                <a:gd name="T0" fmla="*/ 659 w 752"/>
                <a:gd name="T1" fmla="*/ 0 h 589"/>
                <a:gd name="T2" fmla="*/ 258 w 752"/>
                <a:gd name="T3" fmla="*/ 402 h 589"/>
                <a:gd name="T4" fmla="*/ 92 w 752"/>
                <a:gd name="T5" fmla="*/ 237 h 589"/>
                <a:gd name="T6" fmla="*/ 0 w 752"/>
                <a:gd name="T7" fmla="*/ 330 h 589"/>
                <a:gd name="T8" fmla="*/ 165 w 752"/>
                <a:gd name="T9" fmla="*/ 496 h 589"/>
                <a:gd name="T10" fmla="*/ 164 w 752"/>
                <a:gd name="T11" fmla="*/ 496 h 589"/>
                <a:gd name="T12" fmla="*/ 257 w 752"/>
                <a:gd name="T13" fmla="*/ 589 h 589"/>
                <a:gd name="T14" fmla="*/ 752 w 752"/>
                <a:gd name="T15" fmla="*/ 93 h 589"/>
                <a:gd name="T16" fmla="*/ 659 w 752"/>
                <a:gd name="T1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2" h="589">
                  <a:moveTo>
                    <a:pt x="659" y="0"/>
                  </a:moveTo>
                  <a:lnTo>
                    <a:pt x="258" y="402"/>
                  </a:lnTo>
                  <a:lnTo>
                    <a:pt x="92" y="237"/>
                  </a:lnTo>
                  <a:lnTo>
                    <a:pt x="0" y="330"/>
                  </a:lnTo>
                  <a:lnTo>
                    <a:pt x="165" y="496"/>
                  </a:lnTo>
                  <a:lnTo>
                    <a:pt x="164" y="496"/>
                  </a:lnTo>
                  <a:lnTo>
                    <a:pt x="257" y="589"/>
                  </a:lnTo>
                  <a:lnTo>
                    <a:pt x="752" y="93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8DC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2657251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Xamarin</a:t>
            </a:r>
            <a:r>
              <a:rPr lang="en-US" dirty="0"/>
              <a:t> Test Cloud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5486400" cy="5386090"/>
          </a:xfrm>
        </p:spPr>
        <p:txBody>
          <a:bodyPr/>
          <a:lstStyle/>
          <a:p>
            <a:r>
              <a:rPr lang="en-US" dirty="0"/>
              <a:t>2000+ Devices</a:t>
            </a:r>
          </a:p>
          <a:p>
            <a:pPr lvl="1"/>
            <a:r>
              <a:rPr lang="en-US" dirty="0"/>
              <a:t>Automate your app testing and run them on over 2,000 different real devices. Test everything users do, as well as any performance problems with step-by-step memory and performance tracking.</a:t>
            </a:r>
          </a:p>
          <a:p>
            <a:pPr lvl="1"/>
            <a:endParaRPr lang="en-US" dirty="0"/>
          </a:p>
          <a:p>
            <a:r>
              <a:rPr lang="en-US" dirty="0"/>
              <a:t>Real devices, real quality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Ensure higher quality by testing on real devices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Use C#, Ruby, or Cucumber to build automated tests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Integrates with any continuous integration system</a:t>
            </a:r>
          </a:p>
          <a:p>
            <a:pPr lvl="1"/>
            <a:endParaRPr lang="en-US" dirty="0"/>
          </a:p>
        </p:txBody>
      </p:sp>
      <p:pic>
        <p:nvPicPr>
          <p:cNvPr id="4" name="Picture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" r="4139"/>
          <a:stretch>
            <a:fillRect/>
          </a:stretch>
        </p:blipFill>
        <p:spPr>
          <a:xfrm>
            <a:off x="6226039" y="0"/>
            <a:ext cx="6210436" cy="698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08856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HockeyApp</a:t>
            </a:r>
            <a:r>
              <a:rPr lang="en-US" dirty="0"/>
              <a:t> Beta Distribution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229600" cy="5509200"/>
          </a:xfrm>
        </p:spPr>
        <p:txBody>
          <a:bodyPr/>
          <a:lstStyle/>
          <a:p>
            <a:r>
              <a:rPr lang="en-US" dirty="0"/>
              <a:t>In-house App Store for testers</a:t>
            </a:r>
          </a:p>
          <a:p>
            <a:pPr lvl="1"/>
            <a:r>
              <a:rPr lang="en-US" dirty="0"/>
              <a:t>Upload betas of your application to the </a:t>
            </a:r>
            <a:r>
              <a:rPr lang="en-US" dirty="0" err="1"/>
              <a:t>HockeyApp</a:t>
            </a:r>
            <a:r>
              <a:rPr lang="en-US" dirty="0"/>
              <a:t> store to allow testers to install and test beta versions on actual devices</a:t>
            </a:r>
          </a:p>
          <a:p>
            <a:pPr lvl="1"/>
            <a:endParaRPr lang="en-US" dirty="0"/>
          </a:p>
          <a:p>
            <a:r>
              <a:rPr lang="en-US" dirty="0"/>
              <a:t>Deployment made easy</a:t>
            </a:r>
          </a:p>
          <a:p>
            <a:pPr lvl="1"/>
            <a:r>
              <a:rPr lang="en-US" dirty="0" err="1"/>
              <a:t>HockeyApp’s</a:t>
            </a:r>
            <a:r>
              <a:rPr lang="en-US" dirty="0"/>
              <a:t> desktop application automatically tracks all necessary information about your latest build in order to make uploading beta versions easy.</a:t>
            </a:r>
          </a:p>
          <a:p>
            <a:pPr lvl="1"/>
            <a:endParaRPr lang="en-US" dirty="0"/>
          </a:p>
          <a:p>
            <a:r>
              <a:rPr lang="en-US" dirty="0"/>
              <a:t>User Feedback Management</a:t>
            </a:r>
          </a:p>
          <a:p>
            <a:pPr lvl="1"/>
            <a:r>
              <a:rPr lang="en-US" dirty="0"/>
              <a:t>All feedback is handled as discussions. Search discussions, mark them as completed or create work items based on them. Give your users a voice outside of the app store.</a:t>
            </a:r>
          </a:p>
          <a:p>
            <a:pPr lvl="1"/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569" y="0"/>
            <a:ext cx="3427906" cy="698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6687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DevOps?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228850"/>
          </a:xfrm>
        </p:spPr>
        <p:txBody>
          <a:bodyPr/>
          <a:lstStyle/>
          <a:p>
            <a:r>
              <a:rPr lang="en-US" dirty="0"/>
              <a:t>Isn’t DevOps another phrase for Agile?</a:t>
            </a:r>
          </a:p>
          <a:p>
            <a:r>
              <a:rPr lang="en-US" dirty="0"/>
              <a:t>Who is responsible for deploying code?</a:t>
            </a:r>
          </a:p>
          <a:p>
            <a:r>
              <a:rPr lang="en-US" dirty="0"/>
              <a:t>When deployments fail, who gets blamed?</a:t>
            </a:r>
          </a:p>
          <a:p>
            <a:r>
              <a:rPr lang="en-US" dirty="0"/>
              <a:t>How many production deployments do you perform per year? Month? Day? Hour?</a:t>
            </a:r>
          </a:p>
          <a:p>
            <a:r>
              <a:rPr lang="en-US" dirty="0"/>
              <a:t>What is stopping you from deploying faster?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51609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05518" y="-1"/>
            <a:ext cx="2984527" cy="6994526"/>
          </a:xfrm>
          <a:prstGeom prst="rect">
            <a:avLst/>
          </a:prstGeom>
          <a:solidFill>
            <a:srgbClr val="682A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5831" y="-1"/>
            <a:ext cx="2984527" cy="6994526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2997187" cy="6994526"/>
          </a:xfrm>
          <a:prstGeom prst="rect">
            <a:avLst/>
          </a:prstGeom>
          <a:solidFill>
            <a:srgbClr val="7549A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51948" y="-1"/>
            <a:ext cx="2984527" cy="699452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78721" y="3199464"/>
            <a:ext cx="1957754" cy="3132407"/>
          </a:xfrm>
          <a:prstGeom prst="rect">
            <a:avLst/>
          </a:prstGeom>
          <a:solidFill>
            <a:srgbClr val="4B2A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9433" y="2285074"/>
            <a:ext cx="1957754" cy="3223846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/>
          <p:cNvSpPr/>
          <p:nvPr/>
        </p:nvSpPr>
        <p:spPr>
          <a:xfrm rot="18900000">
            <a:off x="8365864" y="334796"/>
            <a:ext cx="1041722" cy="1041722"/>
          </a:xfrm>
          <a:prstGeom prst="rect">
            <a:avLst/>
          </a:prstGeom>
          <a:solidFill>
            <a:srgbClr val="682A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 rot="18900000">
            <a:off x="5243332" y="334796"/>
            <a:ext cx="1041722" cy="1041722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42527" y="3066847"/>
            <a:ext cx="19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2000" spc="5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Develop</a:t>
            </a:r>
          </a:p>
        </p:txBody>
      </p:sp>
      <p:sp>
        <p:nvSpPr>
          <p:cNvPr id="15" name="Rectangle 4"/>
          <p:cNvSpPr/>
          <p:nvPr/>
        </p:nvSpPr>
        <p:spPr bwMode="gray">
          <a:xfrm>
            <a:off x="1039433" y="2285074"/>
            <a:ext cx="1954792" cy="504777"/>
          </a:xfrm>
          <a:custGeom>
            <a:avLst/>
            <a:gdLst>
              <a:gd name="connsiteX0" fmla="*/ 0 w 2428875"/>
              <a:gd name="connsiteY0" fmla="*/ 0 h 681037"/>
              <a:gd name="connsiteX1" fmla="*/ 2428875 w 2428875"/>
              <a:gd name="connsiteY1" fmla="*/ 0 h 681037"/>
              <a:gd name="connsiteX2" fmla="*/ 2428875 w 2428875"/>
              <a:gd name="connsiteY2" fmla="*/ 681037 h 681037"/>
              <a:gd name="connsiteX3" fmla="*/ 0 w 2428875"/>
              <a:gd name="connsiteY3" fmla="*/ 681037 h 681037"/>
              <a:gd name="connsiteX4" fmla="*/ 0 w 2428875"/>
              <a:gd name="connsiteY4" fmla="*/ 0 h 681037"/>
              <a:gd name="connsiteX0" fmla="*/ 0 w 2428875"/>
              <a:gd name="connsiteY0" fmla="*/ 0 h 681037"/>
              <a:gd name="connsiteX1" fmla="*/ 2428875 w 2428875"/>
              <a:gd name="connsiteY1" fmla="*/ 0 h 681037"/>
              <a:gd name="connsiteX2" fmla="*/ 2428875 w 2428875"/>
              <a:gd name="connsiteY2" fmla="*/ 681037 h 681037"/>
              <a:gd name="connsiteX3" fmla="*/ 4333 w 2428875"/>
              <a:gd name="connsiteY3" fmla="*/ 429685 h 681037"/>
              <a:gd name="connsiteX4" fmla="*/ 0 w 2428875"/>
              <a:gd name="connsiteY4" fmla="*/ 0 h 681037"/>
              <a:gd name="connsiteX0" fmla="*/ 0 w 2433209"/>
              <a:gd name="connsiteY0" fmla="*/ 0 h 763376"/>
              <a:gd name="connsiteX1" fmla="*/ 2428875 w 2433209"/>
              <a:gd name="connsiteY1" fmla="*/ 0 h 763376"/>
              <a:gd name="connsiteX2" fmla="*/ 2433209 w 2433209"/>
              <a:gd name="connsiteY2" fmla="*/ 763376 h 763376"/>
              <a:gd name="connsiteX3" fmla="*/ 4333 w 2433209"/>
              <a:gd name="connsiteY3" fmla="*/ 429685 h 763376"/>
              <a:gd name="connsiteX4" fmla="*/ 0 w 243320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84 w 2435664"/>
              <a:gd name="connsiteY0" fmla="*/ 0 h 763376"/>
              <a:gd name="connsiteX1" fmla="*/ 2431330 w 2435664"/>
              <a:gd name="connsiteY1" fmla="*/ 0 h 763376"/>
              <a:gd name="connsiteX2" fmla="*/ 2435664 w 2435664"/>
              <a:gd name="connsiteY2" fmla="*/ 763376 h 763376"/>
              <a:gd name="connsiteX3" fmla="*/ 465 w 2435664"/>
              <a:gd name="connsiteY3" fmla="*/ 425843 h 763376"/>
              <a:gd name="connsiteX4" fmla="*/ 84 w 2435664"/>
              <a:gd name="connsiteY4" fmla="*/ 0 h 763376"/>
              <a:gd name="connsiteX0" fmla="*/ 85 w 2435665"/>
              <a:gd name="connsiteY0" fmla="*/ 0 h 763376"/>
              <a:gd name="connsiteX1" fmla="*/ 2434496 w 2435665"/>
              <a:gd name="connsiteY1" fmla="*/ 0 h 763376"/>
              <a:gd name="connsiteX2" fmla="*/ 2435665 w 2435665"/>
              <a:gd name="connsiteY2" fmla="*/ 763376 h 763376"/>
              <a:gd name="connsiteX3" fmla="*/ 466 w 2435665"/>
              <a:gd name="connsiteY3" fmla="*/ 425843 h 763376"/>
              <a:gd name="connsiteX4" fmla="*/ 85 w 2435665"/>
              <a:gd name="connsiteY4" fmla="*/ 0 h 76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665" h="763376">
                <a:moveTo>
                  <a:pt x="85" y="0"/>
                </a:moveTo>
                <a:lnTo>
                  <a:pt x="2434496" y="0"/>
                </a:lnTo>
                <a:cubicBezTo>
                  <a:pt x="2435941" y="254459"/>
                  <a:pt x="2434220" y="508917"/>
                  <a:pt x="2435665" y="763376"/>
                </a:cubicBezTo>
                <a:lnTo>
                  <a:pt x="466" y="425843"/>
                </a:lnTo>
                <a:cubicBezTo>
                  <a:pt x="-978" y="282615"/>
                  <a:pt x="1529" y="143228"/>
                  <a:pt x="8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8000" rIns="1828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anose="020F0502020204030204"/>
                <a:ea typeface="Segoe UI" panose="020B0502040204020203" pitchFamily="34" charset="0"/>
                <a:cs typeface="Segoe UI" panose="020B0502040204020203" pitchFamily="34" charset="0"/>
              </a:rPr>
              <a:t>Developer IDE</a:t>
            </a:r>
          </a:p>
        </p:txBody>
      </p:sp>
      <p:sp>
        <p:nvSpPr>
          <p:cNvPr id="16" name="Rectangle 4"/>
          <p:cNvSpPr/>
          <p:nvPr/>
        </p:nvSpPr>
        <p:spPr bwMode="gray">
          <a:xfrm>
            <a:off x="1039433" y="3874294"/>
            <a:ext cx="1954792" cy="504777"/>
          </a:xfrm>
          <a:custGeom>
            <a:avLst/>
            <a:gdLst>
              <a:gd name="connsiteX0" fmla="*/ 0 w 2428875"/>
              <a:gd name="connsiteY0" fmla="*/ 0 h 681037"/>
              <a:gd name="connsiteX1" fmla="*/ 2428875 w 2428875"/>
              <a:gd name="connsiteY1" fmla="*/ 0 h 681037"/>
              <a:gd name="connsiteX2" fmla="*/ 2428875 w 2428875"/>
              <a:gd name="connsiteY2" fmla="*/ 681037 h 681037"/>
              <a:gd name="connsiteX3" fmla="*/ 0 w 2428875"/>
              <a:gd name="connsiteY3" fmla="*/ 681037 h 681037"/>
              <a:gd name="connsiteX4" fmla="*/ 0 w 2428875"/>
              <a:gd name="connsiteY4" fmla="*/ 0 h 681037"/>
              <a:gd name="connsiteX0" fmla="*/ 0 w 2428875"/>
              <a:gd name="connsiteY0" fmla="*/ 0 h 681037"/>
              <a:gd name="connsiteX1" fmla="*/ 2428875 w 2428875"/>
              <a:gd name="connsiteY1" fmla="*/ 0 h 681037"/>
              <a:gd name="connsiteX2" fmla="*/ 2428875 w 2428875"/>
              <a:gd name="connsiteY2" fmla="*/ 681037 h 681037"/>
              <a:gd name="connsiteX3" fmla="*/ 4333 w 2428875"/>
              <a:gd name="connsiteY3" fmla="*/ 429685 h 681037"/>
              <a:gd name="connsiteX4" fmla="*/ 0 w 2428875"/>
              <a:gd name="connsiteY4" fmla="*/ 0 h 681037"/>
              <a:gd name="connsiteX0" fmla="*/ 0 w 2433209"/>
              <a:gd name="connsiteY0" fmla="*/ 0 h 763376"/>
              <a:gd name="connsiteX1" fmla="*/ 2428875 w 2433209"/>
              <a:gd name="connsiteY1" fmla="*/ 0 h 763376"/>
              <a:gd name="connsiteX2" fmla="*/ 2433209 w 2433209"/>
              <a:gd name="connsiteY2" fmla="*/ 763376 h 763376"/>
              <a:gd name="connsiteX3" fmla="*/ 4333 w 2433209"/>
              <a:gd name="connsiteY3" fmla="*/ 429685 h 763376"/>
              <a:gd name="connsiteX4" fmla="*/ 0 w 243320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84 w 2435664"/>
              <a:gd name="connsiteY0" fmla="*/ 0 h 763376"/>
              <a:gd name="connsiteX1" fmla="*/ 2431330 w 2435664"/>
              <a:gd name="connsiteY1" fmla="*/ 0 h 763376"/>
              <a:gd name="connsiteX2" fmla="*/ 2435664 w 2435664"/>
              <a:gd name="connsiteY2" fmla="*/ 763376 h 763376"/>
              <a:gd name="connsiteX3" fmla="*/ 465 w 2435664"/>
              <a:gd name="connsiteY3" fmla="*/ 425843 h 763376"/>
              <a:gd name="connsiteX4" fmla="*/ 84 w 2435664"/>
              <a:gd name="connsiteY4" fmla="*/ 0 h 763376"/>
              <a:gd name="connsiteX0" fmla="*/ 85 w 2435665"/>
              <a:gd name="connsiteY0" fmla="*/ 0 h 763376"/>
              <a:gd name="connsiteX1" fmla="*/ 2434496 w 2435665"/>
              <a:gd name="connsiteY1" fmla="*/ 0 h 763376"/>
              <a:gd name="connsiteX2" fmla="*/ 2435665 w 2435665"/>
              <a:gd name="connsiteY2" fmla="*/ 763376 h 763376"/>
              <a:gd name="connsiteX3" fmla="*/ 466 w 2435665"/>
              <a:gd name="connsiteY3" fmla="*/ 425843 h 763376"/>
              <a:gd name="connsiteX4" fmla="*/ 85 w 2435665"/>
              <a:gd name="connsiteY4" fmla="*/ 0 h 76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665" h="763376">
                <a:moveTo>
                  <a:pt x="85" y="0"/>
                </a:moveTo>
                <a:lnTo>
                  <a:pt x="2434496" y="0"/>
                </a:lnTo>
                <a:cubicBezTo>
                  <a:pt x="2435941" y="254459"/>
                  <a:pt x="2434220" y="508917"/>
                  <a:pt x="2435665" y="763376"/>
                </a:cubicBezTo>
                <a:lnTo>
                  <a:pt x="466" y="425843"/>
                </a:lnTo>
                <a:cubicBezTo>
                  <a:pt x="-978" y="282615"/>
                  <a:pt x="1529" y="143228"/>
                  <a:pt x="85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8000" rIns="1828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anose="020F0502020204030204"/>
                <a:ea typeface="Segoe UI" panose="020B0502040204020203" pitchFamily="34" charset="0"/>
                <a:cs typeface="Segoe UI" panose="020B0502040204020203" pitchFamily="34" charset="0"/>
              </a:rPr>
              <a:t>Team Collaboration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60837" y="2559391"/>
            <a:ext cx="1957754" cy="3223846"/>
          </a:xfrm>
          <a:prstGeom prst="rect">
            <a:avLst/>
          </a:prstGeom>
          <a:solidFill>
            <a:srgbClr val="4B2A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007298" y="3345592"/>
            <a:ext cx="19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2000" spc="5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Build + Test</a:t>
            </a:r>
          </a:p>
        </p:txBody>
      </p:sp>
      <p:sp>
        <p:nvSpPr>
          <p:cNvPr id="19" name="Rectangle 4"/>
          <p:cNvSpPr/>
          <p:nvPr/>
        </p:nvSpPr>
        <p:spPr bwMode="gray">
          <a:xfrm>
            <a:off x="4160837" y="2559391"/>
            <a:ext cx="1957754" cy="504777"/>
          </a:xfrm>
          <a:custGeom>
            <a:avLst/>
            <a:gdLst>
              <a:gd name="connsiteX0" fmla="*/ 0 w 2428875"/>
              <a:gd name="connsiteY0" fmla="*/ 0 h 681037"/>
              <a:gd name="connsiteX1" fmla="*/ 2428875 w 2428875"/>
              <a:gd name="connsiteY1" fmla="*/ 0 h 681037"/>
              <a:gd name="connsiteX2" fmla="*/ 2428875 w 2428875"/>
              <a:gd name="connsiteY2" fmla="*/ 681037 h 681037"/>
              <a:gd name="connsiteX3" fmla="*/ 0 w 2428875"/>
              <a:gd name="connsiteY3" fmla="*/ 681037 h 681037"/>
              <a:gd name="connsiteX4" fmla="*/ 0 w 2428875"/>
              <a:gd name="connsiteY4" fmla="*/ 0 h 681037"/>
              <a:gd name="connsiteX0" fmla="*/ 0 w 2428875"/>
              <a:gd name="connsiteY0" fmla="*/ 0 h 681037"/>
              <a:gd name="connsiteX1" fmla="*/ 2428875 w 2428875"/>
              <a:gd name="connsiteY1" fmla="*/ 0 h 681037"/>
              <a:gd name="connsiteX2" fmla="*/ 2428875 w 2428875"/>
              <a:gd name="connsiteY2" fmla="*/ 681037 h 681037"/>
              <a:gd name="connsiteX3" fmla="*/ 4333 w 2428875"/>
              <a:gd name="connsiteY3" fmla="*/ 429685 h 681037"/>
              <a:gd name="connsiteX4" fmla="*/ 0 w 2428875"/>
              <a:gd name="connsiteY4" fmla="*/ 0 h 681037"/>
              <a:gd name="connsiteX0" fmla="*/ 0 w 2433209"/>
              <a:gd name="connsiteY0" fmla="*/ 0 h 763376"/>
              <a:gd name="connsiteX1" fmla="*/ 2428875 w 2433209"/>
              <a:gd name="connsiteY1" fmla="*/ 0 h 763376"/>
              <a:gd name="connsiteX2" fmla="*/ 2433209 w 2433209"/>
              <a:gd name="connsiteY2" fmla="*/ 763376 h 763376"/>
              <a:gd name="connsiteX3" fmla="*/ 4333 w 2433209"/>
              <a:gd name="connsiteY3" fmla="*/ 429685 h 763376"/>
              <a:gd name="connsiteX4" fmla="*/ 0 w 243320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84 w 2435664"/>
              <a:gd name="connsiteY0" fmla="*/ 0 h 763376"/>
              <a:gd name="connsiteX1" fmla="*/ 2431330 w 2435664"/>
              <a:gd name="connsiteY1" fmla="*/ 0 h 763376"/>
              <a:gd name="connsiteX2" fmla="*/ 2435664 w 2435664"/>
              <a:gd name="connsiteY2" fmla="*/ 763376 h 763376"/>
              <a:gd name="connsiteX3" fmla="*/ 465 w 2435664"/>
              <a:gd name="connsiteY3" fmla="*/ 425843 h 763376"/>
              <a:gd name="connsiteX4" fmla="*/ 84 w 2435664"/>
              <a:gd name="connsiteY4" fmla="*/ 0 h 763376"/>
              <a:gd name="connsiteX0" fmla="*/ 85 w 2435665"/>
              <a:gd name="connsiteY0" fmla="*/ 0 h 763376"/>
              <a:gd name="connsiteX1" fmla="*/ 2434496 w 2435665"/>
              <a:gd name="connsiteY1" fmla="*/ 0 h 763376"/>
              <a:gd name="connsiteX2" fmla="*/ 2435665 w 2435665"/>
              <a:gd name="connsiteY2" fmla="*/ 763376 h 763376"/>
              <a:gd name="connsiteX3" fmla="*/ 466 w 2435665"/>
              <a:gd name="connsiteY3" fmla="*/ 425843 h 763376"/>
              <a:gd name="connsiteX4" fmla="*/ 85 w 2435665"/>
              <a:gd name="connsiteY4" fmla="*/ 0 h 76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665" h="763376">
                <a:moveTo>
                  <a:pt x="85" y="0"/>
                </a:moveTo>
                <a:lnTo>
                  <a:pt x="2434496" y="0"/>
                </a:lnTo>
                <a:cubicBezTo>
                  <a:pt x="2435941" y="254459"/>
                  <a:pt x="2434220" y="508917"/>
                  <a:pt x="2435665" y="763376"/>
                </a:cubicBezTo>
                <a:lnTo>
                  <a:pt x="466" y="425843"/>
                </a:lnTo>
                <a:cubicBezTo>
                  <a:pt x="-978" y="282615"/>
                  <a:pt x="1529" y="143228"/>
                  <a:pt x="85" y="0"/>
                </a:cubicBezTo>
                <a:close/>
              </a:path>
            </a:pathLst>
          </a:custGeom>
          <a:solidFill>
            <a:srgbClr val="45226D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8000" rIns="1828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anose="020F0502020204030204"/>
                <a:ea typeface="Segoe UI" panose="020B0502040204020203" pitchFamily="34" charset="0"/>
                <a:cs typeface="Segoe UI" panose="020B0502040204020203" pitchFamily="34" charset="0"/>
              </a:rPr>
              <a:t>Build/CI</a:t>
            </a:r>
          </a:p>
        </p:txBody>
      </p:sp>
      <p:sp>
        <p:nvSpPr>
          <p:cNvPr id="20" name="Rectangle 4"/>
          <p:cNvSpPr/>
          <p:nvPr/>
        </p:nvSpPr>
        <p:spPr bwMode="gray">
          <a:xfrm>
            <a:off x="4163799" y="4102894"/>
            <a:ext cx="1954792" cy="504777"/>
          </a:xfrm>
          <a:custGeom>
            <a:avLst/>
            <a:gdLst>
              <a:gd name="connsiteX0" fmla="*/ 0 w 2428875"/>
              <a:gd name="connsiteY0" fmla="*/ 0 h 681037"/>
              <a:gd name="connsiteX1" fmla="*/ 2428875 w 2428875"/>
              <a:gd name="connsiteY1" fmla="*/ 0 h 681037"/>
              <a:gd name="connsiteX2" fmla="*/ 2428875 w 2428875"/>
              <a:gd name="connsiteY2" fmla="*/ 681037 h 681037"/>
              <a:gd name="connsiteX3" fmla="*/ 0 w 2428875"/>
              <a:gd name="connsiteY3" fmla="*/ 681037 h 681037"/>
              <a:gd name="connsiteX4" fmla="*/ 0 w 2428875"/>
              <a:gd name="connsiteY4" fmla="*/ 0 h 681037"/>
              <a:gd name="connsiteX0" fmla="*/ 0 w 2428875"/>
              <a:gd name="connsiteY0" fmla="*/ 0 h 681037"/>
              <a:gd name="connsiteX1" fmla="*/ 2428875 w 2428875"/>
              <a:gd name="connsiteY1" fmla="*/ 0 h 681037"/>
              <a:gd name="connsiteX2" fmla="*/ 2428875 w 2428875"/>
              <a:gd name="connsiteY2" fmla="*/ 681037 h 681037"/>
              <a:gd name="connsiteX3" fmla="*/ 4333 w 2428875"/>
              <a:gd name="connsiteY3" fmla="*/ 429685 h 681037"/>
              <a:gd name="connsiteX4" fmla="*/ 0 w 2428875"/>
              <a:gd name="connsiteY4" fmla="*/ 0 h 681037"/>
              <a:gd name="connsiteX0" fmla="*/ 0 w 2433209"/>
              <a:gd name="connsiteY0" fmla="*/ 0 h 763376"/>
              <a:gd name="connsiteX1" fmla="*/ 2428875 w 2433209"/>
              <a:gd name="connsiteY1" fmla="*/ 0 h 763376"/>
              <a:gd name="connsiteX2" fmla="*/ 2433209 w 2433209"/>
              <a:gd name="connsiteY2" fmla="*/ 763376 h 763376"/>
              <a:gd name="connsiteX3" fmla="*/ 4333 w 2433209"/>
              <a:gd name="connsiteY3" fmla="*/ 429685 h 763376"/>
              <a:gd name="connsiteX4" fmla="*/ 0 w 243320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84 w 2435664"/>
              <a:gd name="connsiteY0" fmla="*/ 0 h 763376"/>
              <a:gd name="connsiteX1" fmla="*/ 2431330 w 2435664"/>
              <a:gd name="connsiteY1" fmla="*/ 0 h 763376"/>
              <a:gd name="connsiteX2" fmla="*/ 2435664 w 2435664"/>
              <a:gd name="connsiteY2" fmla="*/ 763376 h 763376"/>
              <a:gd name="connsiteX3" fmla="*/ 465 w 2435664"/>
              <a:gd name="connsiteY3" fmla="*/ 425843 h 763376"/>
              <a:gd name="connsiteX4" fmla="*/ 84 w 2435664"/>
              <a:gd name="connsiteY4" fmla="*/ 0 h 763376"/>
              <a:gd name="connsiteX0" fmla="*/ 85 w 2435665"/>
              <a:gd name="connsiteY0" fmla="*/ 0 h 763376"/>
              <a:gd name="connsiteX1" fmla="*/ 2434496 w 2435665"/>
              <a:gd name="connsiteY1" fmla="*/ 0 h 763376"/>
              <a:gd name="connsiteX2" fmla="*/ 2435665 w 2435665"/>
              <a:gd name="connsiteY2" fmla="*/ 763376 h 763376"/>
              <a:gd name="connsiteX3" fmla="*/ 466 w 2435665"/>
              <a:gd name="connsiteY3" fmla="*/ 425843 h 763376"/>
              <a:gd name="connsiteX4" fmla="*/ 85 w 2435665"/>
              <a:gd name="connsiteY4" fmla="*/ 0 h 76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665" h="763376">
                <a:moveTo>
                  <a:pt x="85" y="0"/>
                </a:moveTo>
                <a:lnTo>
                  <a:pt x="2434496" y="0"/>
                </a:lnTo>
                <a:cubicBezTo>
                  <a:pt x="2435941" y="254459"/>
                  <a:pt x="2434220" y="508917"/>
                  <a:pt x="2435665" y="763376"/>
                </a:cubicBezTo>
                <a:lnTo>
                  <a:pt x="466" y="425843"/>
                </a:lnTo>
                <a:cubicBezTo>
                  <a:pt x="-978" y="282615"/>
                  <a:pt x="1529" y="143228"/>
                  <a:pt x="85" y="0"/>
                </a:cubicBezTo>
                <a:close/>
              </a:path>
            </a:pathLst>
          </a:custGeom>
          <a:solidFill>
            <a:srgbClr val="45226D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8000" rIns="1828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anose="020F0502020204030204"/>
                <a:ea typeface="Segoe UI" panose="020B0502040204020203" pitchFamily="34" charset="0"/>
                <a:cs typeface="Segoe UI" panose="020B0502040204020203" pitchFamily="34" charset="0"/>
              </a:rPr>
              <a:t>Test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32291" y="2833708"/>
            <a:ext cx="1957754" cy="3223846"/>
          </a:xfrm>
          <a:prstGeom prst="rect">
            <a:avLst/>
          </a:prstGeom>
          <a:solidFill>
            <a:srgbClr val="4B2A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6138688" y="3644381"/>
            <a:ext cx="19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2000" spc="5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Deploy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522" y="3221598"/>
            <a:ext cx="1407328" cy="5597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555122" y="3843588"/>
            <a:ext cx="1530280" cy="3387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32418">
              <a:lnSpc>
                <a:spcPct val="90000"/>
              </a:lnSpc>
            </a:pPr>
            <a:r>
              <a:rPr lang="en-US" sz="1199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  <a:ea typeface="Segoe UI" pitchFamily="34" charset="0"/>
                <a:cs typeface="Segoe UI" pitchFamily="34" charset="0"/>
              </a:rPr>
              <a:t>Release Management </a:t>
            </a:r>
            <a:br>
              <a:rPr lang="en-US" sz="1199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  <a:ea typeface="Segoe UI" pitchFamily="34" charset="0"/>
                <a:cs typeface="Segoe UI" pitchFamily="34" charset="0"/>
              </a:rPr>
            </a:br>
            <a:r>
              <a:rPr lang="en-US" sz="1199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  <a:ea typeface="Segoe UI" pitchFamily="34" charset="0"/>
                <a:cs typeface="Segoe UI" pitchFamily="34" charset="0"/>
              </a:rPr>
              <a:t>for Visual Studio</a:t>
            </a:r>
          </a:p>
        </p:txBody>
      </p:sp>
      <p:sp>
        <p:nvSpPr>
          <p:cNvPr id="25" name="Rectangle 4"/>
          <p:cNvSpPr/>
          <p:nvPr/>
        </p:nvSpPr>
        <p:spPr bwMode="gray">
          <a:xfrm>
            <a:off x="7332291" y="2833708"/>
            <a:ext cx="1954792" cy="504777"/>
          </a:xfrm>
          <a:custGeom>
            <a:avLst/>
            <a:gdLst>
              <a:gd name="connsiteX0" fmla="*/ 0 w 2428875"/>
              <a:gd name="connsiteY0" fmla="*/ 0 h 681037"/>
              <a:gd name="connsiteX1" fmla="*/ 2428875 w 2428875"/>
              <a:gd name="connsiteY1" fmla="*/ 0 h 681037"/>
              <a:gd name="connsiteX2" fmla="*/ 2428875 w 2428875"/>
              <a:gd name="connsiteY2" fmla="*/ 681037 h 681037"/>
              <a:gd name="connsiteX3" fmla="*/ 0 w 2428875"/>
              <a:gd name="connsiteY3" fmla="*/ 681037 h 681037"/>
              <a:gd name="connsiteX4" fmla="*/ 0 w 2428875"/>
              <a:gd name="connsiteY4" fmla="*/ 0 h 681037"/>
              <a:gd name="connsiteX0" fmla="*/ 0 w 2428875"/>
              <a:gd name="connsiteY0" fmla="*/ 0 h 681037"/>
              <a:gd name="connsiteX1" fmla="*/ 2428875 w 2428875"/>
              <a:gd name="connsiteY1" fmla="*/ 0 h 681037"/>
              <a:gd name="connsiteX2" fmla="*/ 2428875 w 2428875"/>
              <a:gd name="connsiteY2" fmla="*/ 681037 h 681037"/>
              <a:gd name="connsiteX3" fmla="*/ 4333 w 2428875"/>
              <a:gd name="connsiteY3" fmla="*/ 429685 h 681037"/>
              <a:gd name="connsiteX4" fmla="*/ 0 w 2428875"/>
              <a:gd name="connsiteY4" fmla="*/ 0 h 681037"/>
              <a:gd name="connsiteX0" fmla="*/ 0 w 2433209"/>
              <a:gd name="connsiteY0" fmla="*/ 0 h 763376"/>
              <a:gd name="connsiteX1" fmla="*/ 2428875 w 2433209"/>
              <a:gd name="connsiteY1" fmla="*/ 0 h 763376"/>
              <a:gd name="connsiteX2" fmla="*/ 2433209 w 2433209"/>
              <a:gd name="connsiteY2" fmla="*/ 763376 h 763376"/>
              <a:gd name="connsiteX3" fmla="*/ 4333 w 2433209"/>
              <a:gd name="connsiteY3" fmla="*/ 429685 h 763376"/>
              <a:gd name="connsiteX4" fmla="*/ 0 w 243320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84 w 2435664"/>
              <a:gd name="connsiteY0" fmla="*/ 0 h 763376"/>
              <a:gd name="connsiteX1" fmla="*/ 2431330 w 2435664"/>
              <a:gd name="connsiteY1" fmla="*/ 0 h 763376"/>
              <a:gd name="connsiteX2" fmla="*/ 2435664 w 2435664"/>
              <a:gd name="connsiteY2" fmla="*/ 763376 h 763376"/>
              <a:gd name="connsiteX3" fmla="*/ 465 w 2435664"/>
              <a:gd name="connsiteY3" fmla="*/ 425843 h 763376"/>
              <a:gd name="connsiteX4" fmla="*/ 84 w 2435664"/>
              <a:gd name="connsiteY4" fmla="*/ 0 h 763376"/>
              <a:gd name="connsiteX0" fmla="*/ 85 w 2435665"/>
              <a:gd name="connsiteY0" fmla="*/ 0 h 763376"/>
              <a:gd name="connsiteX1" fmla="*/ 2434496 w 2435665"/>
              <a:gd name="connsiteY1" fmla="*/ 0 h 763376"/>
              <a:gd name="connsiteX2" fmla="*/ 2435665 w 2435665"/>
              <a:gd name="connsiteY2" fmla="*/ 763376 h 763376"/>
              <a:gd name="connsiteX3" fmla="*/ 466 w 2435665"/>
              <a:gd name="connsiteY3" fmla="*/ 425843 h 763376"/>
              <a:gd name="connsiteX4" fmla="*/ 85 w 2435665"/>
              <a:gd name="connsiteY4" fmla="*/ 0 h 76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665" h="763376">
                <a:moveTo>
                  <a:pt x="85" y="0"/>
                </a:moveTo>
                <a:lnTo>
                  <a:pt x="2434496" y="0"/>
                </a:lnTo>
                <a:cubicBezTo>
                  <a:pt x="2435941" y="254459"/>
                  <a:pt x="2434220" y="508917"/>
                  <a:pt x="2435665" y="763376"/>
                </a:cubicBezTo>
                <a:lnTo>
                  <a:pt x="466" y="425843"/>
                </a:lnTo>
                <a:cubicBezTo>
                  <a:pt x="-978" y="282615"/>
                  <a:pt x="1529" y="143228"/>
                  <a:pt x="85" y="0"/>
                </a:cubicBezTo>
                <a:close/>
              </a:path>
            </a:pathLst>
          </a:custGeom>
          <a:solidFill>
            <a:srgbClr val="45226D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8000" rIns="1828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anose="020F0502020204030204"/>
                <a:ea typeface="Segoe UI" panose="020B0502040204020203" pitchFamily="34" charset="0"/>
                <a:cs typeface="Segoe UI" panose="020B0502040204020203" pitchFamily="34" charset="0"/>
              </a:rPr>
              <a:t>Release/CD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540198" y="4283888"/>
            <a:ext cx="1598396" cy="438474"/>
            <a:chOff x="6023278" y="2656330"/>
            <a:chExt cx="1598396" cy="438474"/>
          </a:xfrm>
        </p:grpSpPr>
        <p:sp>
          <p:nvSpPr>
            <p:cNvPr id="27" name="Rectangle 26"/>
            <p:cNvSpPr/>
            <p:nvPr/>
          </p:nvSpPr>
          <p:spPr>
            <a:xfrm>
              <a:off x="6500990" y="2663201"/>
              <a:ext cx="1120684" cy="424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32418">
                <a:lnSpc>
                  <a:spcPct val="90000"/>
                </a:lnSpc>
              </a:pPr>
              <a:r>
                <a:rPr lang="en-US" sz="12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Calibri" panose="020F0502020204030204"/>
                  <a:ea typeface="Segoe UI" pitchFamily="34" charset="0"/>
                  <a:cs typeface="Segoe UI Semibold" panose="020B0702040204020203" pitchFamily="34" charset="0"/>
                </a:rPr>
                <a:t>Automation Service</a:t>
              </a:r>
            </a:p>
          </p:txBody>
        </p:sp>
        <p:pic>
          <p:nvPicPr>
            <p:cNvPr id="28" name="Picture 15"/>
            <p:cNvPicPr>
              <a:picLocks noChangeAspect="1"/>
            </p:cNvPicPr>
            <p:nvPr/>
          </p:nvPicPr>
          <p:blipFill>
            <a:blip r:embed="rId3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3278" y="2656330"/>
              <a:ext cx="485976" cy="438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7553056" y="5075506"/>
            <a:ext cx="1693288" cy="553998"/>
            <a:chOff x="7349541" y="4635063"/>
            <a:chExt cx="1693288" cy="553998"/>
          </a:xfrm>
        </p:grpSpPr>
        <p:sp>
          <p:nvSpPr>
            <p:cNvPr id="30" name="TextBox 29"/>
            <p:cNvSpPr txBox="1"/>
            <p:nvPr/>
          </p:nvSpPr>
          <p:spPr>
            <a:xfrm>
              <a:off x="8148016" y="4635063"/>
              <a:ext cx="89481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32418">
                <a:defRPr/>
              </a:pPr>
              <a:r>
                <a:rPr lang="en-US" sz="1200" kern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Calibri" panose="020F0502020204030204"/>
                  <a:ea typeface="Segoe UI" pitchFamily="34" charset="0"/>
                  <a:cs typeface="Segoe UI" pitchFamily="34" charset="0"/>
                </a:rPr>
                <a:t>Azure Resource Management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49541" y="4690662"/>
              <a:ext cx="682792" cy="442801"/>
              <a:chOff x="6236727" y="5075466"/>
              <a:chExt cx="1685512" cy="109308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6604927" y="5075466"/>
                <a:ext cx="1102201" cy="1054928"/>
                <a:chOff x="6604927" y="5075466"/>
                <a:chExt cx="1102201" cy="1054928"/>
              </a:xfrm>
            </p:grpSpPr>
            <p:sp>
              <p:nvSpPr>
                <p:cNvPr id="35" name="Diamond 34"/>
                <p:cNvSpPr/>
                <p:nvPr/>
              </p:nvSpPr>
              <p:spPr bwMode="auto">
                <a:xfrm>
                  <a:off x="6642893" y="5075466"/>
                  <a:ext cx="869548" cy="480973"/>
                </a:xfrm>
                <a:prstGeom prst="diamond">
                  <a:avLst/>
                </a:prstGeom>
                <a:solidFill>
                  <a:srgbClr val="3999C6"/>
                </a:solidFill>
                <a:ln w="635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2472">
                    <a:lnSpc>
                      <a:spcPct val="90000"/>
                    </a:lnSpc>
                    <a:defRPr/>
                  </a:pPr>
                  <a:endParaRPr lang="en-US" sz="2400" kern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Calibri" panose="020F0502020204030204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6" name="Parallelogram 35"/>
                <p:cNvSpPr/>
                <p:nvPr/>
              </p:nvSpPr>
              <p:spPr bwMode="auto">
                <a:xfrm rot="19866714">
                  <a:off x="6966649" y="5556675"/>
                  <a:ext cx="740479" cy="430284"/>
                </a:xfrm>
                <a:prstGeom prst="parallelogram">
                  <a:avLst>
                    <a:gd name="adj" fmla="val 57886"/>
                  </a:avLst>
                </a:prstGeom>
                <a:solidFill>
                  <a:srgbClr val="ACDAEC"/>
                </a:solidFill>
                <a:ln w="635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2472">
                    <a:lnSpc>
                      <a:spcPct val="90000"/>
                    </a:lnSpc>
                    <a:defRPr/>
                  </a:pPr>
                  <a:endParaRPr lang="en-US" sz="2400" kern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Calibri" panose="020F0502020204030204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7" name="Parallelogram 36"/>
                <p:cNvSpPr/>
                <p:nvPr/>
              </p:nvSpPr>
              <p:spPr bwMode="auto">
                <a:xfrm rot="5400000">
                  <a:off x="6449829" y="5545013"/>
                  <a:ext cx="740479" cy="430284"/>
                </a:xfrm>
                <a:prstGeom prst="parallelogram">
                  <a:avLst>
                    <a:gd name="adj" fmla="val 57886"/>
                  </a:avLst>
                </a:prstGeom>
                <a:solidFill>
                  <a:srgbClr val="59B4D9"/>
                </a:solidFill>
                <a:ln w="635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2472">
                    <a:lnSpc>
                      <a:spcPct val="90000"/>
                    </a:lnSpc>
                    <a:defRPr/>
                  </a:pPr>
                  <a:endParaRPr lang="en-US" sz="2400" kern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Calibri" panose="020F0502020204030204"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33" name="Freeform 197"/>
              <p:cNvSpPr/>
              <p:nvPr/>
            </p:nvSpPr>
            <p:spPr bwMode="auto">
              <a:xfrm rot="1753011">
                <a:off x="7202147" y="5162507"/>
                <a:ext cx="720092" cy="1006039"/>
              </a:xfrm>
              <a:custGeom>
                <a:avLst/>
                <a:gdLst>
                  <a:gd name="connsiteX0" fmla="*/ 123594 w 3297672"/>
                  <a:gd name="connsiteY0" fmla="*/ 15903 h 4607171"/>
                  <a:gd name="connsiteX1" fmla="*/ 202363 w 3297672"/>
                  <a:gd name="connsiteY1" fmla="*/ 0 h 4607171"/>
                  <a:gd name="connsiteX2" fmla="*/ 1340966 w 3297672"/>
                  <a:gd name="connsiteY2" fmla="*/ 0 h 4607171"/>
                  <a:gd name="connsiteX3" fmla="*/ 1508769 w 3297672"/>
                  <a:gd name="connsiteY3" fmla="*/ 89220 h 4607171"/>
                  <a:gd name="connsiteX4" fmla="*/ 1514427 w 3297672"/>
                  <a:gd name="connsiteY4" fmla="*/ 99645 h 4607171"/>
                  <a:gd name="connsiteX5" fmla="*/ 1528034 w 3297672"/>
                  <a:gd name="connsiteY5" fmla="*/ 119096 h 4607171"/>
                  <a:gd name="connsiteX6" fmla="*/ 3271891 w 3297672"/>
                  <a:gd name="connsiteY6" fmla="*/ 3237209 h 4607171"/>
                  <a:gd name="connsiteX7" fmla="*/ 3290007 w 3297672"/>
                  <a:gd name="connsiteY7" fmla="*/ 3391027 h 4607171"/>
                  <a:gd name="connsiteX8" fmla="*/ 3266368 w 3297672"/>
                  <a:gd name="connsiteY8" fmla="*/ 3437834 h 4607171"/>
                  <a:gd name="connsiteX9" fmla="*/ 3250716 w 3297672"/>
                  <a:gd name="connsiteY9" fmla="*/ 3482358 h 4607171"/>
                  <a:gd name="connsiteX10" fmla="*/ 2639514 w 3297672"/>
                  <a:gd name="connsiteY10" fmla="*/ 4508344 h 4607171"/>
                  <a:gd name="connsiteX11" fmla="*/ 2362095 w 3297672"/>
                  <a:gd name="connsiteY11" fmla="*/ 4578629 h 4607171"/>
                  <a:gd name="connsiteX12" fmla="*/ 2330242 w 3297672"/>
                  <a:gd name="connsiteY12" fmla="*/ 4559654 h 4607171"/>
                  <a:gd name="connsiteX13" fmla="*/ 2259957 w 3297672"/>
                  <a:gd name="connsiteY13" fmla="*/ 4282234 h 4607171"/>
                  <a:gd name="connsiteX14" fmla="*/ 2822251 w 3297672"/>
                  <a:gd name="connsiteY14" fmla="*/ 3338346 h 4607171"/>
                  <a:gd name="connsiteX15" fmla="*/ 1202310 w 3297672"/>
                  <a:gd name="connsiteY15" fmla="*/ 441803 h 4607171"/>
                  <a:gd name="connsiteX16" fmla="*/ 202363 w 3297672"/>
                  <a:gd name="connsiteY16" fmla="*/ 441803 h 4607171"/>
                  <a:gd name="connsiteX17" fmla="*/ 0 w 3297672"/>
                  <a:gd name="connsiteY17" fmla="*/ 239440 h 4607171"/>
                  <a:gd name="connsiteX18" fmla="*/ 0 w 3297672"/>
                  <a:gd name="connsiteY18" fmla="*/ 202363 h 4607171"/>
                  <a:gd name="connsiteX19" fmla="*/ 123594 w 3297672"/>
                  <a:gd name="connsiteY19" fmla="*/ 15903 h 4607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97672" h="4607171">
                    <a:moveTo>
                      <a:pt x="123594" y="15903"/>
                    </a:moveTo>
                    <a:cubicBezTo>
                      <a:pt x="147805" y="5663"/>
                      <a:pt x="174423" y="0"/>
                      <a:pt x="202363" y="0"/>
                    </a:cubicBezTo>
                    <a:lnTo>
                      <a:pt x="1340966" y="0"/>
                    </a:lnTo>
                    <a:cubicBezTo>
                      <a:pt x="1410817" y="0"/>
                      <a:pt x="1472403" y="35391"/>
                      <a:pt x="1508769" y="89220"/>
                    </a:cubicBezTo>
                    <a:lnTo>
                      <a:pt x="1514427" y="99645"/>
                    </a:lnTo>
                    <a:lnTo>
                      <a:pt x="1528034" y="119096"/>
                    </a:lnTo>
                    <a:lnTo>
                      <a:pt x="3271891" y="3237209"/>
                    </a:lnTo>
                    <a:cubicBezTo>
                      <a:pt x="3299168" y="3285980"/>
                      <a:pt x="3304093" y="3341191"/>
                      <a:pt x="3290007" y="3391027"/>
                    </a:cubicBezTo>
                    <a:lnTo>
                      <a:pt x="3266368" y="3437834"/>
                    </a:lnTo>
                    <a:lnTo>
                      <a:pt x="3250716" y="3482358"/>
                    </a:lnTo>
                    <a:lnTo>
                      <a:pt x="2639514" y="4508344"/>
                    </a:lnTo>
                    <a:cubicBezTo>
                      <a:pt x="2582316" y="4604360"/>
                      <a:pt x="2458111" y="4635828"/>
                      <a:pt x="2362095" y="4578629"/>
                    </a:cubicBezTo>
                    <a:lnTo>
                      <a:pt x="2330242" y="4559654"/>
                    </a:lnTo>
                    <a:cubicBezTo>
                      <a:pt x="2234225" y="4502455"/>
                      <a:pt x="2202758" y="4378250"/>
                      <a:pt x="2259957" y="4282234"/>
                    </a:cubicBezTo>
                    <a:lnTo>
                      <a:pt x="2822251" y="3338346"/>
                    </a:lnTo>
                    <a:lnTo>
                      <a:pt x="1202310" y="441803"/>
                    </a:lnTo>
                    <a:lnTo>
                      <a:pt x="202363" y="441803"/>
                    </a:lnTo>
                    <a:cubicBezTo>
                      <a:pt x="90601" y="441803"/>
                      <a:pt x="0" y="351202"/>
                      <a:pt x="0" y="239440"/>
                    </a:cubicBezTo>
                    <a:lnTo>
                      <a:pt x="0" y="202363"/>
                    </a:lnTo>
                    <a:cubicBezTo>
                      <a:pt x="0" y="118542"/>
                      <a:pt x="50963" y="46623"/>
                      <a:pt x="123594" y="15903"/>
                    </a:cubicBezTo>
                    <a:close/>
                  </a:path>
                </a:pathLst>
              </a:custGeom>
              <a:solidFill>
                <a:srgbClr val="7B7B7B"/>
              </a:solidFill>
              <a:ln w="635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>
                  <a:lnSpc>
                    <a:spcPct val="90000"/>
                  </a:lnSpc>
                  <a:defRPr/>
                </a:pPr>
                <a:endParaRPr lang="en-US" sz="2400" kern="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Calibri" panose="020F0502020204030204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4" name="Freeform 198"/>
              <p:cNvSpPr/>
              <p:nvPr/>
            </p:nvSpPr>
            <p:spPr bwMode="auto">
              <a:xfrm rot="12600000">
                <a:off x="6236727" y="5077283"/>
                <a:ext cx="720092" cy="1006039"/>
              </a:xfrm>
              <a:custGeom>
                <a:avLst/>
                <a:gdLst>
                  <a:gd name="connsiteX0" fmla="*/ 123594 w 3297672"/>
                  <a:gd name="connsiteY0" fmla="*/ 15903 h 4607171"/>
                  <a:gd name="connsiteX1" fmla="*/ 202363 w 3297672"/>
                  <a:gd name="connsiteY1" fmla="*/ 0 h 4607171"/>
                  <a:gd name="connsiteX2" fmla="*/ 1340966 w 3297672"/>
                  <a:gd name="connsiteY2" fmla="*/ 0 h 4607171"/>
                  <a:gd name="connsiteX3" fmla="*/ 1508769 w 3297672"/>
                  <a:gd name="connsiteY3" fmla="*/ 89220 h 4607171"/>
                  <a:gd name="connsiteX4" fmla="*/ 1514427 w 3297672"/>
                  <a:gd name="connsiteY4" fmla="*/ 99645 h 4607171"/>
                  <a:gd name="connsiteX5" fmla="*/ 1528034 w 3297672"/>
                  <a:gd name="connsiteY5" fmla="*/ 119096 h 4607171"/>
                  <a:gd name="connsiteX6" fmla="*/ 3271891 w 3297672"/>
                  <a:gd name="connsiteY6" fmla="*/ 3237209 h 4607171"/>
                  <a:gd name="connsiteX7" fmla="*/ 3290007 w 3297672"/>
                  <a:gd name="connsiteY7" fmla="*/ 3391027 h 4607171"/>
                  <a:gd name="connsiteX8" fmla="*/ 3266368 w 3297672"/>
                  <a:gd name="connsiteY8" fmla="*/ 3437834 h 4607171"/>
                  <a:gd name="connsiteX9" fmla="*/ 3250716 w 3297672"/>
                  <a:gd name="connsiteY9" fmla="*/ 3482358 h 4607171"/>
                  <a:gd name="connsiteX10" fmla="*/ 2639514 w 3297672"/>
                  <a:gd name="connsiteY10" fmla="*/ 4508344 h 4607171"/>
                  <a:gd name="connsiteX11" fmla="*/ 2362095 w 3297672"/>
                  <a:gd name="connsiteY11" fmla="*/ 4578629 h 4607171"/>
                  <a:gd name="connsiteX12" fmla="*/ 2330242 w 3297672"/>
                  <a:gd name="connsiteY12" fmla="*/ 4559654 h 4607171"/>
                  <a:gd name="connsiteX13" fmla="*/ 2259957 w 3297672"/>
                  <a:gd name="connsiteY13" fmla="*/ 4282234 h 4607171"/>
                  <a:gd name="connsiteX14" fmla="*/ 2822251 w 3297672"/>
                  <a:gd name="connsiteY14" fmla="*/ 3338346 h 4607171"/>
                  <a:gd name="connsiteX15" fmla="*/ 1202310 w 3297672"/>
                  <a:gd name="connsiteY15" fmla="*/ 441803 h 4607171"/>
                  <a:gd name="connsiteX16" fmla="*/ 202363 w 3297672"/>
                  <a:gd name="connsiteY16" fmla="*/ 441803 h 4607171"/>
                  <a:gd name="connsiteX17" fmla="*/ 0 w 3297672"/>
                  <a:gd name="connsiteY17" fmla="*/ 239440 h 4607171"/>
                  <a:gd name="connsiteX18" fmla="*/ 0 w 3297672"/>
                  <a:gd name="connsiteY18" fmla="*/ 202363 h 4607171"/>
                  <a:gd name="connsiteX19" fmla="*/ 123594 w 3297672"/>
                  <a:gd name="connsiteY19" fmla="*/ 15903 h 4607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97672" h="4607171">
                    <a:moveTo>
                      <a:pt x="123594" y="15903"/>
                    </a:moveTo>
                    <a:cubicBezTo>
                      <a:pt x="147805" y="5663"/>
                      <a:pt x="174423" y="0"/>
                      <a:pt x="202363" y="0"/>
                    </a:cubicBezTo>
                    <a:lnTo>
                      <a:pt x="1340966" y="0"/>
                    </a:lnTo>
                    <a:cubicBezTo>
                      <a:pt x="1410817" y="0"/>
                      <a:pt x="1472403" y="35391"/>
                      <a:pt x="1508769" y="89220"/>
                    </a:cubicBezTo>
                    <a:lnTo>
                      <a:pt x="1514427" y="99645"/>
                    </a:lnTo>
                    <a:lnTo>
                      <a:pt x="1528034" y="119096"/>
                    </a:lnTo>
                    <a:lnTo>
                      <a:pt x="3271891" y="3237209"/>
                    </a:lnTo>
                    <a:cubicBezTo>
                      <a:pt x="3299168" y="3285980"/>
                      <a:pt x="3304093" y="3341191"/>
                      <a:pt x="3290007" y="3391027"/>
                    </a:cubicBezTo>
                    <a:lnTo>
                      <a:pt x="3266368" y="3437834"/>
                    </a:lnTo>
                    <a:lnTo>
                      <a:pt x="3250716" y="3482358"/>
                    </a:lnTo>
                    <a:lnTo>
                      <a:pt x="2639514" y="4508344"/>
                    </a:lnTo>
                    <a:cubicBezTo>
                      <a:pt x="2582316" y="4604360"/>
                      <a:pt x="2458111" y="4635828"/>
                      <a:pt x="2362095" y="4578629"/>
                    </a:cubicBezTo>
                    <a:lnTo>
                      <a:pt x="2330242" y="4559654"/>
                    </a:lnTo>
                    <a:cubicBezTo>
                      <a:pt x="2234225" y="4502455"/>
                      <a:pt x="2202758" y="4378250"/>
                      <a:pt x="2259957" y="4282234"/>
                    </a:cubicBezTo>
                    <a:lnTo>
                      <a:pt x="2822251" y="3338346"/>
                    </a:lnTo>
                    <a:lnTo>
                      <a:pt x="1202310" y="441803"/>
                    </a:lnTo>
                    <a:lnTo>
                      <a:pt x="202363" y="441803"/>
                    </a:lnTo>
                    <a:cubicBezTo>
                      <a:pt x="90601" y="441803"/>
                      <a:pt x="0" y="351202"/>
                      <a:pt x="0" y="239440"/>
                    </a:cubicBezTo>
                    <a:lnTo>
                      <a:pt x="0" y="202363"/>
                    </a:lnTo>
                    <a:cubicBezTo>
                      <a:pt x="0" y="118542"/>
                      <a:pt x="50963" y="46623"/>
                      <a:pt x="123594" y="15903"/>
                    </a:cubicBezTo>
                    <a:close/>
                  </a:path>
                </a:pathLst>
              </a:custGeom>
              <a:solidFill>
                <a:srgbClr val="7B7B7B"/>
              </a:solidFill>
              <a:ln w="635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>
                  <a:lnSpc>
                    <a:spcPct val="90000"/>
                  </a:lnSpc>
                  <a:defRPr/>
                </a:pPr>
                <a:endParaRPr lang="en-US" sz="2400" kern="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Calibri" panose="020F0502020204030204"/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7555122" y="4823518"/>
            <a:ext cx="1263166" cy="1660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32418">
              <a:lnSpc>
                <a:spcPct val="90000"/>
              </a:lnSpc>
            </a:pPr>
            <a:r>
              <a:rPr lang="en-US" sz="1199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  <a:ea typeface="Segoe UI" pitchFamily="34" charset="0"/>
                <a:cs typeface="Segoe UI" pitchFamily="34" charset="0"/>
              </a:rPr>
              <a:t>PowerShell | WAML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39092" y="5734012"/>
            <a:ext cx="1279196" cy="1660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32418">
              <a:lnSpc>
                <a:spcPct val="90000"/>
              </a:lnSpc>
            </a:pPr>
            <a:r>
              <a:rPr lang="en-US" sz="1199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  <a:ea typeface="Segoe UI" pitchFamily="34" charset="0"/>
                <a:cs typeface="Segoe UI" pitchFamily="34" charset="0"/>
              </a:rPr>
              <a:t>xPlat</a:t>
            </a:r>
            <a:r>
              <a:rPr lang="en-US" sz="1199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  <a:ea typeface="Segoe UI" pitchFamily="34" charset="0"/>
                <a:cs typeface="Segoe UI" pitchFamily="34" charset="0"/>
              </a:rPr>
              <a:t> Command Line</a:t>
            </a:r>
          </a:p>
        </p:txBody>
      </p:sp>
      <p:sp>
        <p:nvSpPr>
          <p:cNvPr id="40" name="TextBox 39"/>
          <p:cNvSpPr txBox="1"/>
          <p:nvPr/>
        </p:nvSpPr>
        <p:spPr>
          <a:xfrm rot="16200000">
            <a:off x="9178949" y="4110986"/>
            <a:ext cx="2174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2000" spc="5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Monitor + Learn</a:t>
            </a:r>
          </a:p>
        </p:txBody>
      </p:sp>
      <p:sp>
        <p:nvSpPr>
          <p:cNvPr id="41" name="Rectangle 4"/>
          <p:cNvSpPr/>
          <p:nvPr/>
        </p:nvSpPr>
        <p:spPr bwMode="gray">
          <a:xfrm>
            <a:off x="10481683" y="3199464"/>
            <a:ext cx="1954792" cy="504777"/>
          </a:xfrm>
          <a:custGeom>
            <a:avLst/>
            <a:gdLst>
              <a:gd name="connsiteX0" fmla="*/ 0 w 2428875"/>
              <a:gd name="connsiteY0" fmla="*/ 0 h 681037"/>
              <a:gd name="connsiteX1" fmla="*/ 2428875 w 2428875"/>
              <a:gd name="connsiteY1" fmla="*/ 0 h 681037"/>
              <a:gd name="connsiteX2" fmla="*/ 2428875 w 2428875"/>
              <a:gd name="connsiteY2" fmla="*/ 681037 h 681037"/>
              <a:gd name="connsiteX3" fmla="*/ 0 w 2428875"/>
              <a:gd name="connsiteY3" fmla="*/ 681037 h 681037"/>
              <a:gd name="connsiteX4" fmla="*/ 0 w 2428875"/>
              <a:gd name="connsiteY4" fmla="*/ 0 h 681037"/>
              <a:gd name="connsiteX0" fmla="*/ 0 w 2428875"/>
              <a:gd name="connsiteY0" fmla="*/ 0 h 681037"/>
              <a:gd name="connsiteX1" fmla="*/ 2428875 w 2428875"/>
              <a:gd name="connsiteY1" fmla="*/ 0 h 681037"/>
              <a:gd name="connsiteX2" fmla="*/ 2428875 w 2428875"/>
              <a:gd name="connsiteY2" fmla="*/ 681037 h 681037"/>
              <a:gd name="connsiteX3" fmla="*/ 4333 w 2428875"/>
              <a:gd name="connsiteY3" fmla="*/ 429685 h 681037"/>
              <a:gd name="connsiteX4" fmla="*/ 0 w 2428875"/>
              <a:gd name="connsiteY4" fmla="*/ 0 h 681037"/>
              <a:gd name="connsiteX0" fmla="*/ 0 w 2433209"/>
              <a:gd name="connsiteY0" fmla="*/ 0 h 763376"/>
              <a:gd name="connsiteX1" fmla="*/ 2428875 w 2433209"/>
              <a:gd name="connsiteY1" fmla="*/ 0 h 763376"/>
              <a:gd name="connsiteX2" fmla="*/ 2433209 w 2433209"/>
              <a:gd name="connsiteY2" fmla="*/ 763376 h 763376"/>
              <a:gd name="connsiteX3" fmla="*/ 4333 w 2433209"/>
              <a:gd name="connsiteY3" fmla="*/ 429685 h 763376"/>
              <a:gd name="connsiteX4" fmla="*/ 0 w 243320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84 w 2435664"/>
              <a:gd name="connsiteY0" fmla="*/ 0 h 763376"/>
              <a:gd name="connsiteX1" fmla="*/ 2431330 w 2435664"/>
              <a:gd name="connsiteY1" fmla="*/ 0 h 763376"/>
              <a:gd name="connsiteX2" fmla="*/ 2435664 w 2435664"/>
              <a:gd name="connsiteY2" fmla="*/ 763376 h 763376"/>
              <a:gd name="connsiteX3" fmla="*/ 465 w 2435664"/>
              <a:gd name="connsiteY3" fmla="*/ 425843 h 763376"/>
              <a:gd name="connsiteX4" fmla="*/ 84 w 2435664"/>
              <a:gd name="connsiteY4" fmla="*/ 0 h 763376"/>
              <a:gd name="connsiteX0" fmla="*/ 85 w 2435665"/>
              <a:gd name="connsiteY0" fmla="*/ 0 h 763376"/>
              <a:gd name="connsiteX1" fmla="*/ 2434496 w 2435665"/>
              <a:gd name="connsiteY1" fmla="*/ 0 h 763376"/>
              <a:gd name="connsiteX2" fmla="*/ 2435665 w 2435665"/>
              <a:gd name="connsiteY2" fmla="*/ 763376 h 763376"/>
              <a:gd name="connsiteX3" fmla="*/ 466 w 2435665"/>
              <a:gd name="connsiteY3" fmla="*/ 425843 h 763376"/>
              <a:gd name="connsiteX4" fmla="*/ 85 w 2435665"/>
              <a:gd name="connsiteY4" fmla="*/ 0 h 76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665" h="763376">
                <a:moveTo>
                  <a:pt x="85" y="0"/>
                </a:moveTo>
                <a:lnTo>
                  <a:pt x="2434496" y="0"/>
                </a:lnTo>
                <a:cubicBezTo>
                  <a:pt x="2435941" y="254459"/>
                  <a:pt x="2434220" y="508917"/>
                  <a:pt x="2435665" y="763376"/>
                </a:cubicBezTo>
                <a:lnTo>
                  <a:pt x="466" y="425843"/>
                </a:lnTo>
                <a:cubicBezTo>
                  <a:pt x="-978" y="282615"/>
                  <a:pt x="1529" y="143228"/>
                  <a:pt x="85" y="0"/>
                </a:cubicBezTo>
                <a:close/>
              </a:path>
            </a:pathLst>
          </a:custGeom>
          <a:solidFill>
            <a:srgbClr val="45226D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8000" rIns="1828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anose="020F0502020204030204"/>
                <a:ea typeface="Segoe UI" panose="020B0502040204020203" pitchFamily="34" charset="0"/>
                <a:cs typeface="Segoe UI" panose="020B0502040204020203" pitchFamily="34" charset="0"/>
              </a:rPr>
              <a:t>Monitor</a:t>
            </a:r>
          </a:p>
        </p:txBody>
      </p:sp>
      <p:sp>
        <p:nvSpPr>
          <p:cNvPr id="42" name="Rectangle 41"/>
          <p:cNvSpPr/>
          <p:nvPr/>
        </p:nvSpPr>
        <p:spPr>
          <a:xfrm rot="18900000">
            <a:off x="2104599" y="334796"/>
            <a:ext cx="1041722" cy="1041722"/>
          </a:xfrm>
          <a:prstGeom prst="rect">
            <a:avLst/>
          </a:prstGeom>
          <a:solidFill>
            <a:srgbClr val="7549A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712480" y="5232223"/>
            <a:ext cx="1223092" cy="16607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32418">
              <a:lnSpc>
                <a:spcPct val="90000"/>
              </a:lnSpc>
            </a:pPr>
            <a:r>
              <a:rPr lang="en-US" sz="1199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  <a:ea typeface="Segoe UI" pitchFamily="34" charset="0"/>
                <a:cs typeface="Segoe UI" pitchFamily="34" charset="0"/>
              </a:rPr>
              <a:t>Application Insights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076" y="3680140"/>
            <a:ext cx="1407328" cy="559714"/>
          </a:xfrm>
          <a:prstGeom prst="rect">
            <a:avLst/>
          </a:prstGeom>
        </p:spPr>
      </p:pic>
      <p:sp>
        <p:nvSpPr>
          <p:cNvPr id="45" name="Freeform 6"/>
          <p:cNvSpPr>
            <a:spLocks/>
          </p:cNvSpPr>
          <p:nvPr/>
        </p:nvSpPr>
        <p:spPr bwMode="auto">
          <a:xfrm>
            <a:off x="1729466" y="2813220"/>
            <a:ext cx="1171654" cy="771057"/>
          </a:xfrm>
          <a:custGeom>
            <a:avLst/>
            <a:gdLst>
              <a:gd name="T0" fmla="*/ 663 w 789"/>
              <a:gd name="T1" fmla="*/ 227 h 519"/>
              <a:gd name="T2" fmla="*/ 663 w 789"/>
              <a:gd name="T3" fmla="*/ 217 h 519"/>
              <a:gd name="T4" fmla="*/ 445 w 789"/>
              <a:gd name="T5" fmla="*/ 0 h 519"/>
              <a:gd name="T6" fmla="*/ 264 w 789"/>
              <a:gd name="T7" fmla="*/ 97 h 519"/>
              <a:gd name="T8" fmla="*/ 204 w 789"/>
              <a:gd name="T9" fmla="*/ 81 h 519"/>
              <a:gd name="T10" fmla="*/ 134 w 789"/>
              <a:gd name="T11" fmla="*/ 102 h 519"/>
              <a:gd name="T12" fmla="*/ 78 w 789"/>
              <a:gd name="T13" fmla="*/ 204 h 519"/>
              <a:gd name="T14" fmla="*/ 0 w 789"/>
              <a:gd name="T15" fmla="*/ 348 h 519"/>
              <a:gd name="T16" fmla="*/ 152 w 789"/>
              <a:gd name="T17" fmla="*/ 519 h 519"/>
              <a:gd name="T18" fmla="*/ 171 w 789"/>
              <a:gd name="T19" fmla="*/ 519 h 519"/>
              <a:gd name="T20" fmla="*/ 188 w 789"/>
              <a:gd name="T21" fmla="*/ 519 h 519"/>
              <a:gd name="T22" fmla="*/ 544 w 789"/>
              <a:gd name="T23" fmla="*/ 519 h 519"/>
              <a:gd name="T24" fmla="*/ 551 w 789"/>
              <a:gd name="T25" fmla="*/ 519 h 519"/>
              <a:gd name="T26" fmla="*/ 560 w 789"/>
              <a:gd name="T27" fmla="*/ 519 h 519"/>
              <a:gd name="T28" fmla="*/ 586 w 789"/>
              <a:gd name="T29" fmla="*/ 519 h 519"/>
              <a:gd name="T30" fmla="*/ 642 w 789"/>
              <a:gd name="T31" fmla="*/ 519 h 519"/>
              <a:gd name="T32" fmla="*/ 789 w 789"/>
              <a:gd name="T33" fmla="*/ 372 h 519"/>
              <a:gd name="T34" fmla="*/ 663 w 789"/>
              <a:gd name="T35" fmla="*/ 227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89" h="519">
                <a:moveTo>
                  <a:pt x="663" y="227"/>
                </a:moveTo>
                <a:cubicBezTo>
                  <a:pt x="663" y="225"/>
                  <a:pt x="663" y="220"/>
                  <a:pt x="663" y="217"/>
                </a:cubicBezTo>
                <a:cubicBezTo>
                  <a:pt x="663" y="97"/>
                  <a:pt x="565" y="0"/>
                  <a:pt x="445" y="0"/>
                </a:cubicBezTo>
                <a:cubicBezTo>
                  <a:pt x="370" y="0"/>
                  <a:pt x="303" y="39"/>
                  <a:pt x="264" y="97"/>
                </a:cubicBezTo>
                <a:cubicBezTo>
                  <a:pt x="246" y="87"/>
                  <a:pt x="226" y="81"/>
                  <a:pt x="204" y="81"/>
                </a:cubicBezTo>
                <a:cubicBezTo>
                  <a:pt x="178" y="81"/>
                  <a:pt x="154" y="89"/>
                  <a:pt x="134" y="102"/>
                </a:cubicBezTo>
                <a:cubicBezTo>
                  <a:pt x="101" y="124"/>
                  <a:pt x="79" y="162"/>
                  <a:pt x="78" y="204"/>
                </a:cubicBezTo>
                <a:cubicBezTo>
                  <a:pt x="32" y="235"/>
                  <a:pt x="0" y="288"/>
                  <a:pt x="0" y="348"/>
                </a:cubicBezTo>
                <a:cubicBezTo>
                  <a:pt x="0" y="436"/>
                  <a:pt x="66" y="509"/>
                  <a:pt x="152" y="519"/>
                </a:cubicBezTo>
                <a:cubicBezTo>
                  <a:pt x="158" y="519"/>
                  <a:pt x="165" y="519"/>
                  <a:pt x="171" y="519"/>
                </a:cubicBezTo>
                <a:cubicBezTo>
                  <a:pt x="177" y="519"/>
                  <a:pt x="182" y="519"/>
                  <a:pt x="188" y="519"/>
                </a:cubicBezTo>
                <a:cubicBezTo>
                  <a:pt x="268" y="519"/>
                  <a:pt x="455" y="519"/>
                  <a:pt x="544" y="519"/>
                </a:cubicBezTo>
                <a:cubicBezTo>
                  <a:pt x="546" y="519"/>
                  <a:pt x="549" y="519"/>
                  <a:pt x="551" y="519"/>
                </a:cubicBezTo>
                <a:cubicBezTo>
                  <a:pt x="560" y="519"/>
                  <a:pt x="560" y="519"/>
                  <a:pt x="560" y="519"/>
                </a:cubicBezTo>
                <a:cubicBezTo>
                  <a:pt x="564" y="519"/>
                  <a:pt x="577" y="519"/>
                  <a:pt x="586" y="519"/>
                </a:cubicBezTo>
                <a:cubicBezTo>
                  <a:pt x="642" y="519"/>
                  <a:pt x="642" y="519"/>
                  <a:pt x="642" y="519"/>
                </a:cubicBezTo>
                <a:cubicBezTo>
                  <a:pt x="724" y="517"/>
                  <a:pt x="789" y="452"/>
                  <a:pt x="789" y="372"/>
                </a:cubicBezTo>
                <a:cubicBezTo>
                  <a:pt x="789" y="298"/>
                  <a:pt x="734" y="238"/>
                  <a:pt x="663" y="227"/>
                </a:cubicBezTo>
                <a:close/>
              </a:path>
            </a:pathLst>
          </a:custGeom>
          <a:solidFill>
            <a:srgbClr val="2F5597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6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231" y="2777934"/>
            <a:ext cx="1199352" cy="643074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1996942" y="3022724"/>
            <a:ext cx="792295" cy="775370"/>
            <a:chOff x="2065191" y="1914181"/>
            <a:chExt cx="883828" cy="864948"/>
          </a:xfrm>
        </p:grpSpPr>
        <p:sp>
          <p:nvSpPr>
            <p:cNvPr id="48" name="Freeform 95"/>
            <p:cNvSpPr>
              <a:spLocks/>
            </p:cNvSpPr>
            <p:nvPr/>
          </p:nvSpPr>
          <p:spPr bwMode="auto">
            <a:xfrm flipH="1">
              <a:off x="2065191" y="1914181"/>
              <a:ext cx="883828" cy="573976"/>
            </a:xfrm>
            <a:custGeom>
              <a:avLst/>
              <a:gdLst>
                <a:gd name="T0" fmla="*/ 618 w 736"/>
                <a:gd name="T1" fmla="*/ 213 h 484"/>
                <a:gd name="T2" fmla="*/ 618 w 736"/>
                <a:gd name="T3" fmla="*/ 203 h 484"/>
                <a:gd name="T4" fmla="*/ 415 w 736"/>
                <a:gd name="T5" fmla="*/ 0 h 484"/>
                <a:gd name="T6" fmla="*/ 246 w 736"/>
                <a:gd name="T7" fmla="*/ 91 h 484"/>
                <a:gd name="T8" fmla="*/ 191 w 736"/>
                <a:gd name="T9" fmla="*/ 76 h 484"/>
                <a:gd name="T10" fmla="*/ 125 w 736"/>
                <a:gd name="T11" fmla="*/ 96 h 484"/>
                <a:gd name="T12" fmla="*/ 73 w 736"/>
                <a:gd name="T13" fmla="*/ 191 h 484"/>
                <a:gd name="T14" fmla="*/ 0 w 736"/>
                <a:gd name="T15" fmla="*/ 325 h 484"/>
                <a:gd name="T16" fmla="*/ 142 w 736"/>
                <a:gd name="T17" fmla="*/ 484 h 484"/>
                <a:gd name="T18" fmla="*/ 160 w 736"/>
                <a:gd name="T19" fmla="*/ 484 h 484"/>
                <a:gd name="T20" fmla="*/ 176 w 736"/>
                <a:gd name="T21" fmla="*/ 484 h 484"/>
                <a:gd name="T22" fmla="*/ 507 w 736"/>
                <a:gd name="T23" fmla="*/ 484 h 484"/>
                <a:gd name="T24" fmla="*/ 514 w 736"/>
                <a:gd name="T25" fmla="*/ 484 h 484"/>
                <a:gd name="T26" fmla="*/ 522 w 736"/>
                <a:gd name="T27" fmla="*/ 484 h 484"/>
                <a:gd name="T28" fmla="*/ 546 w 736"/>
                <a:gd name="T29" fmla="*/ 484 h 484"/>
                <a:gd name="T30" fmla="*/ 599 w 736"/>
                <a:gd name="T31" fmla="*/ 484 h 484"/>
                <a:gd name="T32" fmla="*/ 736 w 736"/>
                <a:gd name="T33" fmla="*/ 348 h 484"/>
                <a:gd name="T34" fmla="*/ 618 w 736"/>
                <a:gd name="T35" fmla="*/ 21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6" h="484">
                  <a:moveTo>
                    <a:pt x="618" y="213"/>
                  </a:moveTo>
                  <a:cubicBezTo>
                    <a:pt x="618" y="210"/>
                    <a:pt x="618" y="206"/>
                    <a:pt x="618" y="203"/>
                  </a:cubicBezTo>
                  <a:cubicBezTo>
                    <a:pt x="618" y="91"/>
                    <a:pt x="527" y="0"/>
                    <a:pt x="415" y="0"/>
                  </a:cubicBezTo>
                  <a:cubicBezTo>
                    <a:pt x="345" y="0"/>
                    <a:pt x="283" y="37"/>
                    <a:pt x="246" y="91"/>
                  </a:cubicBezTo>
                  <a:cubicBezTo>
                    <a:pt x="230" y="82"/>
                    <a:pt x="211" y="76"/>
                    <a:pt x="191" y="76"/>
                  </a:cubicBezTo>
                  <a:cubicBezTo>
                    <a:pt x="167" y="76"/>
                    <a:pt x="144" y="83"/>
                    <a:pt x="125" y="96"/>
                  </a:cubicBezTo>
                  <a:cubicBezTo>
                    <a:pt x="94" y="116"/>
                    <a:pt x="74" y="151"/>
                    <a:pt x="73" y="191"/>
                  </a:cubicBezTo>
                  <a:cubicBezTo>
                    <a:pt x="30" y="219"/>
                    <a:pt x="0" y="269"/>
                    <a:pt x="0" y="325"/>
                  </a:cubicBezTo>
                  <a:cubicBezTo>
                    <a:pt x="0" y="407"/>
                    <a:pt x="62" y="475"/>
                    <a:pt x="142" y="484"/>
                  </a:cubicBezTo>
                  <a:cubicBezTo>
                    <a:pt x="148" y="484"/>
                    <a:pt x="154" y="484"/>
                    <a:pt x="160" y="484"/>
                  </a:cubicBezTo>
                  <a:cubicBezTo>
                    <a:pt x="165" y="484"/>
                    <a:pt x="171" y="484"/>
                    <a:pt x="176" y="484"/>
                  </a:cubicBezTo>
                  <a:cubicBezTo>
                    <a:pt x="250" y="484"/>
                    <a:pt x="425" y="484"/>
                    <a:pt x="507" y="484"/>
                  </a:cubicBezTo>
                  <a:cubicBezTo>
                    <a:pt x="510" y="484"/>
                    <a:pt x="512" y="484"/>
                    <a:pt x="514" y="484"/>
                  </a:cubicBezTo>
                  <a:cubicBezTo>
                    <a:pt x="522" y="484"/>
                    <a:pt x="522" y="484"/>
                    <a:pt x="522" y="484"/>
                  </a:cubicBezTo>
                  <a:cubicBezTo>
                    <a:pt x="526" y="484"/>
                    <a:pt x="538" y="484"/>
                    <a:pt x="546" y="484"/>
                  </a:cubicBezTo>
                  <a:cubicBezTo>
                    <a:pt x="599" y="484"/>
                    <a:pt x="599" y="484"/>
                    <a:pt x="599" y="484"/>
                  </a:cubicBezTo>
                  <a:cubicBezTo>
                    <a:pt x="675" y="483"/>
                    <a:pt x="736" y="422"/>
                    <a:pt x="736" y="348"/>
                  </a:cubicBezTo>
                  <a:cubicBezTo>
                    <a:pt x="736" y="279"/>
                    <a:pt x="684" y="222"/>
                    <a:pt x="618" y="213"/>
                  </a:cubicBez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/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2800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132017" y="2107867"/>
              <a:ext cx="677540" cy="502509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2078496" y="2064654"/>
              <a:ext cx="777488" cy="714475"/>
            </a:xfrm>
            <a:prstGeom prst="rect">
              <a:avLst/>
            </a:prstGeom>
          </p:spPr>
        </p:pic>
      </p:grpSp>
      <p:sp>
        <p:nvSpPr>
          <p:cNvPr id="51" name="Rectangle 50"/>
          <p:cNvSpPr/>
          <p:nvPr/>
        </p:nvSpPr>
        <p:spPr>
          <a:xfrm rot="18900000">
            <a:off x="2994737" y="1012082"/>
            <a:ext cx="1041722" cy="1041722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 51"/>
          <p:cNvSpPr/>
          <p:nvPr/>
        </p:nvSpPr>
        <p:spPr>
          <a:xfrm rot="18900000">
            <a:off x="6159665" y="1016624"/>
            <a:ext cx="1041722" cy="1041722"/>
          </a:xfrm>
          <a:prstGeom prst="rect">
            <a:avLst/>
          </a:prstGeom>
          <a:solidFill>
            <a:srgbClr val="682A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Rectangle 52"/>
          <p:cNvSpPr/>
          <p:nvPr/>
        </p:nvSpPr>
        <p:spPr>
          <a:xfrm rot="18900000">
            <a:off x="9313029" y="1007155"/>
            <a:ext cx="1041722" cy="104172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Rounded Rectangle 242"/>
          <p:cNvSpPr/>
          <p:nvPr/>
        </p:nvSpPr>
        <p:spPr bwMode="auto">
          <a:xfrm>
            <a:off x="2725982" y="850255"/>
            <a:ext cx="9283455" cy="689938"/>
          </a:xfrm>
          <a:prstGeom prst="roundRect">
            <a:avLst/>
          </a:prstGeom>
          <a:solidFill>
            <a:srgbClr val="FFFFFF">
              <a:alpha val="20000"/>
            </a:srgbClr>
          </a:solidFill>
          <a:ln w="142875" cap="rnd" cmpd="sng" algn="ctr">
            <a:solidFill>
              <a:srgbClr val="FFFFFF">
                <a:alpha val="3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200750" y="1021140"/>
            <a:ext cx="2320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327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 People | Process | Tools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</a:endParaRPr>
          </a:p>
        </p:txBody>
      </p:sp>
      <p:sp>
        <p:nvSpPr>
          <p:cNvPr id="57" name="Isosceles Triangle 3"/>
          <p:cNvSpPr/>
          <p:nvPr/>
        </p:nvSpPr>
        <p:spPr bwMode="auto">
          <a:xfrm rot="5400000">
            <a:off x="2872374" y="727526"/>
            <a:ext cx="509067" cy="259444"/>
          </a:xfrm>
          <a:custGeom>
            <a:avLst/>
            <a:gdLst>
              <a:gd name="connsiteX0" fmla="*/ 0 w 315391"/>
              <a:gd name="connsiteY0" fmla="*/ 256269 h 256269"/>
              <a:gd name="connsiteX1" fmla="*/ 157696 w 315391"/>
              <a:gd name="connsiteY1" fmla="*/ 0 h 256269"/>
              <a:gd name="connsiteX2" fmla="*/ 315391 w 315391"/>
              <a:gd name="connsiteY2" fmla="*/ 256269 h 256269"/>
              <a:gd name="connsiteX3" fmla="*/ 0 w 315391"/>
              <a:gd name="connsiteY3" fmla="*/ 256269 h 256269"/>
              <a:gd name="connsiteX0" fmla="*/ 0 w 420166"/>
              <a:gd name="connsiteY0" fmla="*/ 256269 h 256269"/>
              <a:gd name="connsiteX1" fmla="*/ 157696 w 420166"/>
              <a:gd name="connsiteY1" fmla="*/ 0 h 256269"/>
              <a:gd name="connsiteX2" fmla="*/ 420166 w 420166"/>
              <a:gd name="connsiteY2" fmla="*/ 256269 h 256269"/>
              <a:gd name="connsiteX3" fmla="*/ 0 w 420166"/>
              <a:gd name="connsiteY3" fmla="*/ 256269 h 256269"/>
              <a:gd name="connsiteX0" fmla="*/ 0 w 505889"/>
              <a:gd name="connsiteY0" fmla="*/ 256269 h 256269"/>
              <a:gd name="connsiteX1" fmla="*/ 243419 w 505889"/>
              <a:gd name="connsiteY1" fmla="*/ 0 h 256269"/>
              <a:gd name="connsiteX2" fmla="*/ 505889 w 505889"/>
              <a:gd name="connsiteY2" fmla="*/ 256269 h 256269"/>
              <a:gd name="connsiteX3" fmla="*/ 0 w 505889"/>
              <a:gd name="connsiteY3" fmla="*/ 256269 h 256269"/>
              <a:gd name="connsiteX0" fmla="*/ 0 w 505889"/>
              <a:gd name="connsiteY0" fmla="*/ 259444 h 259444"/>
              <a:gd name="connsiteX1" fmla="*/ 246594 w 505889"/>
              <a:gd name="connsiteY1" fmla="*/ 0 h 259444"/>
              <a:gd name="connsiteX2" fmla="*/ 505889 w 505889"/>
              <a:gd name="connsiteY2" fmla="*/ 259444 h 259444"/>
              <a:gd name="connsiteX3" fmla="*/ 0 w 505889"/>
              <a:gd name="connsiteY3" fmla="*/ 259444 h 259444"/>
              <a:gd name="connsiteX0" fmla="*/ 0 w 509067"/>
              <a:gd name="connsiteY0" fmla="*/ 259444 h 259444"/>
              <a:gd name="connsiteX1" fmla="*/ 246594 w 509067"/>
              <a:gd name="connsiteY1" fmla="*/ 0 h 259444"/>
              <a:gd name="connsiteX2" fmla="*/ 509067 w 509067"/>
              <a:gd name="connsiteY2" fmla="*/ 259444 h 259444"/>
              <a:gd name="connsiteX3" fmla="*/ 0 w 509067"/>
              <a:gd name="connsiteY3" fmla="*/ 259444 h 25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067" h="259444">
                <a:moveTo>
                  <a:pt x="0" y="259444"/>
                </a:moveTo>
                <a:lnTo>
                  <a:pt x="246594" y="0"/>
                </a:lnTo>
                <a:lnTo>
                  <a:pt x="509067" y="259444"/>
                </a:lnTo>
                <a:lnTo>
                  <a:pt x="0" y="259444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8" name="Isosceles Triangle 3"/>
          <p:cNvSpPr/>
          <p:nvPr/>
        </p:nvSpPr>
        <p:spPr bwMode="auto">
          <a:xfrm rot="5400000">
            <a:off x="6018803" y="727526"/>
            <a:ext cx="509067" cy="259444"/>
          </a:xfrm>
          <a:custGeom>
            <a:avLst/>
            <a:gdLst>
              <a:gd name="connsiteX0" fmla="*/ 0 w 315391"/>
              <a:gd name="connsiteY0" fmla="*/ 256269 h 256269"/>
              <a:gd name="connsiteX1" fmla="*/ 157696 w 315391"/>
              <a:gd name="connsiteY1" fmla="*/ 0 h 256269"/>
              <a:gd name="connsiteX2" fmla="*/ 315391 w 315391"/>
              <a:gd name="connsiteY2" fmla="*/ 256269 h 256269"/>
              <a:gd name="connsiteX3" fmla="*/ 0 w 315391"/>
              <a:gd name="connsiteY3" fmla="*/ 256269 h 256269"/>
              <a:gd name="connsiteX0" fmla="*/ 0 w 420166"/>
              <a:gd name="connsiteY0" fmla="*/ 256269 h 256269"/>
              <a:gd name="connsiteX1" fmla="*/ 157696 w 420166"/>
              <a:gd name="connsiteY1" fmla="*/ 0 h 256269"/>
              <a:gd name="connsiteX2" fmla="*/ 420166 w 420166"/>
              <a:gd name="connsiteY2" fmla="*/ 256269 h 256269"/>
              <a:gd name="connsiteX3" fmla="*/ 0 w 420166"/>
              <a:gd name="connsiteY3" fmla="*/ 256269 h 256269"/>
              <a:gd name="connsiteX0" fmla="*/ 0 w 505889"/>
              <a:gd name="connsiteY0" fmla="*/ 256269 h 256269"/>
              <a:gd name="connsiteX1" fmla="*/ 243419 w 505889"/>
              <a:gd name="connsiteY1" fmla="*/ 0 h 256269"/>
              <a:gd name="connsiteX2" fmla="*/ 505889 w 505889"/>
              <a:gd name="connsiteY2" fmla="*/ 256269 h 256269"/>
              <a:gd name="connsiteX3" fmla="*/ 0 w 505889"/>
              <a:gd name="connsiteY3" fmla="*/ 256269 h 256269"/>
              <a:gd name="connsiteX0" fmla="*/ 0 w 505889"/>
              <a:gd name="connsiteY0" fmla="*/ 259444 h 259444"/>
              <a:gd name="connsiteX1" fmla="*/ 246594 w 505889"/>
              <a:gd name="connsiteY1" fmla="*/ 0 h 259444"/>
              <a:gd name="connsiteX2" fmla="*/ 505889 w 505889"/>
              <a:gd name="connsiteY2" fmla="*/ 259444 h 259444"/>
              <a:gd name="connsiteX3" fmla="*/ 0 w 505889"/>
              <a:gd name="connsiteY3" fmla="*/ 259444 h 259444"/>
              <a:gd name="connsiteX0" fmla="*/ 0 w 509067"/>
              <a:gd name="connsiteY0" fmla="*/ 259444 h 259444"/>
              <a:gd name="connsiteX1" fmla="*/ 246594 w 509067"/>
              <a:gd name="connsiteY1" fmla="*/ 0 h 259444"/>
              <a:gd name="connsiteX2" fmla="*/ 509067 w 509067"/>
              <a:gd name="connsiteY2" fmla="*/ 259444 h 259444"/>
              <a:gd name="connsiteX3" fmla="*/ 0 w 509067"/>
              <a:gd name="connsiteY3" fmla="*/ 259444 h 25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067" h="259444">
                <a:moveTo>
                  <a:pt x="0" y="259444"/>
                </a:moveTo>
                <a:lnTo>
                  <a:pt x="246594" y="0"/>
                </a:lnTo>
                <a:lnTo>
                  <a:pt x="509067" y="259444"/>
                </a:lnTo>
                <a:lnTo>
                  <a:pt x="0" y="259444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9" name="Isosceles Triangle 3"/>
          <p:cNvSpPr/>
          <p:nvPr/>
        </p:nvSpPr>
        <p:spPr bwMode="auto">
          <a:xfrm rot="5400000">
            <a:off x="9134602" y="727527"/>
            <a:ext cx="509067" cy="259444"/>
          </a:xfrm>
          <a:custGeom>
            <a:avLst/>
            <a:gdLst>
              <a:gd name="connsiteX0" fmla="*/ 0 w 315391"/>
              <a:gd name="connsiteY0" fmla="*/ 256269 h 256269"/>
              <a:gd name="connsiteX1" fmla="*/ 157696 w 315391"/>
              <a:gd name="connsiteY1" fmla="*/ 0 h 256269"/>
              <a:gd name="connsiteX2" fmla="*/ 315391 w 315391"/>
              <a:gd name="connsiteY2" fmla="*/ 256269 h 256269"/>
              <a:gd name="connsiteX3" fmla="*/ 0 w 315391"/>
              <a:gd name="connsiteY3" fmla="*/ 256269 h 256269"/>
              <a:gd name="connsiteX0" fmla="*/ 0 w 420166"/>
              <a:gd name="connsiteY0" fmla="*/ 256269 h 256269"/>
              <a:gd name="connsiteX1" fmla="*/ 157696 w 420166"/>
              <a:gd name="connsiteY1" fmla="*/ 0 h 256269"/>
              <a:gd name="connsiteX2" fmla="*/ 420166 w 420166"/>
              <a:gd name="connsiteY2" fmla="*/ 256269 h 256269"/>
              <a:gd name="connsiteX3" fmla="*/ 0 w 420166"/>
              <a:gd name="connsiteY3" fmla="*/ 256269 h 256269"/>
              <a:gd name="connsiteX0" fmla="*/ 0 w 505889"/>
              <a:gd name="connsiteY0" fmla="*/ 256269 h 256269"/>
              <a:gd name="connsiteX1" fmla="*/ 243419 w 505889"/>
              <a:gd name="connsiteY1" fmla="*/ 0 h 256269"/>
              <a:gd name="connsiteX2" fmla="*/ 505889 w 505889"/>
              <a:gd name="connsiteY2" fmla="*/ 256269 h 256269"/>
              <a:gd name="connsiteX3" fmla="*/ 0 w 505889"/>
              <a:gd name="connsiteY3" fmla="*/ 256269 h 256269"/>
              <a:gd name="connsiteX0" fmla="*/ 0 w 505889"/>
              <a:gd name="connsiteY0" fmla="*/ 259444 h 259444"/>
              <a:gd name="connsiteX1" fmla="*/ 246594 w 505889"/>
              <a:gd name="connsiteY1" fmla="*/ 0 h 259444"/>
              <a:gd name="connsiteX2" fmla="*/ 505889 w 505889"/>
              <a:gd name="connsiteY2" fmla="*/ 259444 h 259444"/>
              <a:gd name="connsiteX3" fmla="*/ 0 w 505889"/>
              <a:gd name="connsiteY3" fmla="*/ 259444 h 259444"/>
              <a:gd name="connsiteX0" fmla="*/ 0 w 509067"/>
              <a:gd name="connsiteY0" fmla="*/ 259444 h 259444"/>
              <a:gd name="connsiteX1" fmla="*/ 246594 w 509067"/>
              <a:gd name="connsiteY1" fmla="*/ 0 h 259444"/>
              <a:gd name="connsiteX2" fmla="*/ 509067 w 509067"/>
              <a:gd name="connsiteY2" fmla="*/ 259444 h 259444"/>
              <a:gd name="connsiteX3" fmla="*/ 0 w 509067"/>
              <a:gd name="connsiteY3" fmla="*/ 259444 h 25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067" h="259444">
                <a:moveTo>
                  <a:pt x="0" y="259444"/>
                </a:moveTo>
                <a:lnTo>
                  <a:pt x="246594" y="0"/>
                </a:lnTo>
                <a:lnTo>
                  <a:pt x="509067" y="259444"/>
                </a:lnTo>
                <a:lnTo>
                  <a:pt x="0" y="259444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Isosceles Triangle 3"/>
          <p:cNvSpPr/>
          <p:nvPr/>
        </p:nvSpPr>
        <p:spPr bwMode="auto">
          <a:xfrm rot="16200000" flipH="1">
            <a:off x="2770204" y="1410367"/>
            <a:ext cx="509067" cy="259444"/>
          </a:xfrm>
          <a:custGeom>
            <a:avLst/>
            <a:gdLst>
              <a:gd name="connsiteX0" fmla="*/ 0 w 315391"/>
              <a:gd name="connsiteY0" fmla="*/ 256269 h 256269"/>
              <a:gd name="connsiteX1" fmla="*/ 157696 w 315391"/>
              <a:gd name="connsiteY1" fmla="*/ 0 h 256269"/>
              <a:gd name="connsiteX2" fmla="*/ 315391 w 315391"/>
              <a:gd name="connsiteY2" fmla="*/ 256269 h 256269"/>
              <a:gd name="connsiteX3" fmla="*/ 0 w 315391"/>
              <a:gd name="connsiteY3" fmla="*/ 256269 h 256269"/>
              <a:gd name="connsiteX0" fmla="*/ 0 w 420166"/>
              <a:gd name="connsiteY0" fmla="*/ 256269 h 256269"/>
              <a:gd name="connsiteX1" fmla="*/ 157696 w 420166"/>
              <a:gd name="connsiteY1" fmla="*/ 0 h 256269"/>
              <a:gd name="connsiteX2" fmla="*/ 420166 w 420166"/>
              <a:gd name="connsiteY2" fmla="*/ 256269 h 256269"/>
              <a:gd name="connsiteX3" fmla="*/ 0 w 420166"/>
              <a:gd name="connsiteY3" fmla="*/ 256269 h 256269"/>
              <a:gd name="connsiteX0" fmla="*/ 0 w 505889"/>
              <a:gd name="connsiteY0" fmla="*/ 256269 h 256269"/>
              <a:gd name="connsiteX1" fmla="*/ 243419 w 505889"/>
              <a:gd name="connsiteY1" fmla="*/ 0 h 256269"/>
              <a:gd name="connsiteX2" fmla="*/ 505889 w 505889"/>
              <a:gd name="connsiteY2" fmla="*/ 256269 h 256269"/>
              <a:gd name="connsiteX3" fmla="*/ 0 w 505889"/>
              <a:gd name="connsiteY3" fmla="*/ 256269 h 256269"/>
              <a:gd name="connsiteX0" fmla="*/ 0 w 505889"/>
              <a:gd name="connsiteY0" fmla="*/ 259444 h 259444"/>
              <a:gd name="connsiteX1" fmla="*/ 246594 w 505889"/>
              <a:gd name="connsiteY1" fmla="*/ 0 h 259444"/>
              <a:gd name="connsiteX2" fmla="*/ 505889 w 505889"/>
              <a:gd name="connsiteY2" fmla="*/ 259444 h 259444"/>
              <a:gd name="connsiteX3" fmla="*/ 0 w 505889"/>
              <a:gd name="connsiteY3" fmla="*/ 259444 h 259444"/>
              <a:gd name="connsiteX0" fmla="*/ 0 w 509067"/>
              <a:gd name="connsiteY0" fmla="*/ 259444 h 259444"/>
              <a:gd name="connsiteX1" fmla="*/ 246594 w 509067"/>
              <a:gd name="connsiteY1" fmla="*/ 0 h 259444"/>
              <a:gd name="connsiteX2" fmla="*/ 509067 w 509067"/>
              <a:gd name="connsiteY2" fmla="*/ 259444 h 259444"/>
              <a:gd name="connsiteX3" fmla="*/ 0 w 509067"/>
              <a:gd name="connsiteY3" fmla="*/ 259444 h 25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067" h="259444">
                <a:moveTo>
                  <a:pt x="0" y="259444"/>
                </a:moveTo>
                <a:lnTo>
                  <a:pt x="246594" y="0"/>
                </a:lnTo>
                <a:lnTo>
                  <a:pt x="509067" y="259444"/>
                </a:lnTo>
                <a:lnTo>
                  <a:pt x="0" y="259444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1" name="Isosceles Triangle 3"/>
          <p:cNvSpPr/>
          <p:nvPr/>
        </p:nvSpPr>
        <p:spPr bwMode="auto">
          <a:xfrm rot="16200000" flipH="1">
            <a:off x="5919842" y="1410368"/>
            <a:ext cx="509067" cy="259444"/>
          </a:xfrm>
          <a:custGeom>
            <a:avLst/>
            <a:gdLst>
              <a:gd name="connsiteX0" fmla="*/ 0 w 315391"/>
              <a:gd name="connsiteY0" fmla="*/ 256269 h 256269"/>
              <a:gd name="connsiteX1" fmla="*/ 157696 w 315391"/>
              <a:gd name="connsiteY1" fmla="*/ 0 h 256269"/>
              <a:gd name="connsiteX2" fmla="*/ 315391 w 315391"/>
              <a:gd name="connsiteY2" fmla="*/ 256269 h 256269"/>
              <a:gd name="connsiteX3" fmla="*/ 0 w 315391"/>
              <a:gd name="connsiteY3" fmla="*/ 256269 h 256269"/>
              <a:gd name="connsiteX0" fmla="*/ 0 w 420166"/>
              <a:gd name="connsiteY0" fmla="*/ 256269 h 256269"/>
              <a:gd name="connsiteX1" fmla="*/ 157696 w 420166"/>
              <a:gd name="connsiteY1" fmla="*/ 0 h 256269"/>
              <a:gd name="connsiteX2" fmla="*/ 420166 w 420166"/>
              <a:gd name="connsiteY2" fmla="*/ 256269 h 256269"/>
              <a:gd name="connsiteX3" fmla="*/ 0 w 420166"/>
              <a:gd name="connsiteY3" fmla="*/ 256269 h 256269"/>
              <a:gd name="connsiteX0" fmla="*/ 0 w 505889"/>
              <a:gd name="connsiteY0" fmla="*/ 256269 h 256269"/>
              <a:gd name="connsiteX1" fmla="*/ 243419 w 505889"/>
              <a:gd name="connsiteY1" fmla="*/ 0 h 256269"/>
              <a:gd name="connsiteX2" fmla="*/ 505889 w 505889"/>
              <a:gd name="connsiteY2" fmla="*/ 256269 h 256269"/>
              <a:gd name="connsiteX3" fmla="*/ 0 w 505889"/>
              <a:gd name="connsiteY3" fmla="*/ 256269 h 256269"/>
              <a:gd name="connsiteX0" fmla="*/ 0 w 505889"/>
              <a:gd name="connsiteY0" fmla="*/ 259444 h 259444"/>
              <a:gd name="connsiteX1" fmla="*/ 246594 w 505889"/>
              <a:gd name="connsiteY1" fmla="*/ 0 h 259444"/>
              <a:gd name="connsiteX2" fmla="*/ 505889 w 505889"/>
              <a:gd name="connsiteY2" fmla="*/ 259444 h 259444"/>
              <a:gd name="connsiteX3" fmla="*/ 0 w 505889"/>
              <a:gd name="connsiteY3" fmla="*/ 259444 h 259444"/>
              <a:gd name="connsiteX0" fmla="*/ 0 w 509067"/>
              <a:gd name="connsiteY0" fmla="*/ 259444 h 259444"/>
              <a:gd name="connsiteX1" fmla="*/ 246594 w 509067"/>
              <a:gd name="connsiteY1" fmla="*/ 0 h 259444"/>
              <a:gd name="connsiteX2" fmla="*/ 509067 w 509067"/>
              <a:gd name="connsiteY2" fmla="*/ 259444 h 259444"/>
              <a:gd name="connsiteX3" fmla="*/ 0 w 509067"/>
              <a:gd name="connsiteY3" fmla="*/ 259444 h 25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067" h="259444">
                <a:moveTo>
                  <a:pt x="0" y="259444"/>
                </a:moveTo>
                <a:lnTo>
                  <a:pt x="246594" y="0"/>
                </a:lnTo>
                <a:lnTo>
                  <a:pt x="509067" y="259444"/>
                </a:lnTo>
                <a:lnTo>
                  <a:pt x="0" y="259444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2" name="Isosceles Triangle 3"/>
          <p:cNvSpPr/>
          <p:nvPr/>
        </p:nvSpPr>
        <p:spPr bwMode="auto">
          <a:xfrm rot="16200000" flipH="1">
            <a:off x="9058431" y="1410369"/>
            <a:ext cx="509067" cy="259444"/>
          </a:xfrm>
          <a:custGeom>
            <a:avLst/>
            <a:gdLst>
              <a:gd name="connsiteX0" fmla="*/ 0 w 315391"/>
              <a:gd name="connsiteY0" fmla="*/ 256269 h 256269"/>
              <a:gd name="connsiteX1" fmla="*/ 157696 w 315391"/>
              <a:gd name="connsiteY1" fmla="*/ 0 h 256269"/>
              <a:gd name="connsiteX2" fmla="*/ 315391 w 315391"/>
              <a:gd name="connsiteY2" fmla="*/ 256269 h 256269"/>
              <a:gd name="connsiteX3" fmla="*/ 0 w 315391"/>
              <a:gd name="connsiteY3" fmla="*/ 256269 h 256269"/>
              <a:gd name="connsiteX0" fmla="*/ 0 w 420166"/>
              <a:gd name="connsiteY0" fmla="*/ 256269 h 256269"/>
              <a:gd name="connsiteX1" fmla="*/ 157696 w 420166"/>
              <a:gd name="connsiteY1" fmla="*/ 0 h 256269"/>
              <a:gd name="connsiteX2" fmla="*/ 420166 w 420166"/>
              <a:gd name="connsiteY2" fmla="*/ 256269 h 256269"/>
              <a:gd name="connsiteX3" fmla="*/ 0 w 420166"/>
              <a:gd name="connsiteY3" fmla="*/ 256269 h 256269"/>
              <a:gd name="connsiteX0" fmla="*/ 0 w 505889"/>
              <a:gd name="connsiteY0" fmla="*/ 256269 h 256269"/>
              <a:gd name="connsiteX1" fmla="*/ 243419 w 505889"/>
              <a:gd name="connsiteY1" fmla="*/ 0 h 256269"/>
              <a:gd name="connsiteX2" fmla="*/ 505889 w 505889"/>
              <a:gd name="connsiteY2" fmla="*/ 256269 h 256269"/>
              <a:gd name="connsiteX3" fmla="*/ 0 w 505889"/>
              <a:gd name="connsiteY3" fmla="*/ 256269 h 256269"/>
              <a:gd name="connsiteX0" fmla="*/ 0 w 505889"/>
              <a:gd name="connsiteY0" fmla="*/ 259444 h 259444"/>
              <a:gd name="connsiteX1" fmla="*/ 246594 w 505889"/>
              <a:gd name="connsiteY1" fmla="*/ 0 h 259444"/>
              <a:gd name="connsiteX2" fmla="*/ 505889 w 505889"/>
              <a:gd name="connsiteY2" fmla="*/ 259444 h 259444"/>
              <a:gd name="connsiteX3" fmla="*/ 0 w 505889"/>
              <a:gd name="connsiteY3" fmla="*/ 259444 h 259444"/>
              <a:gd name="connsiteX0" fmla="*/ 0 w 509067"/>
              <a:gd name="connsiteY0" fmla="*/ 259444 h 259444"/>
              <a:gd name="connsiteX1" fmla="*/ 246594 w 509067"/>
              <a:gd name="connsiteY1" fmla="*/ 0 h 259444"/>
              <a:gd name="connsiteX2" fmla="*/ 509067 w 509067"/>
              <a:gd name="connsiteY2" fmla="*/ 259444 h 259444"/>
              <a:gd name="connsiteX3" fmla="*/ 0 w 509067"/>
              <a:gd name="connsiteY3" fmla="*/ 259444 h 25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067" h="259444">
                <a:moveTo>
                  <a:pt x="0" y="259444"/>
                </a:moveTo>
                <a:lnTo>
                  <a:pt x="246594" y="0"/>
                </a:lnTo>
                <a:lnTo>
                  <a:pt x="509067" y="259444"/>
                </a:lnTo>
                <a:lnTo>
                  <a:pt x="0" y="259444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237037" y="5446350"/>
            <a:ext cx="17818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100" kern="0" spc="2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Microsoft Test Manager</a:t>
            </a:r>
            <a:endParaRPr lang="en-US" kern="0" spc="20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207" y="4514926"/>
            <a:ext cx="1473303" cy="457450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2207" y="4938101"/>
            <a:ext cx="1609090" cy="46019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207" y="3078848"/>
            <a:ext cx="1473303" cy="457450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2207" y="3502023"/>
            <a:ext cx="1609090" cy="46019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9037" y="4407694"/>
            <a:ext cx="1473303" cy="45745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9037" y="4830869"/>
            <a:ext cx="1609090" cy="460193"/>
          </a:xfrm>
          <a:prstGeom prst="rect">
            <a:avLst/>
          </a:prstGeom>
        </p:spPr>
      </p:pic>
      <p:sp>
        <p:nvSpPr>
          <p:cNvPr id="128" name="Title 2"/>
          <p:cNvSpPr txBox="1">
            <a:spLocks/>
          </p:cNvSpPr>
          <p:nvPr/>
        </p:nvSpPr>
        <p:spPr>
          <a:xfrm>
            <a:off x="274640" y="294942"/>
            <a:ext cx="11889564" cy="916534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de-DE" spc="-200" dirty="0">
                <a:solidFill>
                  <a:schemeClr val="bg1"/>
                </a:solidFill>
              </a:rPr>
              <a:t>Microsoft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Tooling</a:t>
            </a:r>
          </a:p>
        </p:txBody>
      </p:sp>
      <p:pic>
        <p:nvPicPr>
          <p:cNvPr id="130" name="Picture 1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7837" y="4255294"/>
            <a:ext cx="1473303" cy="457450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7837" y="4678469"/>
            <a:ext cx="1609090" cy="46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93594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9089" y="-1"/>
            <a:ext cx="2984527" cy="6994526"/>
          </a:xfrm>
          <a:prstGeom prst="rect">
            <a:avLst/>
          </a:prstGeom>
          <a:solidFill>
            <a:srgbClr val="4472C4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05518" y="-1"/>
            <a:ext cx="2984527" cy="6994526"/>
          </a:xfrm>
          <a:prstGeom prst="rect">
            <a:avLst/>
          </a:prstGeom>
          <a:solidFill>
            <a:srgbClr val="4472C4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1"/>
            <a:ext cx="2997187" cy="6994526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51948" y="-1"/>
            <a:ext cx="2984527" cy="6994526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78721" y="3199464"/>
            <a:ext cx="1957754" cy="3132407"/>
          </a:xfrm>
          <a:prstGeom prst="rect">
            <a:avLst/>
          </a:prstGeom>
          <a:solidFill>
            <a:srgbClr val="3449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9433" y="2285074"/>
            <a:ext cx="1957754" cy="3223846"/>
          </a:xfrm>
          <a:prstGeom prst="rect">
            <a:avLst/>
          </a:prstGeom>
          <a:solidFill>
            <a:srgbClr val="3449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 rot="18900000">
            <a:off x="8365864" y="334796"/>
            <a:ext cx="1041722" cy="1041722"/>
          </a:xfrm>
          <a:prstGeom prst="rect">
            <a:avLst/>
          </a:prstGeom>
          <a:solidFill>
            <a:srgbClr val="2038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/>
          <p:cNvSpPr/>
          <p:nvPr/>
        </p:nvSpPr>
        <p:spPr>
          <a:xfrm rot="18900000">
            <a:off x="5243332" y="334796"/>
            <a:ext cx="1041722" cy="1041722"/>
          </a:xfrm>
          <a:prstGeom prst="rect">
            <a:avLst/>
          </a:prstGeom>
          <a:solidFill>
            <a:srgbClr val="2F559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42527" y="3066847"/>
            <a:ext cx="19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2000" spc="5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Develop</a:t>
            </a:r>
          </a:p>
        </p:txBody>
      </p:sp>
      <p:sp>
        <p:nvSpPr>
          <p:cNvPr id="14" name="Rectangle 4"/>
          <p:cNvSpPr/>
          <p:nvPr/>
        </p:nvSpPr>
        <p:spPr bwMode="gray">
          <a:xfrm>
            <a:off x="1039433" y="2285074"/>
            <a:ext cx="1954792" cy="504777"/>
          </a:xfrm>
          <a:custGeom>
            <a:avLst/>
            <a:gdLst>
              <a:gd name="connsiteX0" fmla="*/ 0 w 2428875"/>
              <a:gd name="connsiteY0" fmla="*/ 0 h 681037"/>
              <a:gd name="connsiteX1" fmla="*/ 2428875 w 2428875"/>
              <a:gd name="connsiteY1" fmla="*/ 0 h 681037"/>
              <a:gd name="connsiteX2" fmla="*/ 2428875 w 2428875"/>
              <a:gd name="connsiteY2" fmla="*/ 681037 h 681037"/>
              <a:gd name="connsiteX3" fmla="*/ 0 w 2428875"/>
              <a:gd name="connsiteY3" fmla="*/ 681037 h 681037"/>
              <a:gd name="connsiteX4" fmla="*/ 0 w 2428875"/>
              <a:gd name="connsiteY4" fmla="*/ 0 h 681037"/>
              <a:gd name="connsiteX0" fmla="*/ 0 w 2428875"/>
              <a:gd name="connsiteY0" fmla="*/ 0 h 681037"/>
              <a:gd name="connsiteX1" fmla="*/ 2428875 w 2428875"/>
              <a:gd name="connsiteY1" fmla="*/ 0 h 681037"/>
              <a:gd name="connsiteX2" fmla="*/ 2428875 w 2428875"/>
              <a:gd name="connsiteY2" fmla="*/ 681037 h 681037"/>
              <a:gd name="connsiteX3" fmla="*/ 4333 w 2428875"/>
              <a:gd name="connsiteY3" fmla="*/ 429685 h 681037"/>
              <a:gd name="connsiteX4" fmla="*/ 0 w 2428875"/>
              <a:gd name="connsiteY4" fmla="*/ 0 h 681037"/>
              <a:gd name="connsiteX0" fmla="*/ 0 w 2433209"/>
              <a:gd name="connsiteY0" fmla="*/ 0 h 763376"/>
              <a:gd name="connsiteX1" fmla="*/ 2428875 w 2433209"/>
              <a:gd name="connsiteY1" fmla="*/ 0 h 763376"/>
              <a:gd name="connsiteX2" fmla="*/ 2433209 w 2433209"/>
              <a:gd name="connsiteY2" fmla="*/ 763376 h 763376"/>
              <a:gd name="connsiteX3" fmla="*/ 4333 w 2433209"/>
              <a:gd name="connsiteY3" fmla="*/ 429685 h 763376"/>
              <a:gd name="connsiteX4" fmla="*/ 0 w 243320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84 w 2435664"/>
              <a:gd name="connsiteY0" fmla="*/ 0 h 763376"/>
              <a:gd name="connsiteX1" fmla="*/ 2431330 w 2435664"/>
              <a:gd name="connsiteY1" fmla="*/ 0 h 763376"/>
              <a:gd name="connsiteX2" fmla="*/ 2435664 w 2435664"/>
              <a:gd name="connsiteY2" fmla="*/ 763376 h 763376"/>
              <a:gd name="connsiteX3" fmla="*/ 465 w 2435664"/>
              <a:gd name="connsiteY3" fmla="*/ 425843 h 763376"/>
              <a:gd name="connsiteX4" fmla="*/ 84 w 2435664"/>
              <a:gd name="connsiteY4" fmla="*/ 0 h 763376"/>
              <a:gd name="connsiteX0" fmla="*/ 85 w 2435665"/>
              <a:gd name="connsiteY0" fmla="*/ 0 h 763376"/>
              <a:gd name="connsiteX1" fmla="*/ 2434496 w 2435665"/>
              <a:gd name="connsiteY1" fmla="*/ 0 h 763376"/>
              <a:gd name="connsiteX2" fmla="*/ 2435665 w 2435665"/>
              <a:gd name="connsiteY2" fmla="*/ 763376 h 763376"/>
              <a:gd name="connsiteX3" fmla="*/ 466 w 2435665"/>
              <a:gd name="connsiteY3" fmla="*/ 425843 h 763376"/>
              <a:gd name="connsiteX4" fmla="*/ 85 w 2435665"/>
              <a:gd name="connsiteY4" fmla="*/ 0 h 76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665" h="763376">
                <a:moveTo>
                  <a:pt x="85" y="0"/>
                </a:moveTo>
                <a:lnTo>
                  <a:pt x="2434496" y="0"/>
                </a:lnTo>
                <a:cubicBezTo>
                  <a:pt x="2435941" y="254459"/>
                  <a:pt x="2434220" y="508917"/>
                  <a:pt x="2435665" y="763376"/>
                </a:cubicBezTo>
                <a:lnTo>
                  <a:pt x="466" y="425843"/>
                </a:lnTo>
                <a:cubicBezTo>
                  <a:pt x="-978" y="282615"/>
                  <a:pt x="1529" y="143228"/>
                  <a:pt x="85" y="0"/>
                </a:cubicBezTo>
                <a:close/>
              </a:path>
            </a:pathLst>
          </a:custGeom>
          <a:solidFill>
            <a:srgbClr val="44546A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8000" rIns="1828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anose="020F0502020204030204"/>
                <a:ea typeface="Segoe UI" panose="020B0502040204020203" pitchFamily="34" charset="0"/>
                <a:cs typeface="Segoe UI" panose="020B0502040204020203" pitchFamily="34" charset="0"/>
              </a:rPr>
              <a:t>Developer IDE</a:t>
            </a:r>
          </a:p>
        </p:txBody>
      </p:sp>
      <p:sp>
        <p:nvSpPr>
          <p:cNvPr id="15" name="Rectangle 4"/>
          <p:cNvSpPr/>
          <p:nvPr/>
        </p:nvSpPr>
        <p:spPr bwMode="gray">
          <a:xfrm>
            <a:off x="1039433" y="3874294"/>
            <a:ext cx="1954792" cy="504777"/>
          </a:xfrm>
          <a:custGeom>
            <a:avLst/>
            <a:gdLst>
              <a:gd name="connsiteX0" fmla="*/ 0 w 2428875"/>
              <a:gd name="connsiteY0" fmla="*/ 0 h 681037"/>
              <a:gd name="connsiteX1" fmla="*/ 2428875 w 2428875"/>
              <a:gd name="connsiteY1" fmla="*/ 0 h 681037"/>
              <a:gd name="connsiteX2" fmla="*/ 2428875 w 2428875"/>
              <a:gd name="connsiteY2" fmla="*/ 681037 h 681037"/>
              <a:gd name="connsiteX3" fmla="*/ 0 w 2428875"/>
              <a:gd name="connsiteY3" fmla="*/ 681037 h 681037"/>
              <a:gd name="connsiteX4" fmla="*/ 0 w 2428875"/>
              <a:gd name="connsiteY4" fmla="*/ 0 h 681037"/>
              <a:gd name="connsiteX0" fmla="*/ 0 w 2428875"/>
              <a:gd name="connsiteY0" fmla="*/ 0 h 681037"/>
              <a:gd name="connsiteX1" fmla="*/ 2428875 w 2428875"/>
              <a:gd name="connsiteY1" fmla="*/ 0 h 681037"/>
              <a:gd name="connsiteX2" fmla="*/ 2428875 w 2428875"/>
              <a:gd name="connsiteY2" fmla="*/ 681037 h 681037"/>
              <a:gd name="connsiteX3" fmla="*/ 4333 w 2428875"/>
              <a:gd name="connsiteY3" fmla="*/ 429685 h 681037"/>
              <a:gd name="connsiteX4" fmla="*/ 0 w 2428875"/>
              <a:gd name="connsiteY4" fmla="*/ 0 h 681037"/>
              <a:gd name="connsiteX0" fmla="*/ 0 w 2433209"/>
              <a:gd name="connsiteY0" fmla="*/ 0 h 763376"/>
              <a:gd name="connsiteX1" fmla="*/ 2428875 w 2433209"/>
              <a:gd name="connsiteY1" fmla="*/ 0 h 763376"/>
              <a:gd name="connsiteX2" fmla="*/ 2433209 w 2433209"/>
              <a:gd name="connsiteY2" fmla="*/ 763376 h 763376"/>
              <a:gd name="connsiteX3" fmla="*/ 4333 w 2433209"/>
              <a:gd name="connsiteY3" fmla="*/ 429685 h 763376"/>
              <a:gd name="connsiteX4" fmla="*/ 0 w 243320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84 w 2435664"/>
              <a:gd name="connsiteY0" fmla="*/ 0 h 763376"/>
              <a:gd name="connsiteX1" fmla="*/ 2431330 w 2435664"/>
              <a:gd name="connsiteY1" fmla="*/ 0 h 763376"/>
              <a:gd name="connsiteX2" fmla="*/ 2435664 w 2435664"/>
              <a:gd name="connsiteY2" fmla="*/ 763376 h 763376"/>
              <a:gd name="connsiteX3" fmla="*/ 465 w 2435664"/>
              <a:gd name="connsiteY3" fmla="*/ 425843 h 763376"/>
              <a:gd name="connsiteX4" fmla="*/ 84 w 2435664"/>
              <a:gd name="connsiteY4" fmla="*/ 0 h 763376"/>
              <a:gd name="connsiteX0" fmla="*/ 85 w 2435665"/>
              <a:gd name="connsiteY0" fmla="*/ 0 h 763376"/>
              <a:gd name="connsiteX1" fmla="*/ 2434496 w 2435665"/>
              <a:gd name="connsiteY1" fmla="*/ 0 h 763376"/>
              <a:gd name="connsiteX2" fmla="*/ 2435665 w 2435665"/>
              <a:gd name="connsiteY2" fmla="*/ 763376 h 763376"/>
              <a:gd name="connsiteX3" fmla="*/ 466 w 2435665"/>
              <a:gd name="connsiteY3" fmla="*/ 425843 h 763376"/>
              <a:gd name="connsiteX4" fmla="*/ 85 w 2435665"/>
              <a:gd name="connsiteY4" fmla="*/ 0 h 76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665" h="763376">
                <a:moveTo>
                  <a:pt x="85" y="0"/>
                </a:moveTo>
                <a:lnTo>
                  <a:pt x="2434496" y="0"/>
                </a:lnTo>
                <a:cubicBezTo>
                  <a:pt x="2435941" y="254459"/>
                  <a:pt x="2434220" y="508917"/>
                  <a:pt x="2435665" y="763376"/>
                </a:cubicBezTo>
                <a:lnTo>
                  <a:pt x="466" y="425843"/>
                </a:lnTo>
                <a:cubicBezTo>
                  <a:pt x="-978" y="282615"/>
                  <a:pt x="1529" y="143228"/>
                  <a:pt x="85" y="0"/>
                </a:cubicBezTo>
                <a:close/>
              </a:path>
            </a:pathLst>
          </a:custGeom>
          <a:solidFill>
            <a:srgbClr val="44546A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8000" rIns="1828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anose="020F0502020204030204"/>
                <a:ea typeface="Segoe UI" panose="020B0502040204020203" pitchFamily="34" charset="0"/>
                <a:cs typeface="Segoe UI" panose="020B0502040204020203" pitchFamily="34" charset="0"/>
              </a:rPr>
              <a:t>Team Collaboration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60837" y="2559391"/>
            <a:ext cx="1957754" cy="3223846"/>
          </a:xfrm>
          <a:prstGeom prst="rect">
            <a:avLst/>
          </a:prstGeom>
          <a:solidFill>
            <a:srgbClr val="3449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3007298" y="3345592"/>
            <a:ext cx="19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2000" spc="5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Build + Test</a:t>
            </a:r>
          </a:p>
        </p:txBody>
      </p:sp>
      <p:sp>
        <p:nvSpPr>
          <p:cNvPr id="18" name="Rectangle 4"/>
          <p:cNvSpPr/>
          <p:nvPr/>
        </p:nvSpPr>
        <p:spPr bwMode="gray">
          <a:xfrm>
            <a:off x="4160837" y="2559391"/>
            <a:ext cx="1957754" cy="504777"/>
          </a:xfrm>
          <a:custGeom>
            <a:avLst/>
            <a:gdLst>
              <a:gd name="connsiteX0" fmla="*/ 0 w 2428875"/>
              <a:gd name="connsiteY0" fmla="*/ 0 h 681037"/>
              <a:gd name="connsiteX1" fmla="*/ 2428875 w 2428875"/>
              <a:gd name="connsiteY1" fmla="*/ 0 h 681037"/>
              <a:gd name="connsiteX2" fmla="*/ 2428875 w 2428875"/>
              <a:gd name="connsiteY2" fmla="*/ 681037 h 681037"/>
              <a:gd name="connsiteX3" fmla="*/ 0 w 2428875"/>
              <a:gd name="connsiteY3" fmla="*/ 681037 h 681037"/>
              <a:gd name="connsiteX4" fmla="*/ 0 w 2428875"/>
              <a:gd name="connsiteY4" fmla="*/ 0 h 681037"/>
              <a:gd name="connsiteX0" fmla="*/ 0 w 2428875"/>
              <a:gd name="connsiteY0" fmla="*/ 0 h 681037"/>
              <a:gd name="connsiteX1" fmla="*/ 2428875 w 2428875"/>
              <a:gd name="connsiteY1" fmla="*/ 0 h 681037"/>
              <a:gd name="connsiteX2" fmla="*/ 2428875 w 2428875"/>
              <a:gd name="connsiteY2" fmla="*/ 681037 h 681037"/>
              <a:gd name="connsiteX3" fmla="*/ 4333 w 2428875"/>
              <a:gd name="connsiteY3" fmla="*/ 429685 h 681037"/>
              <a:gd name="connsiteX4" fmla="*/ 0 w 2428875"/>
              <a:gd name="connsiteY4" fmla="*/ 0 h 681037"/>
              <a:gd name="connsiteX0" fmla="*/ 0 w 2433209"/>
              <a:gd name="connsiteY0" fmla="*/ 0 h 763376"/>
              <a:gd name="connsiteX1" fmla="*/ 2428875 w 2433209"/>
              <a:gd name="connsiteY1" fmla="*/ 0 h 763376"/>
              <a:gd name="connsiteX2" fmla="*/ 2433209 w 2433209"/>
              <a:gd name="connsiteY2" fmla="*/ 763376 h 763376"/>
              <a:gd name="connsiteX3" fmla="*/ 4333 w 2433209"/>
              <a:gd name="connsiteY3" fmla="*/ 429685 h 763376"/>
              <a:gd name="connsiteX4" fmla="*/ 0 w 243320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84 w 2435664"/>
              <a:gd name="connsiteY0" fmla="*/ 0 h 763376"/>
              <a:gd name="connsiteX1" fmla="*/ 2431330 w 2435664"/>
              <a:gd name="connsiteY1" fmla="*/ 0 h 763376"/>
              <a:gd name="connsiteX2" fmla="*/ 2435664 w 2435664"/>
              <a:gd name="connsiteY2" fmla="*/ 763376 h 763376"/>
              <a:gd name="connsiteX3" fmla="*/ 465 w 2435664"/>
              <a:gd name="connsiteY3" fmla="*/ 425843 h 763376"/>
              <a:gd name="connsiteX4" fmla="*/ 84 w 2435664"/>
              <a:gd name="connsiteY4" fmla="*/ 0 h 763376"/>
              <a:gd name="connsiteX0" fmla="*/ 85 w 2435665"/>
              <a:gd name="connsiteY0" fmla="*/ 0 h 763376"/>
              <a:gd name="connsiteX1" fmla="*/ 2434496 w 2435665"/>
              <a:gd name="connsiteY1" fmla="*/ 0 h 763376"/>
              <a:gd name="connsiteX2" fmla="*/ 2435665 w 2435665"/>
              <a:gd name="connsiteY2" fmla="*/ 763376 h 763376"/>
              <a:gd name="connsiteX3" fmla="*/ 466 w 2435665"/>
              <a:gd name="connsiteY3" fmla="*/ 425843 h 763376"/>
              <a:gd name="connsiteX4" fmla="*/ 85 w 2435665"/>
              <a:gd name="connsiteY4" fmla="*/ 0 h 76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665" h="763376">
                <a:moveTo>
                  <a:pt x="85" y="0"/>
                </a:moveTo>
                <a:lnTo>
                  <a:pt x="2434496" y="0"/>
                </a:lnTo>
                <a:cubicBezTo>
                  <a:pt x="2435941" y="254459"/>
                  <a:pt x="2434220" y="508917"/>
                  <a:pt x="2435665" y="763376"/>
                </a:cubicBezTo>
                <a:lnTo>
                  <a:pt x="466" y="425843"/>
                </a:lnTo>
                <a:cubicBezTo>
                  <a:pt x="-978" y="282615"/>
                  <a:pt x="1529" y="143228"/>
                  <a:pt x="85" y="0"/>
                </a:cubicBezTo>
                <a:close/>
              </a:path>
            </a:pathLst>
          </a:custGeom>
          <a:solidFill>
            <a:srgbClr val="44546A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8000" rIns="1828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anose="020F0502020204030204"/>
                <a:ea typeface="Segoe UI" panose="020B0502040204020203" pitchFamily="34" charset="0"/>
                <a:cs typeface="Segoe UI" panose="020B0502040204020203" pitchFamily="34" charset="0"/>
              </a:rPr>
              <a:t>Build/CI</a:t>
            </a:r>
          </a:p>
        </p:txBody>
      </p:sp>
      <p:sp>
        <p:nvSpPr>
          <p:cNvPr id="19" name="Rectangle 4"/>
          <p:cNvSpPr/>
          <p:nvPr/>
        </p:nvSpPr>
        <p:spPr bwMode="gray">
          <a:xfrm>
            <a:off x="4163799" y="4512517"/>
            <a:ext cx="1954792" cy="504777"/>
          </a:xfrm>
          <a:custGeom>
            <a:avLst/>
            <a:gdLst>
              <a:gd name="connsiteX0" fmla="*/ 0 w 2428875"/>
              <a:gd name="connsiteY0" fmla="*/ 0 h 681037"/>
              <a:gd name="connsiteX1" fmla="*/ 2428875 w 2428875"/>
              <a:gd name="connsiteY1" fmla="*/ 0 h 681037"/>
              <a:gd name="connsiteX2" fmla="*/ 2428875 w 2428875"/>
              <a:gd name="connsiteY2" fmla="*/ 681037 h 681037"/>
              <a:gd name="connsiteX3" fmla="*/ 0 w 2428875"/>
              <a:gd name="connsiteY3" fmla="*/ 681037 h 681037"/>
              <a:gd name="connsiteX4" fmla="*/ 0 w 2428875"/>
              <a:gd name="connsiteY4" fmla="*/ 0 h 681037"/>
              <a:gd name="connsiteX0" fmla="*/ 0 w 2428875"/>
              <a:gd name="connsiteY0" fmla="*/ 0 h 681037"/>
              <a:gd name="connsiteX1" fmla="*/ 2428875 w 2428875"/>
              <a:gd name="connsiteY1" fmla="*/ 0 h 681037"/>
              <a:gd name="connsiteX2" fmla="*/ 2428875 w 2428875"/>
              <a:gd name="connsiteY2" fmla="*/ 681037 h 681037"/>
              <a:gd name="connsiteX3" fmla="*/ 4333 w 2428875"/>
              <a:gd name="connsiteY3" fmla="*/ 429685 h 681037"/>
              <a:gd name="connsiteX4" fmla="*/ 0 w 2428875"/>
              <a:gd name="connsiteY4" fmla="*/ 0 h 681037"/>
              <a:gd name="connsiteX0" fmla="*/ 0 w 2433209"/>
              <a:gd name="connsiteY0" fmla="*/ 0 h 763376"/>
              <a:gd name="connsiteX1" fmla="*/ 2428875 w 2433209"/>
              <a:gd name="connsiteY1" fmla="*/ 0 h 763376"/>
              <a:gd name="connsiteX2" fmla="*/ 2433209 w 2433209"/>
              <a:gd name="connsiteY2" fmla="*/ 763376 h 763376"/>
              <a:gd name="connsiteX3" fmla="*/ 4333 w 2433209"/>
              <a:gd name="connsiteY3" fmla="*/ 429685 h 763376"/>
              <a:gd name="connsiteX4" fmla="*/ 0 w 243320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84 w 2435664"/>
              <a:gd name="connsiteY0" fmla="*/ 0 h 763376"/>
              <a:gd name="connsiteX1" fmla="*/ 2431330 w 2435664"/>
              <a:gd name="connsiteY1" fmla="*/ 0 h 763376"/>
              <a:gd name="connsiteX2" fmla="*/ 2435664 w 2435664"/>
              <a:gd name="connsiteY2" fmla="*/ 763376 h 763376"/>
              <a:gd name="connsiteX3" fmla="*/ 465 w 2435664"/>
              <a:gd name="connsiteY3" fmla="*/ 425843 h 763376"/>
              <a:gd name="connsiteX4" fmla="*/ 84 w 2435664"/>
              <a:gd name="connsiteY4" fmla="*/ 0 h 763376"/>
              <a:gd name="connsiteX0" fmla="*/ 85 w 2435665"/>
              <a:gd name="connsiteY0" fmla="*/ 0 h 763376"/>
              <a:gd name="connsiteX1" fmla="*/ 2434496 w 2435665"/>
              <a:gd name="connsiteY1" fmla="*/ 0 h 763376"/>
              <a:gd name="connsiteX2" fmla="*/ 2435665 w 2435665"/>
              <a:gd name="connsiteY2" fmla="*/ 763376 h 763376"/>
              <a:gd name="connsiteX3" fmla="*/ 466 w 2435665"/>
              <a:gd name="connsiteY3" fmla="*/ 425843 h 763376"/>
              <a:gd name="connsiteX4" fmla="*/ 85 w 2435665"/>
              <a:gd name="connsiteY4" fmla="*/ 0 h 76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665" h="763376">
                <a:moveTo>
                  <a:pt x="85" y="0"/>
                </a:moveTo>
                <a:lnTo>
                  <a:pt x="2434496" y="0"/>
                </a:lnTo>
                <a:cubicBezTo>
                  <a:pt x="2435941" y="254459"/>
                  <a:pt x="2434220" y="508917"/>
                  <a:pt x="2435665" y="763376"/>
                </a:cubicBezTo>
                <a:lnTo>
                  <a:pt x="466" y="425843"/>
                </a:lnTo>
                <a:cubicBezTo>
                  <a:pt x="-978" y="282615"/>
                  <a:pt x="1529" y="143228"/>
                  <a:pt x="85" y="0"/>
                </a:cubicBezTo>
                <a:close/>
              </a:path>
            </a:pathLst>
          </a:custGeom>
          <a:solidFill>
            <a:srgbClr val="44546A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8000" rIns="1828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anose="020F0502020204030204"/>
                <a:ea typeface="Segoe UI" panose="020B0502040204020203" pitchFamily="34" charset="0"/>
                <a:cs typeface="Segoe UI" panose="020B0502040204020203" pitchFamily="34" charset="0"/>
              </a:rPr>
              <a:t>Test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6138688" y="3644381"/>
            <a:ext cx="195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2000" spc="5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Deploy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9178949" y="4110986"/>
            <a:ext cx="2174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2000" spc="50" dirty="0">
                <a:solidFill>
                  <a:prstClr val="whit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Monitor + Learn</a:t>
            </a:r>
          </a:p>
        </p:txBody>
      </p:sp>
      <p:sp>
        <p:nvSpPr>
          <p:cNvPr id="22" name="Rectangle 4"/>
          <p:cNvSpPr/>
          <p:nvPr/>
        </p:nvSpPr>
        <p:spPr bwMode="gray">
          <a:xfrm>
            <a:off x="10481683" y="3199464"/>
            <a:ext cx="1954792" cy="504777"/>
          </a:xfrm>
          <a:custGeom>
            <a:avLst/>
            <a:gdLst>
              <a:gd name="connsiteX0" fmla="*/ 0 w 2428875"/>
              <a:gd name="connsiteY0" fmla="*/ 0 h 681037"/>
              <a:gd name="connsiteX1" fmla="*/ 2428875 w 2428875"/>
              <a:gd name="connsiteY1" fmla="*/ 0 h 681037"/>
              <a:gd name="connsiteX2" fmla="*/ 2428875 w 2428875"/>
              <a:gd name="connsiteY2" fmla="*/ 681037 h 681037"/>
              <a:gd name="connsiteX3" fmla="*/ 0 w 2428875"/>
              <a:gd name="connsiteY3" fmla="*/ 681037 h 681037"/>
              <a:gd name="connsiteX4" fmla="*/ 0 w 2428875"/>
              <a:gd name="connsiteY4" fmla="*/ 0 h 681037"/>
              <a:gd name="connsiteX0" fmla="*/ 0 w 2428875"/>
              <a:gd name="connsiteY0" fmla="*/ 0 h 681037"/>
              <a:gd name="connsiteX1" fmla="*/ 2428875 w 2428875"/>
              <a:gd name="connsiteY1" fmla="*/ 0 h 681037"/>
              <a:gd name="connsiteX2" fmla="*/ 2428875 w 2428875"/>
              <a:gd name="connsiteY2" fmla="*/ 681037 h 681037"/>
              <a:gd name="connsiteX3" fmla="*/ 4333 w 2428875"/>
              <a:gd name="connsiteY3" fmla="*/ 429685 h 681037"/>
              <a:gd name="connsiteX4" fmla="*/ 0 w 2428875"/>
              <a:gd name="connsiteY4" fmla="*/ 0 h 681037"/>
              <a:gd name="connsiteX0" fmla="*/ 0 w 2433209"/>
              <a:gd name="connsiteY0" fmla="*/ 0 h 763376"/>
              <a:gd name="connsiteX1" fmla="*/ 2428875 w 2433209"/>
              <a:gd name="connsiteY1" fmla="*/ 0 h 763376"/>
              <a:gd name="connsiteX2" fmla="*/ 2433209 w 2433209"/>
              <a:gd name="connsiteY2" fmla="*/ 763376 h 763376"/>
              <a:gd name="connsiteX3" fmla="*/ 4333 w 2433209"/>
              <a:gd name="connsiteY3" fmla="*/ 429685 h 763376"/>
              <a:gd name="connsiteX4" fmla="*/ 0 w 243320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84 w 2435664"/>
              <a:gd name="connsiteY0" fmla="*/ 0 h 763376"/>
              <a:gd name="connsiteX1" fmla="*/ 2431330 w 2435664"/>
              <a:gd name="connsiteY1" fmla="*/ 0 h 763376"/>
              <a:gd name="connsiteX2" fmla="*/ 2435664 w 2435664"/>
              <a:gd name="connsiteY2" fmla="*/ 763376 h 763376"/>
              <a:gd name="connsiteX3" fmla="*/ 465 w 2435664"/>
              <a:gd name="connsiteY3" fmla="*/ 425843 h 763376"/>
              <a:gd name="connsiteX4" fmla="*/ 84 w 2435664"/>
              <a:gd name="connsiteY4" fmla="*/ 0 h 763376"/>
              <a:gd name="connsiteX0" fmla="*/ 85 w 2435665"/>
              <a:gd name="connsiteY0" fmla="*/ 0 h 763376"/>
              <a:gd name="connsiteX1" fmla="*/ 2434496 w 2435665"/>
              <a:gd name="connsiteY1" fmla="*/ 0 h 763376"/>
              <a:gd name="connsiteX2" fmla="*/ 2435665 w 2435665"/>
              <a:gd name="connsiteY2" fmla="*/ 763376 h 763376"/>
              <a:gd name="connsiteX3" fmla="*/ 466 w 2435665"/>
              <a:gd name="connsiteY3" fmla="*/ 425843 h 763376"/>
              <a:gd name="connsiteX4" fmla="*/ 85 w 2435665"/>
              <a:gd name="connsiteY4" fmla="*/ 0 h 76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665" h="763376">
                <a:moveTo>
                  <a:pt x="85" y="0"/>
                </a:moveTo>
                <a:lnTo>
                  <a:pt x="2434496" y="0"/>
                </a:lnTo>
                <a:cubicBezTo>
                  <a:pt x="2435941" y="254459"/>
                  <a:pt x="2434220" y="508917"/>
                  <a:pt x="2435665" y="763376"/>
                </a:cubicBezTo>
                <a:lnTo>
                  <a:pt x="466" y="425843"/>
                </a:lnTo>
                <a:cubicBezTo>
                  <a:pt x="-978" y="282615"/>
                  <a:pt x="1529" y="143228"/>
                  <a:pt x="85" y="0"/>
                </a:cubicBezTo>
                <a:close/>
              </a:path>
            </a:pathLst>
          </a:custGeom>
          <a:solidFill>
            <a:srgbClr val="44546A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8000" rIns="1828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anose="020F0502020204030204"/>
                <a:ea typeface="Segoe UI" panose="020B0502040204020203" pitchFamily="34" charset="0"/>
                <a:cs typeface="Segoe UI" panose="020B0502040204020203" pitchFamily="34" charset="0"/>
              </a:rPr>
              <a:t>Monitor</a:t>
            </a:r>
          </a:p>
        </p:txBody>
      </p:sp>
      <p:sp>
        <p:nvSpPr>
          <p:cNvPr id="23" name="Rectangle 22"/>
          <p:cNvSpPr/>
          <p:nvPr/>
        </p:nvSpPr>
        <p:spPr>
          <a:xfrm rot="18900000">
            <a:off x="2104599" y="334796"/>
            <a:ext cx="1041722" cy="1041722"/>
          </a:xfrm>
          <a:prstGeom prst="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Freeform 6"/>
          <p:cNvSpPr>
            <a:spLocks/>
          </p:cNvSpPr>
          <p:nvPr/>
        </p:nvSpPr>
        <p:spPr bwMode="auto">
          <a:xfrm>
            <a:off x="1729466" y="2813220"/>
            <a:ext cx="1171654" cy="771057"/>
          </a:xfrm>
          <a:custGeom>
            <a:avLst/>
            <a:gdLst>
              <a:gd name="T0" fmla="*/ 663 w 789"/>
              <a:gd name="T1" fmla="*/ 227 h 519"/>
              <a:gd name="T2" fmla="*/ 663 w 789"/>
              <a:gd name="T3" fmla="*/ 217 h 519"/>
              <a:gd name="T4" fmla="*/ 445 w 789"/>
              <a:gd name="T5" fmla="*/ 0 h 519"/>
              <a:gd name="T6" fmla="*/ 264 w 789"/>
              <a:gd name="T7" fmla="*/ 97 h 519"/>
              <a:gd name="T8" fmla="*/ 204 w 789"/>
              <a:gd name="T9" fmla="*/ 81 h 519"/>
              <a:gd name="T10" fmla="*/ 134 w 789"/>
              <a:gd name="T11" fmla="*/ 102 h 519"/>
              <a:gd name="T12" fmla="*/ 78 w 789"/>
              <a:gd name="T13" fmla="*/ 204 h 519"/>
              <a:gd name="T14" fmla="*/ 0 w 789"/>
              <a:gd name="T15" fmla="*/ 348 h 519"/>
              <a:gd name="T16" fmla="*/ 152 w 789"/>
              <a:gd name="T17" fmla="*/ 519 h 519"/>
              <a:gd name="T18" fmla="*/ 171 w 789"/>
              <a:gd name="T19" fmla="*/ 519 h 519"/>
              <a:gd name="T20" fmla="*/ 188 w 789"/>
              <a:gd name="T21" fmla="*/ 519 h 519"/>
              <a:gd name="T22" fmla="*/ 544 w 789"/>
              <a:gd name="T23" fmla="*/ 519 h 519"/>
              <a:gd name="T24" fmla="*/ 551 w 789"/>
              <a:gd name="T25" fmla="*/ 519 h 519"/>
              <a:gd name="T26" fmla="*/ 560 w 789"/>
              <a:gd name="T27" fmla="*/ 519 h 519"/>
              <a:gd name="T28" fmla="*/ 586 w 789"/>
              <a:gd name="T29" fmla="*/ 519 h 519"/>
              <a:gd name="T30" fmla="*/ 642 w 789"/>
              <a:gd name="T31" fmla="*/ 519 h 519"/>
              <a:gd name="T32" fmla="*/ 789 w 789"/>
              <a:gd name="T33" fmla="*/ 372 h 519"/>
              <a:gd name="T34" fmla="*/ 663 w 789"/>
              <a:gd name="T35" fmla="*/ 227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89" h="519">
                <a:moveTo>
                  <a:pt x="663" y="227"/>
                </a:moveTo>
                <a:cubicBezTo>
                  <a:pt x="663" y="225"/>
                  <a:pt x="663" y="220"/>
                  <a:pt x="663" y="217"/>
                </a:cubicBezTo>
                <a:cubicBezTo>
                  <a:pt x="663" y="97"/>
                  <a:pt x="565" y="0"/>
                  <a:pt x="445" y="0"/>
                </a:cubicBezTo>
                <a:cubicBezTo>
                  <a:pt x="370" y="0"/>
                  <a:pt x="303" y="39"/>
                  <a:pt x="264" y="97"/>
                </a:cubicBezTo>
                <a:cubicBezTo>
                  <a:pt x="246" y="87"/>
                  <a:pt x="226" y="81"/>
                  <a:pt x="204" y="81"/>
                </a:cubicBezTo>
                <a:cubicBezTo>
                  <a:pt x="178" y="81"/>
                  <a:pt x="154" y="89"/>
                  <a:pt x="134" y="102"/>
                </a:cubicBezTo>
                <a:cubicBezTo>
                  <a:pt x="101" y="124"/>
                  <a:pt x="79" y="162"/>
                  <a:pt x="78" y="204"/>
                </a:cubicBezTo>
                <a:cubicBezTo>
                  <a:pt x="32" y="235"/>
                  <a:pt x="0" y="288"/>
                  <a:pt x="0" y="348"/>
                </a:cubicBezTo>
                <a:cubicBezTo>
                  <a:pt x="0" y="436"/>
                  <a:pt x="66" y="509"/>
                  <a:pt x="152" y="519"/>
                </a:cubicBezTo>
                <a:cubicBezTo>
                  <a:pt x="158" y="519"/>
                  <a:pt x="165" y="519"/>
                  <a:pt x="171" y="519"/>
                </a:cubicBezTo>
                <a:cubicBezTo>
                  <a:pt x="177" y="519"/>
                  <a:pt x="182" y="519"/>
                  <a:pt x="188" y="519"/>
                </a:cubicBezTo>
                <a:cubicBezTo>
                  <a:pt x="268" y="519"/>
                  <a:pt x="455" y="519"/>
                  <a:pt x="544" y="519"/>
                </a:cubicBezTo>
                <a:cubicBezTo>
                  <a:pt x="546" y="519"/>
                  <a:pt x="549" y="519"/>
                  <a:pt x="551" y="519"/>
                </a:cubicBezTo>
                <a:cubicBezTo>
                  <a:pt x="560" y="519"/>
                  <a:pt x="560" y="519"/>
                  <a:pt x="560" y="519"/>
                </a:cubicBezTo>
                <a:cubicBezTo>
                  <a:pt x="564" y="519"/>
                  <a:pt x="577" y="519"/>
                  <a:pt x="586" y="519"/>
                </a:cubicBezTo>
                <a:cubicBezTo>
                  <a:pt x="642" y="519"/>
                  <a:pt x="642" y="519"/>
                  <a:pt x="642" y="519"/>
                </a:cubicBezTo>
                <a:cubicBezTo>
                  <a:pt x="724" y="517"/>
                  <a:pt x="789" y="452"/>
                  <a:pt x="789" y="372"/>
                </a:cubicBezTo>
                <a:cubicBezTo>
                  <a:pt x="789" y="298"/>
                  <a:pt x="734" y="238"/>
                  <a:pt x="663" y="227"/>
                </a:cubicBezTo>
                <a:close/>
              </a:path>
            </a:pathLst>
          </a:custGeom>
          <a:solidFill>
            <a:srgbClr val="2F5597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6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Rectangle 24"/>
          <p:cNvSpPr/>
          <p:nvPr/>
        </p:nvSpPr>
        <p:spPr>
          <a:xfrm rot="18900000">
            <a:off x="2994737" y="1012082"/>
            <a:ext cx="1041722" cy="1041722"/>
          </a:xfrm>
          <a:prstGeom prst="rect">
            <a:avLst/>
          </a:prstGeom>
          <a:solidFill>
            <a:srgbClr val="2F559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/>
          <p:cNvSpPr/>
          <p:nvPr/>
        </p:nvSpPr>
        <p:spPr>
          <a:xfrm rot="18900000">
            <a:off x="6159665" y="1016624"/>
            <a:ext cx="1041722" cy="1041722"/>
          </a:xfrm>
          <a:prstGeom prst="rect">
            <a:avLst/>
          </a:prstGeom>
          <a:solidFill>
            <a:srgbClr val="2038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/>
          <p:cNvSpPr/>
          <p:nvPr/>
        </p:nvSpPr>
        <p:spPr>
          <a:xfrm rot="18900000">
            <a:off x="9313029" y="1007155"/>
            <a:ext cx="1041722" cy="1041722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ounded Rectangle 242"/>
          <p:cNvSpPr/>
          <p:nvPr/>
        </p:nvSpPr>
        <p:spPr bwMode="auto">
          <a:xfrm>
            <a:off x="2725982" y="850255"/>
            <a:ext cx="9283455" cy="689938"/>
          </a:xfrm>
          <a:prstGeom prst="roundRect">
            <a:avLst/>
          </a:prstGeom>
          <a:solidFill>
            <a:srgbClr val="FFFFFF">
              <a:alpha val="20000"/>
            </a:srgbClr>
          </a:solidFill>
          <a:ln w="142875" cap="rnd" cmpd="sng" algn="ctr">
            <a:solidFill>
              <a:srgbClr val="FFFFFF">
                <a:alpha val="35000"/>
              </a:srgb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00750" y="1021140"/>
            <a:ext cx="2320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327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ea typeface="Segoe UI" pitchFamily="34" charset="0"/>
                <a:cs typeface="Segoe UI" pitchFamily="34" charset="0"/>
              </a:rPr>
              <a:t> People | Process | Tools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</a:endParaRPr>
          </a:p>
        </p:txBody>
      </p:sp>
      <p:sp>
        <p:nvSpPr>
          <p:cNvPr id="31" name="Isosceles Triangle 3"/>
          <p:cNvSpPr/>
          <p:nvPr/>
        </p:nvSpPr>
        <p:spPr bwMode="auto">
          <a:xfrm rot="5400000">
            <a:off x="2872374" y="727526"/>
            <a:ext cx="509067" cy="259444"/>
          </a:xfrm>
          <a:custGeom>
            <a:avLst/>
            <a:gdLst>
              <a:gd name="connsiteX0" fmla="*/ 0 w 315391"/>
              <a:gd name="connsiteY0" fmla="*/ 256269 h 256269"/>
              <a:gd name="connsiteX1" fmla="*/ 157696 w 315391"/>
              <a:gd name="connsiteY1" fmla="*/ 0 h 256269"/>
              <a:gd name="connsiteX2" fmla="*/ 315391 w 315391"/>
              <a:gd name="connsiteY2" fmla="*/ 256269 h 256269"/>
              <a:gd name="connsiteX3" fmla="*/ 0 w 315391"/>
              <a:gd name="connsiteY3" fmla="*/ 256269 h 256269"/>
              <a:gd name="connsiteX0" fmla="*/ 0 w 420166"/>
              <a:gd name="connsiteY0" fmla="*/ 256269 h 256269"/>
              <a:gd name="connsiteX1" fmla="*/ 157696 w 420166"/>
              <a:gd name="connsiteY1" fmla="*/ 0 h 256269"/>
              <a:gd name="connsiteX2" fmla="*/ 420166 w 420166"/>
              <a:gd name="connsiteY2" fmla="*/ 256269 h 256269"/>
              <a:gd name="connsiteX3" fmla="*/ 0 w 420166"/>
              <a:gd name="connsiteY3" fmla="*/ 256269 h 256269"/>
              <a:gd name="connsiteX0" fmla="*/ 0 w 505889"/>
              <a:gd name="connsiteY0" fmla="*/ 256269 h 256269"/>
              <a:gd name="connsiteX1" fmla="*/ 243419 w 505889"/>
              <a:gd name="connsiteY1" fmla="*/ 0 h 256269"/>
              <a:gd name="connsiteX2" fmla="*/ 505889 w 505889"/>
              <a:gd name="connsiteY2" fmla="*/ 256269 h 256269"/>
              <a:gd name="connsiteX3" fmla="*/ 0 w 505889"/>
              <a:gd name="connsiteY3" fmla="*/ 256269 h 256269"/>
              <a:gd name="connsiteX0" fmla="*/ 0 w 505889"/>
              <a:gd name="connsiteY0" fmla="*/ 259444 h 259444"/>
              <a:gd name="connsiteX1" fmla="*/ 246594 w 505889"/>
              <a:gd name="connsiteY1" fmla="*/ 0 h 259444"/>
              <a:gd name="connsiteX2" fmla="*/ 505889 w 505889"/>
              <a:gd name="connsiteY2" fmla="*/ 259444 h 259444"/>
              <a:gd name="connsiteX3" fmla="*/ 0 w 505889"/>
              <a:gd name="connsiteY3" fmla="*/ 259444 h 259444"/>
              <a:gd name="connsiteX0" fmla="*/ 0 w 509067"/>
              <a:gd name="connsiteY0" fmla="*/ 259444 h 259444"/>
              <a:gd name="connsiteX1" fmla="*/ 246594 w 509067"/>
              <a:gd name="connsiteY1" fmla="*/ 0 h 259444"/>
              <a:gd name="connsiteX2" fmla="*/ 509067 w 509067"/>
              <a:gd name="connsiteY2" fmla="*/ 259444 h 259444"/>
              <a:gd name="connsiteX3" fmla="*/ 0 w 509067"/>
              <a:gd name="connsiteY3" fmla="*/ 259444 h 25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067" h="259444">
                <a:moveTo>
                  <a:pt x="0" y="259444"/>
                </a:moveTo>
                <a:lnTo>
                  <a:pt x="246594" y="0"/>
                </a:lnTo>
                <a:lnTo>
                  <a:pt x="509067" y="259444"/>
                </a:lnTo>
                <a:lnTo>
                  <a:pt x="0" y="259444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Isosceles Triangle 3"/>
          <p:cNvSpPr/>
          <p:nvPr/>
        </p:nvSpPr>
        <p:spPr bwMode="auto">
          <a:xfrm rot="5400000">
            <a:off x="6018803" y="727526"/>
            <a:ext cx="509067" cy="259444"/>
          </a:xfrm>
          <a:custGeom>
            <a:avLst/>
            <a:gdLst>
              <a:gd name="connsiteX0" fmla="*/ 0 w 315391"/>
              <a:gd name="connsiteY0" fmla="*/ 256269 h 256269"/>
              <a:gd name="connsiteX1" fmla="*/ 157696 w 315391"/>
              <a:gd name="connsiteY1" fmla="*/ 0 h 256269"/>
              <a:gd name="connsiteX2" fmla="*/ 315391 w 315391"/>
              <a:gd name="connsiteY2" fmla="*/ 256269 h 256269"/>
              <a:gd name="connsiteX3" fmla="*/ 0 w 315391"/>
              <a:gd name="connsiteY3" fmla="*/ 256269 h 256269"/>
              <a:gd name="connsiteX0" fmla="*/ 0 w 420166"/>
              <a:gd name="connsiteY0" fmla="*/ 256269 h 256269"/>
              <a:gd name="connsiteX1" fmla="*/ 157696 w 420166"/>
              <a:gd name="connsiteY1" fmla="*/ 0 h 256269"/>
              <a:gd name="connsiteX2" fmla="*/ 420166 w 420166"/>
              <a:gd name="connsiteY2" fmla="*/ 256269 h 256269"/>
              <a:gd name="connsiteX3" fmla="*/ 0 w 420166"/>
              <a:gd name="connsiteY3" fmla="*/ 256269 h 256269"/>
              <a:gd name="connsiteX0" fmla="*/ 0 w 505889"/>
              <a:gd name="connsiteY0" fmla="*/ 256269 h 256269"/>
              <a:gd name="connsiteX1" fmla="*/ 243419 w 505889"/>
              <a:gd name="connsiteY1" fmla="*/ 0 h 256269"/>
              <a:gd name="connsiteX2" fmla="*/ 505889 w 505889"/>
              <a:gd name="connsiteY2" fmla="*/ 256269 h 256269"/>
              <a:gd name="connsiteX3" fmla="*/ 0 w 505889"/>
              <a:gd name="connsiteY3" fmla="*/ 256269 h 256269"/>
              <a:gd name="connsiteX0" fmla="*/ 0 w 505889"/>
              <a:gd name="connsiteY0" fmla="*/ 259444 h 259444"/>
              <a:gd name="connsiteX1" fmla="*/ 246594 w 505889"/>
              <a:gd name="connsiteY1" fmla="*/ 0 h 259444"/>
              <a:gd name="connsiteX2" fmla="*/ 505889 w 505889"/>
              <a:gd name="connsiteY2" fmla="*/ 259444 h 259444"/>
              <a:gd name="connsiteX3" fmla="*/ 0 w 505889"/>
              <a:gd name="connsiteY3" fmla="*/ 259444 h 259444"/>
              <a:gd name="connsiteX0" fmla="*/ 0 w 509067"/>
              <a:gd name="connsiteY0" fmla="*/ 259444 h 259444"/>
              <a:gd name="connsiteX1" fmla="*/ 246594 w 509067"/>
              <a:gd name="connsiteY1" fmla="*/ 0 h 259444"/>
              <a:gd name="connsiteX2" fmla="*/ 509067 w 509067"/>
              <a:gd name="connsiteY2" fmla="*/ 259444 h 259444"/>
              <a:gd name="connsiteX3" fmla="*/ 0 w 509067"/>
              <a:gd name="connsiteY3" fmla="*/ 259444 h 25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067" h="259444">
                <a:moveTo>
                  <a:pt x="0" y="259444"/>
                </a:moveTo>
                <a:lnTo>
                  <a:pt x="246594" y="0"/>
                </a:lnTo>
                <a:lnTo>
                  <a:pt x="509067" y="259444"/>
                </a:lnTo>
                <a:lnTo>
                  <a:pt x="0" y="259444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Isosceles Triangle 3"/>
          <p:cNvSpPr/>
          <p:nvPr/>
        </p:nvSpPr>
        <p:spPr bwMode="auto">
          <a:xfrm rot="5400000">
            <a:off x="9134602" y="727527"/>
            <a:ext cx="509067" cy="259444"/>
          </a:xfrm>
          <a:custGeom>
            <a:avLst/>
            <a:gdLst>
              <a:gd name="connsiteX0" fmla="*/ 0 w 315391"/>
              <a:gd name="connsiteY0" fmla="*/ 256269 h 256269"/>
              <a:gd name="connsiteX1" fmla="*/ 157696 w 315391"/>
              <a:gd name="connsiteY1" fmla="*/ 0 h 256269"/>
              <a:gd name="connsiteX2" fmla="*/ 315391 w 315391"/>
              <a:gd name="connsiteY2" fmla="*/ 256269 h 256269"/>
              <a:gd name="connsiteX3" fmla="*/ 0 w 315391"/>
              <a:gd name="connsiteY3" fmla="*/ 256269 h 256269"/>
              <a:gd name="connsiteX0" fmla="*/ 0 w 420166"/>
              <a:gd name="connsiteY0" fmla="*/ 256269 h 256269"/>
              <a:gd name="connsiteX1" fmla="*/ 157696 w 420166"/>
              <a:gd name="connsiteY1" fmla="*/ 0 h 256269"/>
              <a:gd name="connsiteX2" fmla="*/ 420166 w 420166"/>
              <a:gd name="connsiteY2" fmla="*/ 256269 h 256269"/>
              <a:gd name="connsiteX3" fmla="*/ 0 w 420166"/>
              <a:gd name="connsiteY3" fmla="*/ 256269 h 256269"/>
              <a:gd name="connsiteX0" fmla="*/ 0 w 505889"/>
              <a:gd name="connsiteY0" fmla="*/ 256269 h 256269"/>
              <a:gd name="connsiteX1" fmla="*/ 243419 w 505889"/>
              <a:gd name="connsiteY1" fmla="*/ 0 h 256269"/>
              <a:gd name="connsiteX2" fmla="*/ 505889 w 505889"/>
              <a:gd name="connsiteY2" fmla="*/ 256269 h 256269"/>
              <a:gd name="connsiteX3" fmla="*/ 0 w 505889"/>
              <a:gd name="connsiteY3" fmla="*/ 256269 h 256269"/>
              <a:gd name="connsiteX0" fmla="*/ 0 w 505889"/>
              <a:gd name="connsiteY0" fmla="*/ 259444 h 259444"/>
              <a:gd name="connsiteX1" fmla="*/ 246594 w 505889"/>
              <a:gd name="connsiteY1" fmla="*/ 0 h 259444"/>
              <a:gd name="connsiteX2" fmla="*/ 505889 w 505889"/>
              <a:gd name="connsiteY2" fmla="*/ 259444 h 259444"/>
              <a:gd name="connsiteX3" fmla="*/ 0 w 505889"/>
              <a:gd name="connsiteY3" fmla="*/ 259444 h 259444"/>
              <a:gd name="connsiteX0" fmla="*/ 0 w 509067"/>
              <a:gd name="connsiteY0" fmla="*/ 259444 h 259444"/>
              <a:gd name="connsiteX1" fmla="*/ 246594 w 509067"/>
              <a:gd name="connsiteY1" fmla="*/ 0 h 259444"/>
              <a:gd name="connsiteX2" fmla="*/ 509067 w 509067"/>
              <a:gd name="connsiteY2" fmla="*/ 259444 h 259444"/>
              <a:gd name="connsiteX3" fmla="*/ 0 w 509067"/>
              <a:gd name="connsiteY3" fmla="*/ 259444 h 25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067" h="259444">
                <a:moveTo>
                  <a:pt x="0" y="259444"/>
                </a:moveTo>
                <a:lnTo>
                  <a:pt x="246594" y="0"/>
                </a:lnTo>
                <a:lnTo>
                  <a:pt x="509067" y="259444"/>
                </a:lnTo>
                <a:lnTo>
                  <a:pt x="0" y="259444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Isosceles Triangle 3"/>
          <p:cNvSpPr/>
          <p:nvPr/>
        </p:nvSpPr>
        <p:spPr bwMode="auto">
          <a:xfrm rot="16200000" flipH="1">
            <a:off x="2770204" y="1410367"/>
            <a:ext cx="509067" cy="259444"/>
          </a:xfrm>
          <a:custGeom>
            <a:avLst/>
            <a:gdLst>
              <a:gd name="connsiteX0" fmla="*/ 0 w 315391"/>
              <a:gd name="connsiteY0" fmla="*/ 256269 h 256269"/>
              <a:gd name="connsiteX1" fmla="*/ 157696 w 315391"/>
              <a:gd name="connsiteY1" fmla="*/ 0 h 256269"/>
              <a:gd name="connsiteX2" fmla="*/ 315391 w 315391"/>
              <a:gd name="connsiteY2" fmla="*/ 256269 h 256269"/>
              <a:gd name="connsiteX3" fmla="*/ 0 w 315391"/>
              <a:gd name="connsiteY3" fmla="*/ 256269 h 256269"/>
              <a:gd name="connsiteX0" fmla="*/ 0 w 420166"/>
              <a:gd name="connsiteY0" fmla="*/ 256269 h 256269"/>
              <a:gd name="connsiteX1" fmla="*/ 157696 w 420166"/>
              <a:gd name="connsiteY1" fmla="*/ 0 h 256269"/>
              <a:gd name="connsiteX2" fmla="*/ 420166 w 420166"/>
              <a:gd name="connsiteY2" fmla="*/ 256269 h 256269"/>
              <a:gd name="connsiteX3" fmla="*/ 0 w 420166"/>
              <a:gd name="connsiteY3" fmla="*/ 256269 h 256269"/>
              <a:gd name="connsiteX0" fmla="*/ 0 w 505889"/>
              <a:gd name="connsiteY0" fmla="*/ 256269 h 256269"/>
              <a:gd name="connsiteX1" fmla="*/ 243419 w 505889"/>
              <a:gd name="connsiteY1" fmla="*/ 0 h 256269"/>
              <a:gd name="connsiteX2" fmla="*/ 505889 w 505889"/>
              <a:gd name="connsiteY2" fmla="*/ 256269 h 256269"/>
              <a:gd name="connsiteX3" fmla="*/ 0 w 505889"/>
              <a:gd name="connsiteY3" fmla="*/ 256269 h 256269"/>
              <a:gd name="connsiteX0" fmla="*/ 0 w 505889"/>
              <a:gd name="connsiteY0" fmla="*/ 259444 h 259444"/>
              <a:gd name="connsiteX1" fmla="*/ 246594 w 505889"/>
              <a:gd name="connsiteY1" fmla="*/ 0 h 259444"/>
              <a:gd name="connsiteX2" fmla="*/ 505889 w 505889"/>
              <a:gd name="connsiteY2" fmla="*/ 259444 h 259444"/>
              <a:gd name="connsiteX3" fmla="*/ 0 w 505889"/>
              <a:gd name="connsiteY3" fmla="*/ 259444 h 259444"/>
              <a:gd name="connsiteX0" fmla="*/ 0 w 509067"/>
              <a:gd name="connsiteY0" fmla="*/ 259444 h 259444"/>
              <a:gd name="connsiteX1" fmla="*/ 246594 w 509067"/>
              <a:gd name="connsiteY1" fmla="*/ 0 h 259444"/>
              <a:gd name="connsiteX2" fmla="*/ 509067 w 509067"/>
              <a:gd name="connsiteY2" fmla="*/ 259444 h 259444"/>
              <a:gd name="connsiteX3" fmla="*/ 0 w 509067"/>
              <a:gd name="connsiteY3" fmla="*/ 259444 h 25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067" h="259444">
                <a:moveTo>
                  <a:pt x="0" y="259444"/>
                </a:moveTo>
                <a:lnTo>
                  <a:pt x="246594" y="0"/>
                </a:lnTo>
                <a:lnTo>
                  <a:pt x="509067" y="259444"/>
                </a:lnTo>
                <a:lnTo>
                  <a:pt x="0" y="259444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Isosceles Triangle 3"/>
          <p:cNvSpPr/>
          <p:nvPr/>
        </p:nvSpPr>
        <p:spPr bwMode="auto">
          <a:xfrm rot="16200000" flipH="1">
            <a:off x="5919842" y="1410368"/>
            <a:ext cx="509067" cy="259444"/>
          </a:xfrm>
          <a:custGeom>
            <a:avLst/>
            <a:gdLst>
              <a:gd name="connsiteX0" fmla="*/ 0 w 315391"/>
              <a:gd name="connsiteY0" fmla="*/ 256269 h 256269"/>
              <a:gd name="connsiteX1" fmla="*/ 157696 w 315391"/>
              <a:gd name="connsiteY1" fmla="*/ 0 h 256269"/>
              <a:gd name="connsiteX2" fmla="*/ 315391 w 315391"/>
              <a:gd name="connsiteY2" fmla="*/ 256269 h 256269"/>
              <a:gd name="connsiteX3" fmla="*/ 0 w 315391"/>
              <a:gd name="connsiteY3" fmla="*/ 256269 h 256269"/>
              <a:gd name="connsiteX0" fmla="*/ 0 w 420166"/>
              <a:gd name="connsiteY0" fmla="*/ 256269 h 256269"/>
              <a:gd name="connsiteX1" fmla="*/ 157696 w 420166"/>
              <a:gd name="connsiteY1" fmla="*/ 0 h 256269"/>
              <a:gd name="connsiteX2" fmla="*/ 420166 w 420166"/>
              <a:gd name="connsiteY2" fmla="*/ 256269 h 256269"/>
              <a:gd name="connsiteX3" fmla="*/ 0 w 420166"/>
              <a:gd name="connsiteY3" fmla="*/ 256269 h 256269"/>
              <a:gd name="connsiteX0" fmla="*/ 0 w 505889"/>
              <a:gd name="connsiteY0" fmla="*/ 256269 h 256269"/>
              <a:gd name="connsiteX1" fmla="*/ 243419 w 505889"/>
              <a:gd name="connsiteY1" fmla="*/ 0 h 256269"/>
              <a:gd name="connsiteX2" fmla="*/ 505889 w 505889"/>
              <a:gd name="connsiteY2" fmla="*/ 256269 h 256269"/>
              <a:gd name="connsiteX3" fmla="*/ 0 w 505889"/>
              <a:gd name="connsiteY3" fmla="*/ 256269 h 256269"/>
              <a:gd name="connsiteX0" fmla="*/ 0 w 505889"/>
              <a:gd name="connsiteY0" fmla="*/ 259444 h 259444"/>
              <a:gd name="connsiteX1" fmla="*/ 246594 w 505889"/>
              <a:gd name="connsiteY1" fmla="*/ 0 h 259444"/>
              <a:gd name="connsiteX2" fmla="*/ 505889 w 505889"/>
              <a:gd name="connsiteY2" fmla="*/ 259444 h 259444"/>
              <a:gd name="connsiteX3" fmla="*/ 0 w 505889"/>
              <a:gd name="connsiteY3" fmla="*/ 259444 h 259444"/>
              <a:gd name="connsiteX0" fmla="*/ 0 w 509067"/>
              <a:gd name="connsiteY0" fmla="*/ 259444 h 259444"/>
              <a:gd name="connsiteX1" fmla="*/ 246594 w 509067"/>
              <a:gd name="connsiteY1" fmla="*/ 0 h 259444"/>
              <a:gd name="connsiteX2" fmla="*/ 509067 w 509067"/>
              <a:gd name="connsiteY2" fmla="*/ 259444 h 259444"/>
              <a:gd name="connsiteX3" fmla="*/ 0 w 509067"/>
              <a:gd name="connsiteY3" fmla="*/ 259444 h 25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067" h="259444">
                <a:moveTo>
                  <a:pt x="0" y="259444"/>
                </a:moveTo>
                <a:lnTo>
                  <a:pt x="246594" y="0"/>
                </a:lnTo>
                <a:lnTo>
                  <a:pt x="509067" y="259444"/>
                </a:lnTo>
                <a:lnTo>
                  <a:pt x="0" y="259444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Isosceles Triangle 3"/>
          <p:cNvSpPr/>
          <p:nvPr/>
        </p:nvSpPr>
        <p:spPr bwMode="auto">
          <a:xfrm rot="16200000" flipH="1">
            <a:off x="9058431" y="1410369"/>
            <a:ext cx="509067" cy="259444"/>
          </a:xfrm>
          <a:custGeom>
            <a:avLst/>
            <a:gdLst>
              <a:gd name="connsiteX0" fmla="*/ 0 w 315391"/>
              <a:gd name="connsiteY0" fmla="*/ 256269 h 256269"/>
              <a:gd name="connsiteX1" fmla="*/ 157696 w 315391"/>
              <a:gd name="connsiteY1" fmla="*/ 0 h 256269"/>
              <a:gd name="connsiteX2" fmla="*/ 315391 w 315391"/>
              <a:gd name="connsiteY2" fmla="*/ 256269 h 256269"/>
              <a:gd name="connsiteX3" fmla="*/ 0 w 315391"/>
              <a:gd name="connsiteY3" fmla="*/ 256269 h 256269"/>
              <a:gd name="connsiteX0" fmla="*/ 0 w 420166"/>
              <a:gd name="connsiteY0" fmla="*/ 256269 h 256269"/>
              <a:gd name="connsiteX1" fmla="*/ 157696 w 420166"/>
              <a:gd name="connsiteY1" fmla="*/ 0 h 256269"/>
              <a:gd name="connsiteX2" fmla="*/ 420166 w 420166"/>
              <a:gd name="connsiteY2" fmla="*/ 256269 h 256269"/>
              <a:gd name="connsiteX3" fmla="*/ 0 w 420166"/>
              <a:gd name="connsiteY3" fmla="*/ 256269 h 256269"/>
              <a:gd name="connsiteX0" fmla="*/ 0 w 505889"/>
              <a:gd name="connsiteY0" fmla="*/ 256269 h 256269"/>
              <a:gd name="connsiteX1" fmla="*/ 243419 w 505889"/>
              <a:gd name="connsiteY1" fmla="*/ 0 h 256269"/>
              <a:gd name="connsiteX2" fmla="*/ 505889 w 505889"/>
              <a:gd name="connsiteY2" fmla="*/ 256269 h 256269"/>
              <a:gd name="connsiteX3" fmla="*/ 0 w 505889"/>
              <a:gd name="connsiteY3" fmla="*/ 256269 h 256269"/>
              <a:gd name="connsiteX0" fmla="*/ 0 w 505889"/>
              <a:gd name="connsiteY0" fmla="*/ 259444 h 259444"/>
              <a:gd name="connsiteX1" fmla="*/ 246594 w 505889"/>
              <a:gd name="connsiteY1" fmla="*/ 0 h 259444"/>
              <a:gd name="connsiteX2" fmla="*/ 505889 w 505889"/>
              <a:gd name="connsiteY2" fmla="*/ 259444 h 259444"/>
              <a:gd name="connsiteX3" fmla="*/ 0 w 505889"/>
              <a:gd name="connsiteY3" fmla="*/ 259444 h 259444"/>
              <a:gd name="connsiteX0" fmla="*/ 0 w 509067"/>
              <a:gd name="connsiteY0" fmla="*/ 259444 h 259444"/>
              <a:gd name="connsiteX1" fmla="*/ 246594 w 509067"/>
              <a:gd name="connsiteY1" fmla="*/ 0 h 259444"/>
              <a:gd name="connsiteX2" fmla="*/ 509067 w 509067"/>
              <a:gd name="connsiteY2" fmla="*/ 259444 h 259444"/>
              <a:gd name="connsiteX3" fmla="*/ 0 w 509067"/>
              <a:gd name="connsiteY3" fmla="*/ 259444 h 25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067" h="259444">
                <a:moveTo>
                  <a:pt x="0" y="259444"/>
                </a:moveTo>
                <a:lnTo>
                  <a:pt x="246594" y="0"/>
                </a:lnTo>
                <a:lnTo>
                  <a:pt x="509067" y="259444"/>
                </a:lnTo>
                <a:lnTo>
                  <a:pt x="0" y="259444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Title 2"/>
          <p:cNvSpPr txBox="1">
            <a:spLocks/>
          </p:cNvSpPr>
          <p:nvPr/>
        </p:nvSpPr>
        <p:spPr>
          <a:xfrm>
            <a:off x="274640" y="294942"/>
            <a:ext cx="11889564" cy="916534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de-DE" spc="0" dirty="0">
                <a:solidFill>
                  <a:schemeClr val="bg1"/>
                </a:solidFill>
              </a:rPr>
              <a:t>OSS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Tooling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">
            <a:clrChange>
              <a:clrFrom>
                <a:srgbClr val="EFF1F4"/>
              </a:clrFrom>
              <a:clrTo>
                <a:srgbClr val="EFF1F4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7" y="4871493"/>
            <a:ext cx="1132410" cy="29820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7" y="4505737"/>
            <a:ext cx="1280146" cy="27382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232" y="2791304"/>
            <a:ext cx="1190662" cy="638414"/>
          </a:xfrm>
          <a:prstGeom prst="rect">
            <a:avLst/>
          </a:prstGeom>
        </p:spPr>
      </p:pic>
      <p:grpSp>
        <p:nvGrpSpPr>
          <p:cNvPr id="75" name="Group 74"/>
          <p:cNvGrpSpPr/>
          <p:nvPr/>
        </p:nvGrpSpPr>
        <p:grpSpPr>
          <a:xfrm>
            <a:off x="1996942" y="3022724"/>
            <a:ext cx="792295" cy="775370"/>
            <a:chOff x="2065191" y="1914181"/>
            <a:chExt cx="883828" cy="864948"/>
          </a:xfrm>
        </p:grpSpPr>
        <p:sp>
          <p:nvSpPr>
            <p:cNvPr id="76" name="Freeform 95"/>
            <p:cNvSpPr>
              <a:spLocks/>
            </p:cNvSpPr>
            <p:nvPr/>
          </p:nvSpPr>
          <p:spPr bwMode="auto">
            <a:xfrm flipH="1">
              <a:off x="2065191" y="1914181"/>
              <a:ext cx="883828" cy="573976"/>
            </a:xfrm>
            <a:custGeom>
              <a:avLst/>
              <a:gdLst>
                <a:gd name="T0" fmla="*/ 618 w 736"/>
                <a:gd name="T1" fmla="*/ 213 h 484"/>
                <a:gd name="T2" fmla="*/ 618 w 736"/>
                <a:gd name="T3" fmla="*/ 203 h 484"/>
                <a:gd name="T4" fmla="*/ 415 w 736"/>
                <a:gd name="T5" fmla="*/ 0 h 484"/>
                <a:gd name="T6" fmla="*/ 246 w 736"/>
                <a:gd name="T7" fmla="*/ 91 h 484"/>
                <a:gd name="T8" fmla="*/ 191 w 736"/>
                <a:gd name="T9" fmla="*/ 76 h 484"/>
                <a:gd name="T10" fmla="*/ 125 w 736"/>
                <a:gd name="T11" fmla="*/ 96 h 484"/>
                <a:gd name="T12" fmla="*/ 73 w 736"/>
                <a:gd name="T13" fmla="*/ 191 h 484"/>
                <a:gd name="T14" fmla="*/ 0 w 736"/>
                <a:gd name="T15" fmla="*/ 325 h 484"/>
                <a:gd name="T16" fmla="*/ 142 w 736"/>
                <a:gd name="T17" fmla="*/ 484 h 484"/>
                <a:gd name="T18" fmla="*/ 160 w 736"/>
                <a:gd name="T19" fmla="*/ 484 h 484"/>
                <a:gd name="T20" fmla="*/ 176 w 736"/>
                <a:gd name="T21" fmla="*/ 484 h 484"/>
                <a:gd name="T22" fmla="*/ 507 w 736"/>
                <a:gd name="T23" fmla="*/ 484 h 484"/>
                <a:gd name="T24" fmla="*/ 514 w 736"/>
                <a:gd name="T25" fmla="*/ 484 h 484"/>
                <a:gd name="T26" fmla="*/ 522 w 736"/>
                <a:gd name="T27" fmla="*/ 484 h 484"/>
                <a:gd name="T28" fmla="*/ 546 w 736"/>
                <a:gd name="T29" fmla="*/ 484 h 484"/>
                <a:gd name="T30" fmla="*/ 599 w 736"/>
                <a:gd name="T31" fmla="*/ 484 h 484"/>
                <a:gd name="T32" fmla="*/ 736 w 736"/>
                <a:gd name="T33" fmla="*/ 348 h 484"/>
                <a:gd name="T34" fmla="*/ 618 w 736"/>
                <a:gd name="T35" fmla="*/ 21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6" h="484">
                  <a:moveTo>
                    <a:pt x="618" y="213"/>
                  </a:moveTo>
                  <a:cubicBezTo>
                    <a:pt x="618" y="210"/>
                    <a:pt x="618" y="206"/>
                    <a:pt x="618" y="203"/>
                  </a:cubicBezTo>
                  <a:cubicBezTo>
                    <a:pt x="618" y="91"/>
                    <a:pt x="527" y="0"/>
                    <a:pt x="415" y="0"/>
                  </a:cubicBezTo>
                  <a:cubicBezTo>
                    <a:pt x="345" y="0"/>
                    <a:pt x="283" y="37"/>
                    <a:pt x="246" y="91"/>
                  </a:cubicBezTo>
                  <a:cubicBezTo>
                    <a:pt x="230" y="82"/>
                    <a:pt x="211" y="76"/>
                    <a:pt x="191" y="76"/>
                  </a:cubicBezTo>
                  <a:cubicBezTo>
                    <a:pt x="167" y="76"/>
                    <a:pt x="144" y="83"/>
                    <a:pt x="125" y="96"/>
                  </a:cubicBezTo>
                  <a:cubicBezTo>
                    <a:pt x="94" y="116"/>
                    <a:pt x="74" y="151"/>
                    <a:pt x="73" y="191"/>
                  </a:cubicBezTo>
                  <a:cubicBezTo>
                    <a:pt x="30" y="219"/>
                    <a:pt x="0" y="269"/>
                    <a:pt x="0" y="325"/>
                  </a:cubicBezTo>
                  <a:cubicBezTo>
                    <a:pt x="0" y="407"/>
                    <a:pt x="62" y="475"/>
                    <a:pt x="142" y="484"/>
                  </a:cubicBezTo>
                  <a:cubicBezTo>
                    <a:pt x="148" y="484"/>
                    <a:pt x="154" y="484"/>
                    <a:pt x="160" y="484"/>
                  </a:cubicBezTo>
                  <a:cubicBezTo>
                    <a:pt x="165" y="484"/>
                    <a:pt x="171" y="484"/>
                    <a:pt x="176" y="484"/>
                  </a:cubicBezTo>
                  <a:cubicBezTo>
                    <a:pt x="250" y="484"/>
                    <a:pt x="425" y="484"/>
                    <a:pt x="507" y="484"/>
                  </a:cubicBezTo>
                  <a:cubicBezTo>
                    <a:pt x="510" y="484"/>
                    <a:pt x="512" y="484"/>
                    <a:pt x="514" y="484"/>
                  </a:cubicBezTo>
                  <a:cubicBezTo>
                    <a:pt x="522" y="484"/>
                    <a:pt x="522" y="484"/>
                    <a:pt x="522" y="484"/>
                  </a:cubicBezTo>
                  <a:cubicBezTo>
                    <a:pt x="526" y="484"/>
                    <a:pt x="538" y="484"/>
                    <a:pt x="546" y="484"/>
                  </a:cubicBezTo>
                  <a:cubicBezTo>
                    <a:pt x="599" y="484"/>
                    <a:pt x="599" y="484"/>
                    <a:pt x="599" y="484"/>
                  </a:cubicBezTo>
                  <a:cubicBezTo>
                    <a:pt x="675" y="483"/>
                    <a:pt x="736" y="422"/>
                    <a:pt x="736" y="348"/>
                  </a:cubicBezTo>
                  <a:cubicBezTo>
                    <a:pt x="736" y="279"/>
                    <a:pt x="684" y="222"/>
                    <a:pt x="618" y="213"/>
                  </a:cubicBez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/>
          </p:spPr>
          <p:txBody>
            <a:bodyPr vert="horz" wrap="square" lIns="93247" tIns="46623" rIns="93247" bIns="46623" numCol="1" anchor="t" anchorCtr="0" compatLnSpc="1">
              <a:prstTxWarp prst="textNoShape">
                <a:avLst/>
              </a:prstTxWarp>
            </a:bodyPr>
            <a:lstStyle/>
            <a:p>
              <a:pPr defTabSz="932418">
                <a:defRPr/>
              </a:pPr>
              <a:endParaRPr lang="en-US" sz="2800" kern="0">
                <a:solidFill>
                  <a:srgbClr val="000000"/>
                </a:solidFill>
                <a:latin typeface="Calibri" panose="020F0502020204030204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132017" y="2107867"/>
              <a:ext cx="677540" cy="502509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2078496" y="2064654"/>
              <a:ext cx="777488" cy="714475"/>
            </a:xfrm>
            <a:prstGeom prst="rect">
              <a:avLst/>
            </a:prstGeom>
          </p:spPr>
        </p:pic>
      </p:grp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404040"/>
              </a:clrFrom>
              <a:clrTo>
                <a:srgbClr val="40404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6" t="9606" r="31797" b="11547"/>
          <a:stretch/>
        </p:blipFill>
        <p:spPr>
          <a:xfrm>
            <a:off x="4298227" y="2968042"/>
            <a:ext cx="851482" cy="32749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83" y="3285678"/>
            <a:ext cx="1056366" cy="38413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2975" y="3693619"/>
            <a:ext cx="981502" cy="29961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7690" y="4026108"/>
            <a:ext cx="1209035" cy="371090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4179883" y="4937077"/>
            <a:ext cx="1123964" cy="754721"/>
            <a:chOff x="4728517" y="4845638"/>
            <a:chExt cx="1123964" cy="754721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404040"/>
                </a:clrFrom>
                <a:clrTo>
                  <a:srgbClr val="40404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56" t="9606" r="31797" b="11547"/>
            <a:stretch/>
          </p:blipFill>
          <p:spPr>
            <a:xfrm>
              <a:off x="4846861" y="4845638"/>
              <a:ext cx="899620" cy="346007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7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517" y="5191645"/>
              <a:ext cx="1123964" cy="408714"/>
            </a:xfrm>
            <a:prstGeom prst="rect">
              <a:avLst/>
            </a:prstGeom>
          </p:spPr>
        </p:pic>
      </p:grpSp>
      <p:sp>
        <p:nvSpPr>
          <p:cNvPr id="86" name="Rectangle 85"/>
          <p:cNvSpPr/>
          <p:nvPr/>
        </p:nvSpPr>
        <p:spPr>
          <a:xfrm>
            <a:off x="7332291" y="2833708"/>
            <a:ext cx="1957754" cy="3223846"/>
          </a:xfrm>
          <a:prstGeom prst="rect">
            <a:avLst/>
          </a:prstGeom>
          <a:solidFill>
            <a:srgbClr val="3449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Rectangle 4"/>
          <p:cNvSpPr/>
          <p:nvPr/>
        </p:nvSpPr>
        <p:spPr bwMode="gray">
          <a:xfrm>
            <a:off x="7332291" y="2833708"/>
            <a:ext cx="1954792" cy="504777"/>
          </a:xfrm>
          <a:custGeom>
            <a:avLst/>
            <a:gdLst>
              <a:gd name="connsiteX0" fmla="*/ 0 w 2428875"/>
              <a:gd name="connsiteY0" fmla="*/ 0 h 681037"/>
              <a:gd name="connsiteX1" fmla="*/ 2428875 w 2428875"/>
              <a:gd name="connsiteY1" fmla="*/ 0 h 681037"/>
              <a:gd name="connsiteX2" fmla="*/ 2428875 w 2428875"/>
              <a:gd name="connsiteY2" fmla="*/ 681037 h 681037"/>
              <a:gd name="connsiteX3" fmla="*/ 0 w 2428875"/>
              <a:gd name="connsiteY3" fmla="*/ 681037 h 681037"/>
              <a:gd name="connsiteX4" fmla="*/ 0 w 2428875"/>
              <a:gd name="connsiteY4" fmla="*/ 0 h 681037"/>
              <a:gd name="connsiteX0" fmla="*/ 0 w 2428875"/>
              <a:gd name="connsiteY0" fmla="*/ 0 h 681037"/>
              <a:gd name="connsiteX1" fmla="*/ 2428875 w 2428875"/>
              <a:gd name="connsiteY1" fmla="*/ 0 h 681037"/>
              <a:gd name="connsiteX2" fmla="*/ 2428875 w 2428875"/>
              <a:gd name="connsiteY2" fmla="*/ 681037 h 681037"/>
              <a:gd name="connsiteX3" fmla="*/ 4333 w 2428875"/>
              <a:gd name="connsiteY3" fmla="*/ 429685 h 681037"/>
              <a:gd name="connsiteX4" fmla="*/ 0 w 2428875"/>
              <a:gd name="connsiteY4" fmla="*/ 0 h 681037"/>
              <a:gd name="connsiteX0" fmla="*/ 0 w 2433209"/>
              <a:gd name="connsiteY0" fmla="*/ 0 h 763376"/>
              <a:gd name="connsiteX1" fmla="*/ 2428875 w 2433209"/>
              <a:gd name="connsiteY1" fmla="*/ 0 h 763376"/>
              <a:gd name="connsiteX2" fmla="*/ 2433209 w 2433209"/>
              <a:gd name="connsiteY2" fmla="*/ 763376 h 763376"/>
              <a:gd name="connsiteX3" fmla="*/ 4333 w 2433209"/>
              <a:gd name="connsiteY3" fmla="*/ 429685 h 763376"/>
              <a:gd name="connsiteX4" fmla="*/ 0 w 243320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84 w 2435664"/>
              <a:gd name="connsiteY0" fmla="*/ 0 h 763376"/>
              <a:gd name="connsiteX1" fmla="*/ 2431330 w 2435664"/>
              <a:gd name="connsiteY1" fmla="*/ 0 h 763376"/>
              <a:gd name="connsiteX2" fmla="*/ 2435664 w 2435664"/>
              <a:gd name="connsiteY2" fmla="*/ 763376 h 763376"/>
              <a:gd name="connsiteX3" fmla="*/ 465 w 2435664"/>
              <a:gd name="connsiteY3" fmla="*/ 425843 h 763376"/>
              <a:gd name="connsiteX4" fmla="*/ 84 w 2435664"/>
              <a:gd name="connsiteY4" fmla="*/ 0 h 763376"/>
              <a:gd name="connsiteX0" fmla="*/ 85 w 2435665"/>
              <a:gd name="connsiteY0" fmla="*/ 0 h 763376"/>
              <a:gd name="connsiteX1" fmla="*/ 2434496 w 2435665"/>
              <a:gd name="connsiteY1" fmla="*/ 0 h 763376"/>
              <a:gd name="connsiteX2" fmla="*/ 2435665 w 2435665"/>
              <a:gd name="connsiteY2" fmla="*/ 763376 h 763376"/>
              <a:gd name="connsiteX3" fmla="*/ 466 w 2435665"/>
              <a:gd name="connsiteY3" fmla="*/ 425843 h 763376"/>
              <a:gd name="connsiteX4" fmla="*/ 85 w 2435665"/>
              <a:gd name="connsiteY4" fmla="*/ 0 h 76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665" h="763376">
                <a:moveTo>
                  <a:pt x="85" y="0"/>
                </a:moveTo>
                <a:lnTo>
                  <a:pt x="2434496" y="0"/>
                </a:lnTo>
                <a:cubicBezTo>
                  <a:pt x="2435941" y="254459"/>
                  <a:pt x="2434220" y="508917"/>
                  <a:pt x="2435665" y="763376"/>
                </a:cubicBezTo>
                <a:lnTo>
                  <a:pt x="466" y="425843"/>
                </a:lnTo>
                <a:cubicBezTo>
                  <a:pt x="-978" y="282615"/>
                  <a:pt x="1529" y="143228"/>
                  <a:pt x="85" y="0"/>
                </a:cubicBezTo>
                <a:close/>
              </a:path>
            </a:pathLst>
          </a:custGeom>
          <a:solidFill>
            <a:srgbClr val="44546A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8000" rIns="1828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anose="020F0502020204030204"/>
                <a:ea typeface="Segoe UI" panose="020B0502040204020203" pitchFamily="34" charset="0"/>
                <a:cs typeface="Segoe UI" panose="020B0502040204020203" pitchFamily="34" charset="0"/>
              </a:rPr>
              <a:t>Configuration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44" y="3242290"/>
            <a:ext cx="640481" cy="64048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456" y="3364449"/>
            <a:ext cx="494775" cy="486195"/>
          </a:xfrm>
          <a:prstGeom prst="rect">
            <a:avLst/>
          </a:prstGeom>
        </p:spPr>
      </p:pic>
      <p:sp>
        <p:nvSpPr>
          <p:cNvPr id="90" name="Rectangle 4"/>
          <p:cNvSpPr/>
          <p:nvPr/>
        </p:nvSpPr>
        <p:spPr bwMode="gray">
          <a:xfrm>
            <a:off x="7332291" y="3954457"/>
            <a:ext cx="1954792" cy="504777"/>
          </a:xfrm>
          <a:custGeom>
            <a:avLst/>
            <a:gdLst>
              <a:gd name="connsiteX0" fmla="*/ 0 w 2428875"/>
              <a:gd name="connsiteY0" fmla="*/ 0 h 681037"/>
              <a:gd name="connsiteX1" fmla="*/ 2428875 w 2428875"/>
              <a:gd name="connsiteY1" fmla="*/ 0 h 681037"/>
              <a:gd name="connsiteX2" fmla="*/ 2428875 w 2428875"/>
              <a:gd name="connsiteY2" fmla="*/ 681037 h 681037"/>
              <a:gd name="connsiteX3" fmla="*/ 0 w 2428875"/>
              <a:gd name="connsiteY3" fmla="*/ 681037 h 681037"/>
              <a:gd name="connsiteX4" fmla="*/ 0 w 2428875"/>
              <a:gd name="connsiteY4" fmla="*/ 0 h 681037"/>
              <a:gd name="connsiteX0" fmla="*/ 0 w 2428875"/>
              <a:gd name="connsiteY0" fmla="*/ 0 h 681037"/>
              <a:gd name="connsiteX1" fmla="*/ 2428875 w 2428875"/>
              <a:gd name="connsiteY1" fmla="*/ 0 h 681037"/>
              <a:gd name="connsiteX2" fmla="*/ 2428875 w 2428875"/>
              <a:gd name="connsiteY2" fmla="*/ 681037 h 681037"/>
              <a:gd name="connsiteX3" fmla="*/ 4333 w 2428875"/>
              <a:gd name="connsiteY3" fmla="*/ 429685 h 681037"/>
              <a:gd name="connsiteX4" fmla="*/ 0 w 2428875"/>
              <a:gd name="connsiteY4" fmla="*/ 0 h 681037"/>
              <a:gd name="connsiteX0" fmla="*/ 0 w 2433209"/>
              <a:gd name="connsiteY0" fmla="*/ 0 h 763376"/>
              <a:gd name="connsiteX1" fmla="*/ 2428875 w 2433209"/>
              <a:gd name="connsiteY1" fmla="*/ 0 h 763376"/>
              <a:gd name="connsiteX2" fmla="*/ 2433209 w 2433209"/>
              <a:gd name="connsiteY2" fmla="*/ 763376 h 763376"/>
              <a:gd name="connsiteX3" fmla="*/ 4333 w 2433209"/>
              <a:gd name="connsiteY3" fmla="*/ 429685 h 763376"/>
              <a:gd name="connsiteX4" fmla="*/ 0 w 243320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2260 w 2435469"/>
              <a:gd name="connsiteY0" fmla="*/ 0 h 763376"/>
              <a:gd name="connsiteX1" fmla="*/ 2431135 w 2435469"/>
              <a:gd name="connsiteY1" fmla="*/ 0 h 763376"/>
              <a:gd name="connsiteX2" fmla="*/ 2435469 w 2435469"/>
              <a:gd name="connsiteY2" fmla="*/ 763376 h 763376"/>
              <a:gd name="connsiteX3" fmla="*/ 270 w 2435469"/>
              <a:gd name="connsiteY3" fmla="*/ 425843 h 763376"/>
              <a:gd name="connsiteX4" fmla="*/ 2260 w 2435469"/>
              <a:gd name="connsiteY4" fmla="*/ 0 h 763376"/>
              <a:gd name="connsiteX0" fmla="*/ 84 w 2435664"/>
              <a:gd name="connsiteY0" fmla="*/ 0 h 763376"/>
              <a:gd name="connsiteX1" fmla="*/ 2431330 w 2435664"/>
              <a:gd name="connsiteY1" fmla="*/ 0 h 763376"/>
              <a:gd name="connsiteX2" fmla="*/ 2435664 w 2435664"/>
              <a:gd name="connsiteY2" fmla="*/ 763376 h 763376"/>
              <a:gd name="connsiteX3" fmla="*/ 465 w 2435664"/>
              <a:gd name="connsiteY3" fmla="*/ 425843 h 763376"/>
              <a:gd name="connsiteX4" fmla="*/ 84 w 2435664"/>
              <a:gd name="connsiteY4" fmla="*/ 0 h 763376"/>
              <a:gd name="connsiteX0" fmla="*/ 85 w 2435665"/>
              <a:gd name="connsiteY0" fmla="*/ 0 h 763376"/>
              <a:gd name="connsiteX1" fmla="*/ 2434496 w 2435665"/>
              <a:gd name="connsiteY1" fmla="*/ 0 h 763376"/>
              <a:gd name="connsiteX2" fmla="*/ 2435665 w 2435665"/>
              <a:gd name="connsiteY2" fmla="*/ 763376 h 763376"/>
              <a:gd name="connsiteX3" fmla="*/ 466 w 2435665"/>
              <a:gd name="connsiteY3" fmla="*/ 425843 h 763376"/>
              <a:gd name="connsiteX4" fmla="*/ 85 w 2435665"/>
              <a:gd name="connsiteY4" fmla="*/ 0 h 76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665" h="763376">
                <a:moveTo>
                  <a:pt x="85" y="0"/>
                </a:moveTo>
                <a:lnTo>
                  <a:pt x="2434496" y="0"/>
                </a:lnTo>
                <a:cubicBezTo>
                  <a:pt x="2435941" y="254459"/>
                  <a:pt x="2434220" y="508917"/>
                  <a:pt x="2435665" y="763376"/>
                </a:cubicBezTo>
                <a:lnTo>
                  <a:pt x="466" y="425843"/>
                </a:lnTo>
                <a:cubicBezTo>
                  <a:pt x="-978" y="282615"/>
                  <a:pt x="1529" y="143228"/>
                  <a:pt x="85" y="0"/>
                </a:cubicBezTo>
                <a:close/>
              </a:path>
            </a:pathLst>
          </a:custGeom>
          <a:solidFill>
            <a:srgbClr val="44546A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08000" tIns="108000" rIns="1828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>
                <a:solidFill>
                  <a:prstClr val="white"/>
                </a:solidFill>
                <a:latin typeface="Calibri" panose="020F0502020204030204"/>
                <a:ea typeface="Segoe UI" panose="020B0502040204020203" pitchFamily="34" charset="0"/>
                <a:cs typeface="Segoe UI" panose="020B0502040204020203" pitchFamily="34" charset="0"/>
              </a:rPr>
              <a:t>Release</a:t>
            </a: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404040"/>
              </a:clrFrom>
              <a:clrTo>
                <a:srgbClr val="40404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6" t="9606" r="31797" b="11547"/>
          <a:stretch/>
        </p:blipFill>
        <p:spPr>
          <a:xfrm>
            <a:off x="7447051" y="4311670"/>
            <a:ext cx="851482" cy="327492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407" y="4606507"/>
            <a:ext cx="1056366" cy="384133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0897" y="4992107"/>
            <a:ext cx="981502" cy="29961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5612" y="5293082"/>
            <a:ext cx="1209035" cy="37109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43" y="5691798"/>
            <a:ext cx="1096264" cy="301107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329" y="3567579"/>
            <a:ext cx="1264908" cy="948681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58"/>
          <a:stretch/>
        </p:blipFill>
        <p:spPr>
          <a:xfrm>
            <a:off x="10714037" y="3976693"/>
            <a:ext cx="1219200" cy="106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7583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555093"/>
          </a:xfrm>
        </p:spPr>
        <p:txBody>
          <a:bodyPr/>
          <a:lstStyle/>
          <a:p>
            <a:r>
              <a:rPr lang="en-US" dirty="0"/>
              <a:t>People, Process, and Tools are equally important</a:t>
            </a:r>
          </a:p>
          <a:p>
            <a:endParaRPr lang="en-US" dirty="0"/>
          </a:p>
          <a:p>
            <a:r>
              <a:rPr lang="en-US" dirty="0"/>
              <a:t>DevOps produces higher quality applications, more quickly, to users of any form factor</a:t>
            </a:r>
          </a:p>
          <a:p>
            <a:endParaRPr lang="en-US" dirty="0"/>
          </a:p>
          <a:p>
            <a:r>
              <a:rPr lang="en-US" dirty="0"/>
              <a:t>Visual Studio Team Services offers a flexible, extensible pipeline spanning from planning to delivery</a:t>
            </a:r>
          </a:p>
        </p:txBody>
      </p:sp>
    </p:spTree>
    <p:extLst>
      <p:ext uri="{BB962C8B-B14F-4D97-AF65-F5344CB8AC3E}">
        <p14:creationId xmlns:p14="http://schemas.microsoft.com/office/powerpoint/2010/main" val="618835808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32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Development + Operations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35" y="2211409"/>
            <a:ext cx="4417552" cy="4015714"/>
          </a:xfrm>
          <a:prstGeom prst="rect">
            <a:avLst/>
          </a:prstGeom>
        </p:spPr>
      </p:pic>
      <p:sp>
        <p:nvSpPr>
          <p:cNvPr id="27" name="Freeform 25"/>
          <p:cNvSpPr/>
          <p:nvPr/>
        </p:nvSpPr>
        <p:spPr bwMode="auto">
          <a:xfrm>
            <a:off x="1143000" y="2800350"/>
            <a:ext cx="615950" cy="596900"/>
          </a:xfrm>
          <a:custGeom>
            <a:avLst/>
            <a:gdLst>
              <a:gd name="connsiteX0" fmla="*/ 0 w 615950"/>
              <a:gd name="connsiteY0" fmla="*/ 400050 h 596900"/>
              <a:gd name="connsiteX1" fmla="*/ 25400 w 615950"/>
              <a:gd name="connsiteY1" fmla="*/ 101600 h 596900"/>
              <a:gd name="connsiteX2" fmla="*/ 336550 w 615950"/>
              <a:gd name="connsiteY2" fmla="*/ 0 h 596900"/>
              <a:gd name="connsiteX3" fmla="*/ 615950 w 615950"/>
              <a:gd name="connsiteY3" fmla="*/ 209550 h 596900"/>
              <a:gd name="connsiteX4" fmla="*/ 590550 w 615950"/>
              <a:gd name="connsiteY4" fmla="*/ 469900 h 596900"/>
              <a:gd name="connsiteX5" fmla="*/ 228600 w 615950"/>
              <a:gd name="connsiteY5" fmla="*/ 596900 h 596900"/>
              <a:gd name="connsiteX6" fmla="*/ 0 w 615950"/>
              <a:gd name="connsiteY6" fmla="*/ 40005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5950" h="596900">
                <a:moveTo>
                  <a:pt x="0" y="400050"/>
                </a:moveTo>
                <a:lnTo>
                  <a:pt x="25400" y="101600"/>
                </a:lnTo>
                <a:lnTo>
                  <a:pt x="336550" y="0"/>
                </a:lnTo>
                <a:lnTo>
                  <a:pt x="615950" y="209550"/>
                </a:lnTo>
                <a:lnTo>
                  <a:pt x="590550" y="469900"/>
                </a:lnTo>
                <a:lnTo>
                  <a:pt x="228600" y="596900"/>
                </a:lnTo>
                <a:lnTo>
                  <a:pt x="0" y="400050"/>
                </a:lnTo>
                <a:close/>
              </a:path>
            </a:pathLst>
          </a:cu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7798">
            <a:off x="1302102" y="3342128"/>
            <a:ext cx="576073" cy="862586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720748" y="4721398"/>
            <a:ext cx="1368152" cy="723258"/>
            <a:chOff x="6002213" y="3425254"/>
            <a:chExt cx="1587625" cy="723258"/>
          </a:xfrm>
          <a:solidFill>
            <a:schemeClr val="accent1"/>
          </a:solidFill>
        </p:grpSpPr>
        <p:sp>
          <p:nvSpPr>
            <p:cNvPr id="30" name="Rectangle 29"/>
            <p:cNvSpPr/>
            <p:nvPr/>
          </p:nvSpPr>
          <p:spPr bwMode="auto">
            <a:xfrm>
              <a:off x="6002213" y="3425254"/>
              <a:ext cx="1587625" cy="216024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002213" y="3932488"/>
              <a:ext cx="1587625" cy="216024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860829" y="4509886"/>
            <a:ext cx="2174098" cy="1736339"/>
            <a:chOff x="8860829" y="4509886"/>
            <a:chExt cx="2174098" cy="1736339"/>
          </a:xfrm>
        </p:grpSpPr>
        <p:sp>
          <p:nvSpPr>
            <p:cNvPr id="33" name="Oval 32"/>
            <p:cNvSpPr/>
            <p:nvPr/>
          </p:nvSpPr>
          <p:spPr bwMode="auto">
            <a:xfrm>
              <a:off x="8860829" y="5970914"/>
              <a:ext cx="2174098" cy="275311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 rot="2001771">
              <a:off x="9266604" y="4509886"/>
              <a:ext cx="1453360" cy="1618491"/>
              <a:chOff x="8504238" y="4584705"/>
              <a:chExt cx="1236752" cy="1377271"/>
            </a:xfrm>
          </p:grpSpPr>
          <p:sp>
            <p:nvSpPr>
              <p:cNvPr id="35" name="Oval 34"/>
              <p:cNvSpPr/>
              <p:nvPr/>
            </p:nvSpPr>
            <p:spPr bwMode="auto">
              <a:xfrm>
                <a:off x="8504238" y="4725224"/>
                <a:ext cx="1236752" cy="1236752"/>
              </a:xfrm>
              <a:prstGeom prst="ellipse">
                <a:avLst/>
              </a:prstGeom>
              <a:solidFill>
                <a:schemeClr val="bg1">
                  <a:lumMod val="65000"/>
                  <a:lumOff val="35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8618558" y="5282139"/>
                <a:ext cx="504056" cy="504056"/>
              </a:xfrm>
              <a:prstGeom prst="ellipse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8952456" y="4584705"/>
                <a:ext cx="340316" cy="220585"/>
                <a:chOff x="8964163" y="4017555"/>
                <a:chExt cx="340316" cy="366035"/>
              </a:xfrm>
            </p:grpSpPr>
            <p:sp>
              <p:nvSpPr>
                <p:cNvPr id="38" name="Freeform 20"/>
                <p:cNvSpPr/>
                <p:nvPr/>
              </p:nvSpPr>
              <p:spPr bwMode="auto">
                <a:xfrm>
                  <a:off x="8964163" y="4051662"/>
                  <a:ext cx="340316" cy="331928"/>
                </a:xfrm>
                <a:custGeom>
                  <a:avLst/>
                  <a:gdLst>
                    <a:gd name="connsiteX0" fmla="*/ 0 w 340316"/>
                    <a:gd name="connsiteY0" fmla="*/ 0 h 331928"/>
                    <a:gd name="connsiteX1" fmla="*/ 340316 w 340316"/>
                    <a:gd name="connsiteY1" fmla="*/ 0 h 331928"/>
                    <a:gd name="connsiteX2" fmla="*/ 340316 w 340316"/>
                    <a:gd name="connsiteY2" fmla="*/ 290681 h 331928"/>
                    <a:gd name="connsiteX3" fmla="*/ 170158 w 340316"/>
                    <a:gd name="connsiteY3" fmla="*/ 331928 h 331928"/>
                    <a:gd name="connsiteX4" fmla="*/ 0 w 340316"/>
                    <a:gd name="connsiteY4" fmla="*/ 290681 h 331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0316" h="331928">
                      <a:moveTo>
                        <a:pt x="0" y="0"/>
                      </a:moveTo>
                      <a:lnTo>
                        <a:pt x="340316" y="0"/>
                      </a:lnTo>
                      <a:lnTo>
                        <a:pt x="340316" y="290681"/>
                      </a:lnTo>
                      <a:cubicBezTo>
                        <a:pt x="340316" y="313461"/>
                        <a:pt x="264134" y="331928"/>
                        <a:pt x="170158" y="331928"/>
                      </a:cubicBezTo>
                      <a:cubicBezTo>
                        <a:pt x="76182" y="331928"/>
                        <a:pt x="0" y="313461"/>
                        <a:pt x="0" y="290681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</a:schemeClr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247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 bwMode="auto">
                <a:xfrm>
                  <a:off x="8964163" y="4017555"/>
                  <a:ext cx="340316" cy="82493"/>
                </a:xfrm>
                <a:prstGeom prst="ellipse">
                  <a:avLst/>
                </a:prstGeom>
                <a:solidFill>
                  <a:schemeClr val="bg1">
                    <a:lumMod val="50000"/>
                    <a:lumOff val="50000"/>
                  </a:schemeClr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3247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</p:grpSp>
      <p:sp>
        <p:nvSpPr>
          <p:cNvPr id="40" name="Freeform 15"/>
          <p:cNvSpPr/>
          <p:nvPr/>
        </p:nvSpPr>
        <p:spPr bwMode="auto">
          <a:xfrm rot="1768747">
            <a:off x="10275031" y="4084118"/>
            <a:ext cx="304422" cy="541356"/>
          </a:xfrm>
          <a:custGeom>
            <a:avLst/>
            <a:gdLst>
              <a:gd name="connsiteX0" fmla="*/ 399384 w 399384"/>
              <a:gd name="connsiteY0" fmla="*/ 710227 h 710227"/>
              <a:gd name="connsiteX1" fmla="*/ 313659 w 399384"/>
              <a:gd name="connsiteY1" fmla="*/ 400664 h 710227"/>
              <a:gd name="connsiteX2" fmla="*/ 13621 w 399384"/>
              <a:gd name="connsiteY2" fmla="*/ 348277 h 710227"/>
              <a:gd name="connsiteX3" fmla="*/ 51721 w 399384"/>
              <a:gd name="connsiteY3" fmla="*/ 29189 h 710227"/>
              <a:gd name="connsiteX4" fmla="*/ 56484 w 399384"/>
              <a:gd name="connsiteY4" fmla="*/ 33952 h 71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384" h="710227">
                <a:moveTo>
                  <a:pt x="399384" y="710227"/>
                </a:moveTo>
                <a:cubicBezTo>
                  <a:pt x="388668" y="585608"/>
                  <a:pt x="377953" y="460989"/>
                  <a:pt x="313659" y="400664"/>
                </a:cubicBezTo>
                <a:cubicBezTo>
                  <a:pt x="249365" y="340339"/>
                  <a:pt x="57277" y="410189"/>
                  <a:pt x="13621" y="348277"/>
                </a:cubicBezTo>
                <a:cubicBezTo>
                  <a:pt x="-30035" y="286364"/>
                  <a:pt x="44577" y="81576"/>
                  <a:pt x="51721" y="29189"/>
                </a:cubicBezTo>
                <a:cubicBezTo>
                  <a:pt x="58865" y="-23198"/>
                  <a:pt x="57674" y="5377"/>
                  <a:pt x="56484" y="3395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Freeform 87"/>
          <p:cNvSpPr>
            <a:spLocks noChangeAspect="1" noEditPoints="1"/>
          </p:cNvSpPr>
          <p:nvPr/>
        </p:nvSpPr>
        <p:spPr bwMode="auto">
          <a:xfrm>
            <a:off x="10262885" y="3860293"/>
            <a:ext cx="423736" cy="408026"/>
          </a:xfrm>
          <a:custGeom>
            <a:avLst/>
            <a:gdLst>
              <a:gd name="T0" fmla="*/ 255 w 388"/>
              <a:gd name="T1" fmla="*/ 58 h 374"/>
              <a:gd name="T2" fmla="*/ 236 w 388"/>
              <a:gd name="T3" fmla="*/ 36 h 374"/>
              <a:gd name="T4" fmla="*/ 196 w 388"/>
              <a:gd name="T5" fmla="*/ 110 h 374"/>
              <a:gd name="T6" fmla="*/ 204 w 388"/>
              <a:gd name="T7" fmla="*/ 138 h 374"/>
              <a:gd name="T8" fmla="*/ 266 w 388"/>
              <a:gd name="T9" fmla="*/ 121 h 374"/>
              <a:gd name="T10" fmla="*/ 221 w 388"/>
              <a:gd name="T11" fmla="*/ 157 h 374"/>
              <a:gd name="T12" fmla="*/ 295 w 388"/>
              <a:gd name="T13" fmla="*/ 140 h 374"/>
              <a:gd name="T14" fmla="*/ 336 w 388"/>
              <a:gd name="T15" fmla="*/ 130 h 374"/>
              <a:gd name="T16" fmla="*/ 323 w 388"/>
              <a:gd name="T17" fmla="*/ 203 h 374"/>
              <a:gd name="T18" fmla="*/ 233 w 388"/>
              <a:gd name="T19" fmla="*/ 169 h 374"/>
              <a:gd name="T20" fmla="*/ 276 w 388"/>
              <a:gd name="T21" fmla="*/ 202 h 374"/>
              <a:gd name="T22" fmla="*/ 315 w 388"/>
              <a:gd name="T23" fmla="*/ 234 h 374"/>
              <a:gd name="T24" fmla="*/ 334 w 388"/>
              <a:gd name="T25" fmla="*/ 212 h 374"/>
              <a:gd name="T26" fmla="*/ 266 w 388"/>
              <a:gd name="T27" fmla="*/ 286 h 374"/>
              <a:gd name="T28" fmla="*/ 240 w 388"/>
              <a:gd name="T29" fmla="*/ 223 h 374"/>
              <a:gd name="T30" fmla="*/ 213 w 388"/>
              <a:gd name="T31" fmla="*/ 210 h 374"/>
              <a:gd name="T32" fmla="*/ 241 w 388"/>
              <a:gd name="T33" fmla="*/ 290 h 374"/>
              <a:gd name="T34" fmla="*/ 257 w 388"/>
              <a:gd name="T35" fmla="*/ 316 h 374"/>
              <a:gd name="T36" fmla="*/ 103 w 388"/>
              <a:gd name="T37" fmla="*/ 112 h 374"/>
              <a:gd name="T38" fmla="*/ 174 w 388"/>
              <a:gd name="T39" fmla="*/ 153 h 374"/>
              <a:gd name="T40" fmla="*/ 161 w 388"/>
              <a:gd name="T41" fmla="*/ 119 h 374"/>
              <a:gd name="T42" fmla="*/ 84 w 388"/>
              <a:gd name="T43" fmla="*/ 86 h 374"/>
              <a:gd name="T44" fmla="*/ 62 w 388"/>
              <a:gd name="T45" fmla="*/ 105 h 374"/>
              <a:gd name="T46" fmla="*/ 163 w 388"/>
              <a:gd name="T47" fmla="*/ 189 h 374"/>
              <a:gd name="T48" fmla="*/ 80 w 388"/>
              <a:gd name="T49" fmla="*/ 250 h 374"/>
              <a:gd name="T50" fmla="*/ 85 w 388"/>
              <a:gd name="T51" fmla="*/ 283 h 374"/>
              <a:gd name="T52" fmla="*/ 109 w 388"/>
              <a:gd name="T53" fmla="*/ 248 h 374"/>
              <a:gd name="T54" fmla="*/ 171 w 388"/>
              <a:gd name="T55" fmla="*/ 195 h 374"/>
              <a:gd name="T56" fmla="*/ 163 w 388"/>
              <a:gd name="T57" fmla="*/ 260 h 374"/>
              <a:gd name="T58" fmla="*/ 161 w 388"/>
              <a:gd name="T59" fmla="*/ 318 h 374"/>
              <a:gd name="T60" fmla="*/ 186 w 388"/>
              <a:gd name="T61" fmla="*/ 299 h 374"/>
              <a:gd name="T62" fmla="*/ 194 w 388"/>
              <a:gd name="T63" fmla="*/ 214 h 374"/>
              <a:gd name="T64" fmla="*/ 248 w 388"/>
              <a:gd name="T65" fmla="*/ 342 h 374"/>
              <a:gd name="T66" fmla="*/ 279 w 388"/>
              <a:gd name="T67" fmla="*/ 345 h 374"/>
              <a:gd name="T68" fmla="*/ 359 w 388"/>
              <a:gd name="T69" fmla="*/ 263 h 374"/>
              <a:gd name="T70" fmla="*/ 356 w 388"/>
              <a:gd name="T71" fmla="*/ 230 h 374"/>
              <a:gd name="T72" fmla="*/ 358 w 388"/>
              <a:gd name="T73" fmla="*/ 136 h 374"/>
              <a:gd name="T74" fmla="*/ 383 w 388"/>
              <a:gd name="T75" fmla="*/ 114 h 374"/>
              <a:gd name="T76" fmla="*/ 278 w 388"/>
              <a:gd name="T77" fmla="*/ 2 h 374"/>
              <a:gd name="T78" fmla="*/ 32 w 388"/>
              <a:gd name="T79" fmla="*/ 120 h 374"/>
              <a:gd name="T80" fmla="*/ 28 w 388"/>
              <a:gd name="T81" fmla="*/ 87 h 374"/>
              <a:gd name="T82" fmla="*/ 71 w 388"/>
              <a:gd name="T83" fmla="*/ 288 h 374"/>
              <a:gd name="T84" fmla="*/ 71 w 388"/>
              <a:gd name="T85" fmla="*/ 322 h 374"/>
              <a:gd name="T86" fmla="*/ 71 w 388"/>
              <a:gd name="T87" fmla="*/ 288 h 374"/>
              <a:gd name="T88" fmla="*/ 170 w 388"/>
              <a:gd name="T89" fmla="*/ 374 h 374"/>
              <a:gd name="T90" fmla="*/ 170 w 388"/>
              <a:gd name="T91" fmla="*/ 341 h 374"/>
              <a:gd name="T92" fmla="*/ 82 w 388"/>
              <a:gd name="T93" fmla="*/ 179 h 374"/>
              <a:gd name="T94" fmla="*/ 157 w 388"/>
              <a:gd name="T95" fmla="*/ 172 h 374"/>
              <a:gd name="T96" fmla="*/ 102 w 388"/>
              <a:gd name="T97" fmla="*/ 150 h 374"/>
              <a:gd name="T98" fmla="*/ 43 w 388"/>
              <a:gd name="T99" fmla="*/ 175 h 374"/>
              <a:gd name="T100" fmla="*/ 52 w 388"/>
              <a:gd name="T101" fmla="*/ 200 h 374"/>
              <a:gd name="T102" fmla="*/ 19 w 388"/>
              <a:gd name="T103" fmla="*/ 231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88" h="374">
                <a:moveTo>
                  <a:pt x="224" y="94"/>
                </a:moveTo>
                <a:cubicBezTo>
                  <a:pt x="229" y="87"/>
                  <a:pt x="234" y="80"/>
                  <a:pt x="239" y="74"/>
                </a:cubicBezTo>
                <a:cubicBezTo>
                  <a:pt x="242" y="71"/>
                  <a:pt x="245" y="68"/>
                  <a:pt x="247" y="65"/>
                </a:cubicBezTo>
                <a:cubicBezTo>
                  <a:pt x="250" y="62"/>
                  <a:pt x="253" y="59"/>
                  <a:pt x="255" y="58"/>
                </a:cubicBezTo>
                <a:cubicBezTo>
                  <a:pt x="256" y="57"/>
                  <a:pt x="257" y="57"/>
                  <a:pt x="257" y="56"/>
                </a:cubicBezTo>
                <a:cubicBezTo>
                  <a:pt x="260" y="53"/>
                  <a:pt x="261" y="50"/>
                  <a:pt x="261" y="46"/>
                </a:cubicBezTo>
                <a:cubicBezTo>
                  <a:pt x="261" y="42"/>
                  <a:pt x="259" y="38"/>
                  <a:pt x="256" y="36"/>
                </a:cubicBezTo>
                <a:cubicBezTo>
                  <a:pt x="251" y="30"/>
                  <a:pt x="241" y="31"/>
                  <a:pt x="236" y="36"/>
                </a:cubicBezTo>
                <a:cubicBezTo>
                  <a:pt x="232" y="41"/>
                  <a:pt x="230" y="44"/>
                  <a:pt x="227" y="48"/>
                </a:cubicBezTo>
                <a:cubicBezTo>
                  <a:pt x="224" y="52"/>
                  <a:pt x="222" y="55"/>
                  <a:pt x="219" y="60"/>
                </a:cubicBezTo>
                <a:cubicBezTo>
                  <a:pt x="214" y="67"/>
                  <a:pt x="210" y="75"/>
                  <a:pt x="206" y="84"/>
                </a:cubicBezTo>
                <a:cubicBezTo>
                  <a:pt x="202" y="92"/>
                  <a:pt x="199" y="101"/>
                  <a:pt x="196" y="110"/>
                </a:cubicBezTo>
                <a:cubicBezTo>
                  <a:pt x="194" y="117"/>
                  <a:pt x="192" y="126"/>
                  <a:pt x="191" y="137"/>
                </a:cubicBezTo>
                <a:cubicBezTo>
                  <a:pt x="191" y="140"/>
                  <a:pt x="193" y="143"/>
                  <a:pt x="196" y="144"/>
                </a:cubicBezTo>
                <a:cubicBezTo>
                  <a:pt x="196" y="144"/>
                  <a:pt x="197" y="144"/>
                  <a:pt x="197" y="144"/>
                </a:cubicBezTo>
                <a:cubicBezTo>
                  <a:pt x="200" y="144"/>
                  <a:pt x="203" y="142"/>
                  <a:pt x="204" y="138"/>
                </a:cubicBezTo>
                <a:cubicBezTo>
                  <a:pt x="205" y="132"/>
                  <a:pt x="208" y="124"/>
                  <a:pt x="212" y="115"/>
                </a:cubicBezTo>
                <a:cubicBezTo>
                  <a:pt x="215" y="108"/>
                  <a:pt x="219" y="101"/>
                  <a:pt x="224" y="94"/>
                </a:cubicBezTo>
                <a:close/>
                <a:moveTo>
                  <a:pt x="269" y="121"/>
                </a:moveTo>
                <a:cubicBezTo>
                  <a:pt x="266" y="121"/>
                  <a:pt x="266" y="121"/>
                  <a:pt x="266" y="121"/>
                </a:cubicBezTo>
                <a:cubicBezTo>
                  <a:pt x="257" y="124"/>
                  <a:pt x="249" y="127"/>
                  <a:pt x="240" y="131"/>
                </a:cubicBezTo>
                <a:cubicBezTo>
                  <a:pt x="234" y="135"/>
                  <a:pt x="225" y="139"/>
                  <a:pt x="217" y="146"/>
                </a:cubicBezTo>
                <a:cubicBezTo>
                  <a:pt x="214" y="148"/>
                  <a:pt x="213" y="151"/>
                  <a:pt x="215" y="154"/>
                </a:cubicBezTo>
                <a:cubicBezTo>
                  <a:pt x="216" y="156"/>
                  <a:pt x="218" y="157"/>
                  <a:pt x="221" y="157"/>
                </a:cubicBezTo>
                <a:cubicBezTo>
                  <a:pt x="222" y="157"/>
                  <a:pt x="223" y="157"/>
                  <a:pt x="224" y="156"/>
                </a:cubicBezTo>
                <a:cubicBezTo>
                  <a:pt x="230" y="153"/>
                  <a:pt x="238" y="150"/>
                  <a:pt x="246" y="147"/>
                </a:cubicBezTo>
                <a:cubicBezTo>
                  <a:pt x="254" y="145"/>
                  <a:pt x="262" y="143"/>
                  <a:pt x="271" y="142"/>
                </a:cubicBezTo>
                <a:cubicBezTo>
                  <a:pt x="279" y="141"/>
                  <a:pt x="287" y="140"/>
                  <a:pt x="295" y="140"/>
                </a:cubicBezTo>
                <a:cubicBezTo>
                  <a:pt x="299" y="140"/>
                  <a:pt x="303" y="140"/>
                  <a:pt x="307" y="140"/>
                </a:cubicBezTo>
                <a:cubicBezTo>
                  <a:pt x="310" y="140"/>
                  <a:pt x="315" y="141"/>
                  <a:pt x="318" y="141"/>
                </a:cubicBezTo>
                <a:cubicBezTo>
                  <a:pt x="320" y="142"/>
                  <a:pt x="321" y="142"/>
                  <a:pt x="321" y="142"/>
                </a:cubicBezTo>
                <a:cubicBezTo>
                  <a:pt x="330" y="142"/>
                  <a:pt x="336" y="137"/>
                  <a:pt x="336" y="130"/>
                </a:cubicBezTo>
                <a:cubicBezTo>
                  <a:pt x="336" y="121"/>
                  <a:pt x="328" y="117"/>
                  <a:pt x="322" y="116"/>
                </a:cubicBezTo>
                <a:cubicBezTo>
                  <a:pt x="317" y="116"/>
                  <a:pt x="306" y="114"/>
                  <a:pt x="294" y="115"/>
                </a:cubicBezTo>
                <a:cubicBezTo>
                  <a:pt x="284" y="116"/>
                  <a:pt x="276" y="118"/>
                  <a:pt x="269" y="121"/>
                </a:cubicBezTo>
                <a:close/>
                <a:moveTo>
                  <a:pt x="323" y="203"/>
                </a:moveTo>
                <a:cubicBezTo>
                  <a:pt x="319" y="201"/>
                  <a:pt x="315" y="198"/>
                  <a:pt x="311" y="196"/>
                </a:cubicBezTo>
                <a:cubicBezTo>
                  <a:pt x="303" y="191"/>
                  <a:pt x="295" y="187"/>
                  <a:pt x="286" y="183"/>
                </a:cubicBezTo>
                <a:cubicBezTo>
                  <a:pt x="278" y="180"/>
                  <a:pt x="269" y="176"/>
                  <a:pt x="260" y="174"/>
                </a:cubicBezTo>
                <a:cubicBezTo>
                  <a:pt x="250" y="171"/>
                  <a:pt x="241" y="170"/>
                  <a:pt x="233" y="169"/>
                </a:cubicBezTo>
                <a:cubicBezTo>
                  <a:pt x="229" y="169"/>
                  <a:pt x="227" y="172"/>
                  <a:pt x="226" y="175"/>
                </a:cubicBezTo>
                <a:cubicBezTo>
                  <a:pt x="225" y="179"/>
                  <a:pt x="228" y="182"/>
                  <a:pt x="232" y="183"/>
                </a:cubicBezTo>
                <a:cubicBezTo>
                  <a:pt x="239" y="184"/>
                  <a:pt x="246" y="187"/>
                  <a:pt x="255" y="190"/>
                </a:cubicBezTo>
                <a:cubicBezTo>
                  <a:pt x="262" y="194"/>
                  <a:pt x="269" y="197"/>
                  <a:pt x="276" y="202"/>
                </a:cubicBezTo>
                <a:cubicBezTo>
                  <a:pt x="284" y="206"/>
                  <a:pt x="290" y="211"/>
                  <a:pt x="297" y="216"/>
                </a:cubicBezTo>
                <a:cubicBezTo>
                  <a:pt x="300" y="219"/>
                  <a:pt x="303" y="222"/>
                  <a:pt x="306" y="224"/>
                </a:cubicBezTo>
                <a:cubicBezTo>
                  <a:pt x="309" y="227"/>
                  <a:pt x="312" y="230"/>
                  <a:pt x="314" y="232"/>
                </a:cubicBezTo>
                <a:cubicBezTo>
                  <a:pt x="314" y="233"/>
                  <a:pt x="315" y="233"/>
                  <a:pt x="315" y="234"/>
                </a:cubicBezTo>
                <a:cubicBezTo>
                  <a:pt x="318" y="236"/>
                  <a:pt x="321" y="238"/>
                  <a:pt x="325" y="238"/>
                </a:cubicBezTo>
                <a:cubicBezTo>
                  <a:pt x="329" y="238"/>
                  <a:pt x="333" y="236"/>
                  <a:pt x="336" y="233"/>
                </a:cubicBezTo>
                <a:cubicBezTo>
                  <a:pt x="338" y="230"/>
                  <a:pt x="339" y="226"/>
                  <a:pt x="339" y="222"/>
                </a:cubicBezTo>
                <a:cubicBezTo>
                  <a:pt x="339" y="218"/>
                  <a:pt x="337" y="215"/>
                  <a:pt x="334" y="212"/>
                </a:cubicBezTo>
                <a:cubicBezTo>
                  <a:pt x="330" y="209"/>
                  <a:pt x="327" y="206"/>
                  <a:pt x="323" y="203"/>
                </a:cubicBezTo>
                <a:close/>
                <a:moveTo>
                  <a:pt x="257" y="316"/>
                </a:moveTo>
                <a:cubicBezTo>
                  <a:pt x="264" y="316"/>
                  <a:pt x="269" y="309"/>
                  <a:pt x="268" y="301"/>
                </a:cubicBezTo>
                <a:cubicBezTo>
                  <a:pt x="268" y="294"/>
                  <a:pt x="267" y="290"/>
                  <a:pt x="266" y="286"/>
                </a:cubicBezTo>
                <a:cubicBezTo>
                  <a:pt x="266" y="284"/>
                  <a:pt x="266" y="282"/>
                  <a:pt x="265" y="280"/>
                </a:cubicBezTo>
                <a:cubicBezTo>
                  <a:pt x="265" y="278"/>
                  <a:pt x="264" y="275"/>
                  <a:pt x="263" y="272"/>
                </a:cubicBezTo>
                <a:cubicBezTo>
                  <a:pt x="261" y="264"/>
                  <a:pt x="257" y="255"/>
                  <a:pt x="253" y="247"/>
                </a:cubicBezTo>
                <a:cubicBezTo>
                  <a:pt x="249" y="238"/>
                  <a:pt x="245" y="230"/>
                  <a:pt x="240" y="223"/>
                </a:cubicBezTo>
                <a:cubicBezTo>
                  <a:pt x="236" y="217"/>
                  <a:pt x="230" y="209"/>
                  <a:pt x="222" y="201"/>
                </a:cubicBezTo>
                <a:cubicBezTo>
                  <a:pt x="220" y="199"/>
                  <a:pt x="216" y="199"/>
                  <a:pt x="214" y="201"/>
                </a:cubicBezTo>
                <a:cubicBezTo>
                  <a:pt x="213" y="202"/>
                  <a:pt x="212" y="203"/>
                  <a:pt x="212" y="205"/>
                </a:cubicBezTo>
                <a:cubicBezTo>
                  <a:pt x="211" y="207"/>
                  <a:pt x="212" y="208"/>
                  <a:pt x="213" y="210"/>
                </a:cubicBezTo>
                <a:cubicBezTo>
                  <a:pt x="217" y="216"/>
                  <a:pt x="221" y="223"/>
                  <a:pt x="225" y="231"/>
                </a:cubicBezTo>
                <a:cubicBezTo>
                  <a:pt x="229" y="238"/>
                  <a:pt x="231" y="246"/>
                  <a:pt x="234" y="254"/>
                </a:cubicBezTo>
                <a:cubicBezTo>
                  <a:pt x="236" y="262"/>
                  <a:pt x="238" y="270"/>
                  <a:pt x="239" y="278"/>
                </a:cubicBezTo>
                <a:cubicBezTo>
                  <a:pt x="240" y="282"/>
                  <a:pt x="240" y="286"/>
                  <a:pt x="241" y="290"/>
                </a:cubicBezTo>
                <a:cubicBezTo>
                  <a:pt x="241" y="294"/>
                  <a:pt x="241" y="303"/>
                  <a:pt x="241" y="304"/>
                </a:cubicBezTo>
                <a:cubicBezTo>
                  <a:pt x="241" y="307"/>
                  <a:pt x="242" y="310"/>
                  <a:pt x="245" y="313"/>
                </a:cubicBezTo>
                <a:cubicBezTo>
                  <a:pt x="247" y="315"/>
                  <a:pt x="251" y="317"/>
                  <a:pt x="255" y="317"/>
                </a:cubicBezTo>
                <a:cubicBezTo>
                  <a:pt x="255" y="317"/>
                  <a:pt x="256" y="317"/>
                  <a:pt x="257" y="316"/>
                </a:cubicBezTo>
                <a:close/>
                <a:moveTo>
                  <a:pt x="78" y="113"/>
                </a:moveTo>
                <a:cubicBezTo>
                  <a:pt x="79" y="113"/>
                  <a:pt x="80" y="113"/>
                  <a:pt x="81" y="113"/>
                </a:cubicBezTo>
                <a:cubicBezTo>
                  <a:pt x="84" y="112"/>
                  <a:pt x="90" y="112"/>
                  <a:pt x="91" y="111"/>
                </a:cubicBezTo>
                <a:cubicBezTo>
                  <a:pt x="95" y="111"/>
                  <a:pt x="99" y="111"/>
                  <a:pt x="103" y="112"/>
                </a:cubicBezTo>
                <a:cubicBezTo>
                  <a:pt x="111" y="113"/>
                  <a:pt x="120" y="115"/>
                  <a:pt x="127" y="118"/>
                </a:cubicBezTo>
                <a:cubicBezTo>
                  <a:pt x="135" y="122"/>
                  <a:pt x="143" y="126"/>
                  <a:pt x="150" y="132"/>
                </a:cubicBezTo>
                <a:cubicBezTo>
                  <a:pt x="158" y="137"/>
                  <a:pt x="164" y="144"/>
                  <a:pt x="168" y="150"/>
                </a:cubicBezTo>
                <a:cubicBezTo>
                  <a:pt x="170" y="152"/>
                  <a:pt x="172" y="153"/>
                  <a:pt x="174" y="153"/>
                </a:cubicBezTo>
                <a:cubicBezTo>
                  <a:pt x="175" y="153"/>
                  <a:pt x="175" y="153"/>
                  <a:pt x="176" y="152"/>
                </a:cubicBezTo>
                <a:cubicBezTo>
                  <a:pt x="178" y="151"/>
                  <a:pt x="179" y="150"/>
                  <a:pt x="179" y="149"/>
                </a:cubicBezTo>
                <a:cubicBezTo>
                  <a:pt x="180" y="147"/>
                  <a:pt x="180" y="145"/>
                  <a:pt x="179" y="144"/>
                </a:cubicBezTo>
                <a:cubicBezTo>
                  <a:pt x="174" y="133"/>
                  <a:pt x="167" y="125"/>
                  <a:pt x="161" y="119"/>
                </a:cubicBezTo>
                <a:cubicBezTo>
                  <a:pt x="154" y="112"/>
                  <a:pt x="146" y="106"/>
                  <a:pt x="137" y="100"/>
                </a:cubicBezTo>
                <a:cubicBezTo>
                  <a:pt x="128" y="94"/>
                  <a:pt x="118" y="90"/>
                  <a:pt x="108" y="88"/>
                </a:cubicBezTo>
                <a:cubicBezTo>
                  <a:pt x="103" y="86"/>
                  <a:pt x="97" y="86"/>
                  <a:pt x="92" y="86"/>
                </a:cubicBezTo>
                <a:cubicBezTo>
                  <a:pt x="89" y="85"/>
                  <a:pt x="87" y="86"/>
                  <a:pt x="84" y="86"/>
                </a:cubicBezTo>
                <a:cubicBezTo>
                  <a:pt x="84" y="86"/>
                  <a:pt x="84" y="86"/>
                  <a:pt x="84" y="86"/>
                </a:cubicBezTo>
                <a:cubicBezTo>
                  <a:pt x="81" y="86"/>
                  <a:pt x="74" y="85"/>
                  <a:pt x="70" y="86"/>
                </a:cubicBezTo>
                <a:cubicBezTo>
                  <a:pt x="67" y="88"/>
                  <a:pt x="64" y="90"/>
                  <a:pt x="62" y="94"/>
                </a:cubicBezTo>
                <a:cubicBezTo>
                  <a:pt x="61" y="97"/>
                  <a:pt x="61" y="101"/>
                  <a:pt x="62" y="105"/>
                </a:cubicBezTo>
                <a:cubicBezTo>
                  <a:pt x="64" y="111"/>
                  <a:pt x="72" y="113"/>
                  <a:pt x="78" y="113"/>
                </a:cubicBezTo>
                <a:close/>
                <a:moveTo>
                  <a:pt x="171" y="195"/>
                </a:moveTo>
                <a:cubicBezTo>
                  <a:pt x="170" y="192"/>
                  <a:pt x="167" y="189"/>
                  <a:pt x="163" y="189"/>
                </a:cubicBezTo>
                <a:cubicBezTo>
                  <a:pt x="163" y="189"/>
                  <a:pt x="163" y="189"/>
                  <a:pt x="163" y="189"/>
                </a:cubicBezTo>
                <a:cubicBezTo>
                  <a:pt x="153" y="189"/>
                  <a:pt x="144" y="192"/>
                  <a:pt x="133" y="196"/>
                </a:cubicBezTo>
                <a:cubicBezTo>
                  <a:pt x="124" y="200"/>
                  <a:pt x="115" y="205"/>
                  <a:pt x="107" y="212"/>
                </a:cubicBezTo>
                <a:cubicBezTo>
                  <a:pt x="100" y="219"/>
                  <a:pt x="93" y="227"/>
                  <a:pt x="87" y="236"/>
                </a:cubicBezTo>
                <a:cubicBezTo>
                  <a:pt x="85" y="240"/>
                  <a:pt x="82" y="245"/>
                  <a:pt x="80" y="250"/>
                </a:cubicBezTo>
                <a:cubicBezTo>
                  <a:pt x="78" y="254"/>
                  <a:pt x="76" y="259"/>
                  <a:pt x="74" y="265"/>
                </a:cubicBezTo>
                <a:cubicBezTo>
                  <a:pt x="73" y="265"/>
                  <a:pt x="73" y="266"/>
                  <a:pt x="73" y="267"/>
                </a:cubicBezTo>
                <a:cubicBezTo>
                  <a:pt x="73" y="271"/>
                  <a:pt x="73" y="274"/>
                  <a:pt x="76" y="277"/>
                </a:cubicBezTo>
                <a:cubicBezTo>
                  <a:pt x="78" y="281"/>
                  <a:pt x="81" y="283"/>
                  <a:pt x="85" y="283"/>
                </a:cubicBezTo>
                <a:cubicBezTo>
                  <a:pt x="86" y="283"/>
                  <a:pt x="87" y="283"/>
                  <a:pt x="87" y="283"/>
                </a:cubicBezTo>
                <a:cubicBezTo>
                  <a:pt x="95" y="283"/>
                  <a:pt x="100" y="278"/>
                  <a:pt x="102" y="271"/>
                </a:cubicBezTo>
                <a:cubicBezTo>
                  <a:pt x="102" y="268"/>
                  <a:pt x="103" y="264"/>
                  <a:pt x="105" y="260"/>
                </a:cubicBezTo>
                <a:cubicBezTo>
                  <a:pt x="106" y="256"/>
                  <a:pt x="108" y="252"/>
                  <a:pt x="109" y="248"/>
                </a:cubicBezTo>
                <a:cubicBezTo>
                  <a:pt x="113" y="241"/>
                  <a:pt x="117" y="233"/>
                  <a:pt x="122" y="227"/>
                </a:cubicBezTo>
                <a:cubicBezTo>
                  <a:pt x="128" y="221"/>
                  <a:pt x="134" y="215"/>
                  <a:pt x="141" y="211"/>
                </a:cubicBezTo>
                <a:cubicBezTo>
                  <a:pt x="149" y="207"/>
                  <a:pt x="157" y="204"/>
                  <a:pt x="165" y="202"/>
                </a:cubicBezTo>
                <a:cubicBezTo>
                  <a:pt x="168" y="201"/>
                  <a:pt x="171" y="199"/>
                  <a:pt x="171" y="195"/>
                </a:cubicBezTo>
                <a:close/>
                <a:moveTo>
                  <a:pt x="191" y="205"/>
                </a:moveTo>
                <a:cubicBezTo>
                  <a:pt x="187" y="203"/>
                  <a:pt x="183" y="204"/>
                  <a:pt x="181" y="207"/>
                </a:cubicBezTo>
                <a:cubicBezTo>
                  <a:pt x="175" y="217"/>
                  <a:pt x="172" y="225"/>
                  <a:pt x="170" y="233"/>
                </a:cubicBezTo>
                <a:cubicBezTo>
                  <a:pt x="167" y="242"/>
                  <a:pt x="165" y="250"/>
                  <a:pt x="163" y="260"/>
                </a:cubicBezTo>
                <a:cubicBezTo>
                  <a:pt x="161" y="269"/>
                  <a:pt x="160" y="278"/>
                  <a:pt x="160" y="287"/>
                </a:cubicBezTo>
                <a:cubicBezTo>
                  <a:pt x="159" y="292"/>
                  <a:pt x="159" y="297"/>
                  <a:pt x="159" y="301"/>
                </a:cubicBezTo>
                <a:cubicBezTo>
                  <a:pt x="160" y="305"/>
                  <a:pt x="160" y="310"/>
                  <a:pt x="160" y="316"/>
                </a:cubicBezTo>
                <a:cubicBezTo>
                  <a:pt x="161" y="316"/>
                  <a:pt x="161" y="317"/>
                  <a:pt x="161" y="318"/>
                </a:cubicBezTo>
                <a:cubicBezTo>
                  <a:pt x="163" y="324"/>
                  <a:pt x="168" y="328"/>
                  <a:pt x="175" y="328"/>
                </a:cubicBezTo>
                <a:cubicBezTo>
                  <a:pt x="176" y="328"/>
                  <a:pt x="178" y="328"/>
                  <a:pt x="179" y="328"/>
                </a:cubicBezTo>
                <a:cubicBezTo>
                  <a:pt x="186" y="325"/>
                  <a:pt x="191" y="317"/>
                  <a:pt x="189" y="310"/>
                </a:cubicBezTo>
                <a:cubicBezTo>
                  <a:pt x="188" y="306"/>
                  <a:pt x="187" y="301"/>
                  <a:pt x="186" y="299"/>
                </a:cubicBezTo>
                <a:cubicBezTo>
                  <a:pt x="186" y="295"/>
                  <a:pt x="185" y="291"/>
                  <a:pt x="185" y="287"/>
                </a:cubicBezTo>
                <a:cubicBezTo>
                  <a:pt x="184" y="278"/>
                  <a:pt x="184" y="270"/>
                  <a:pt x="184" y="262"/>
                </a:cubicBezTo>
                <a:cubicBezTo>
                  <a:pt x="185" y="253"/>
                  <a:pt x="185" y="245"/>
                  <a:pt x="187" y="237"/>
                </a:cubicBezTo>
                <a:cubicBezTo>
                  <a:pt x="189" y="228"/>
                  <a:pt x="191" y="221"/>
                  <a:pt x="194" y="214"/>
                </a:cubicBezTo>
                <a:cubicBezTo>
                  <a:pt x="195" y="211"/>
                  <a:pt x="194" y="207"/>
                  <a:pt x="191" y="205"/>
                </a:cubicBezTo>
                <a:close/>
                <a:moveTo>
                  <a:pt x="263" y="333"/>
                </a:moveTo>
                <a:cubicBezTo>
                  <a:pt x="261" y="333"/>
                  <a:pt x="260" y="333"/>
                  <a:pt x="258" y="334"/>
                </a:cubicBezTo>
                <a:cubicBezTo>
                  <a:pt x="254" y="335"/>
                  <a:pt x="250" y="338"/>
                  <a:pt x="248" y="342"/>
                </a:cubicBezTo>
                <a:cubicBezTo>
                  <a:pt x="246" y="345"/>
                  <a:pt x="245" y="350"/>
                  <a:pt x="246" y="354"/>
                </a:cubicBezTo>
                <a:cubicBezTo>
                  <a:pt x="248" y="362"/>
                  <a:pt x="255" y="367"/>
                  <a:pt x="262" y="367"/>
                </a:cubicBezTo>
                <a:cubicBezTo>
                  <a:pt x="264" y="367"/>
                  <a:pt x="265" y="366"/>
                  <a:pt x="267" y="366"/>
                </a:cubicBezTo>
                <a:cubicBezTo>
                  <a:pt x="276" y="364"/>
                  <a:pt x="281" y="354"/>
                  <a:pt x="279" y="345"/>
                </a:cubicBezTo>
                <a:cubicBezTo>
                  <a:pt x="277" y="338"/>
                  <a:pt x="270" y="333"/>
                  <a:pt x="263" y="333"/>
                </a:cubicBezTo>
                <a:close/>
                <a:moveTo>
                  <a:pt x="356" y="230"/>
                </a:moveTo>
                <a:cubicBezTo>
                  <a:pt x="347" y="232"/>
                  <a:pt x="341" y="240"/>
                  <a:pt x="343" y="249"/>
                </a:cubicBezTo>
                <a:cubicBezTo>
                  <a:pt x="345" y="257"/>
                  <a:pt x="351" y="263"/>
                  <a:pt x="359" y="263"/>
                </a:cubicBezTo>
                <a:cubicBezTo>
                  <a:pt x="360" y="263"/>
                  <a:pt x="362" y="263"/>
                  <a:pt x="363" y="263"/>
                </a:cubicBezTo>
                <a:cubicBezTo>
                  <a:pt x="367" y="262"/>
                  <a:pt x="371" y="259"/>
                  <a:pt x="373" y="256"/>
                </a:cubicBezTo>
                <a:cubicBezTo>
                  <a:pt x="376" y="252"/>
                  <a:pt x="377" y="247"/>
                  <a:pt x="376" y="243"/>
                </a:cubicBezTo>
                <a:cubicBezTo>
                  <a:pt x="374" y="234"/>
                  <a:pt x="365" y="228"/>
                  <a:pt x="356" y="230"/>
                </a:cubicBezTo>
                <a:close/>
                <a:moveTo>
                  <a:pt x="383" y="114"/>
                </a:moveTo>
                <a:cubicBezTo>
                  <a:pt x="381" y="110"/>
                  <a:pt x="376" y="108"/>
                  <a:pt x="372" y="108"/>
                </a:cubicBezTo>
                <a:cubicBezTo>
                  <a:pt x="363" y="107"/>
                  <a:pt x="355" y="114"/>
                  <a:pt x="354" y="123"/>
                </a:cubicBezTo>
                <a:cubicBezTo>
                  <a:pt x="354" y="128"/>
                  <a:pt x="355" y="132"/>
                  <a:pt x="358" y="136"/>
                </a:cubicBezTo>
                <a:cubicBezTo>
                  <a:pt x="361" y="139"/>
                  <a:pt x="365" y="141"/>
                  <a:pt x="370" y="141"/>
                </a:cubicBezTo>
                <a:cubicBezTo>
                  <a:pt x="370" y="141"/>
                  <a:pt x="370" y="141"/>
                  <a:pt x="371" y="141"/>
                </a:cubicBezTo>
                <a:cubicBezTo>
                  <a:pt x="380" y="141"/>
                  <a:pt x="387" y="134"/>
                  <a:pt x="388" y="126"/>
                </a:cubicBezTo>
                <a:cubicBezTo>
                  <a:pt x="388" y="121"/>
                  <a:pt x="386" y="117"/>
                  <a:pt x="383" y="114"/>
                </a:cubicBezTo>
                <a:close/>
                <a:moveTo>
                  <a:pt x="281" y="35"/>
                </a:moveTo>
                <a:cubicBezTo>
                  <a:pt x="283" y="35"/>
                  <a:pt x="284" y="35"/>
                  <a:pt x="285" y="35"/>
                </a:cubicBezTo>
                <a:cubicBezTo>
                  <a:pt x="294" y="33"/>
                  <a:pt x="300" y="24"/>
                  <a:pt x="298" y="15"/>
                </a:cubicBezTo>
                <a:cubicBezTo>
                  <a:pt x="296" y="6"/>
                  <a:pt x="287" y="0"/>
                  <a:pt x="278" y="2"/>
                </a:cubicBezTo>
                <a:cubicBezTo>
                  <a:pt x="274" y="3"/>
                  <a:pt x="270" y="5"/>
                  <a:pt x="268" y="9"/>
                </a:cubicBezTo>
                <a:cubicBezTo>
                  <a:pt x="265" y="13"/>
                  <a:pt x="264" y="17"/>
                  <a:pt x="265" y="21"/>
                </a:cubicBezTo>
                <a:cubicBezTo>
                  <a:pt x="267" y="29"/>
                  <a:pt x="274" y="35"/>
                  <a:pt x="281" y="35"/>
                </a:cubicBezTo>
                <a:close/>
                <a:moveTo>
                  <a:pt x="32" y="120"/>
                </a:moveTo>
                <a:cubicBezTo>
                  <a:pt x="33" y="120"/>
                  <a:pt x="34" y="120"/>
                  <a:pt x="36" y="119"/>
                </a:cubicBezTo>
                <a:cubicBezTo>
                  <a:pt x="45" y="117"/>
                  <a:pt x="50" y="108"/>
                  <a:pt x="48" y="99"/>
                </a:cubicBezTo>
                <a:cubicBezTo>
                  <a:pt x="46" y="92"/>
                  <a:pt x="40" y="86"/>
                  <a:pt x="32" y="86"/>
                </a:cubicBezTo>
                <a:cubicBezTo>
                  <a:pt x="30" y="86"/>
                  <a:pt x="29" y="86"/>
                  <a:pt x="28" y="87"/>
                </a:cubicBezTo>
                <a:cubicBezTo>
                  <a:pt x="24" y="88"/>
                  <a:pt x="20" y="90"/>
                  <a:pt x="18" y="94"/>
                </a:cubicBezTo>
                <a:cubicBezTo>
                  <a:pt x="15" y="98"/>
                  <a:pt x="14" y="103"/>
                  <a:pt x="16" y="107"/>
                </a:cubicBezTo>
                <a:cubicBezTo>
                  <a:pt x="17" y="114"/>
                  <a:pt x="24" y="120"/>
                  <a:pt x="32" y="120"/>
                </a:cubicBezTo>
                <a:close/>
                <a:moveTo>
                  <a:pt x="71" y="288"/>
                </a:moveTo>
                <a:cubicBezTo>
                  <a:pt x="69" y="288"/>
                  <a:pt x="66" y="289"/>
                  <a:pt x="64" y="290"/>
                </a:cubicBezTo>
                <a:cubicBezTo>
                  <a:pt x="60" y="292"/>
                  <a:pt x="57" y="296"/>
                  <a:pt x="55" y="300"/>
                </a:cubicBezTo>
                <a:cubicBezTo>
                  <a:pt x="54" y="304"/>
                  <a:pt x="54" y="309"/>
                  <a:pt x="56" y="313"/>
                </a:cubicBezTo>
                <a:cubicBezTo>
                  <a:pt x="59" y="318"/>
                  <a:pt x="65" y="322"/>
                  <a:pt x="71" y="322"/>
                </a:cubicBezTo>
                <a:cubicBezTo>
                  <a:pt x="74" y="322"/>
                  <a:pt x="76" y="321"/>
                  <a:pt x="79" y="320"/>
                </a:cubicBezTo>
                <a:cubicBezTo>
                  <a:pt x="83" y="318"/>
                  <a:pt x="86" y="315"/>
                  <a:pt x="87" y="311"/>
                </a:cubicBezTo>
                <a:cubicBezTo>
                  <a:pt x="89" y="306"/>
                  <a:pt x="88" y="302"/>
                  <a:pt x="86" y="298"/>
                </a:cubicBezTo>
                <a:cubicBezTo>
                  <a:pt x="84" y="292"/>
                  <a:pt x="78" y="288"/>
                  <a:pt x="71" y="288"/>
                </a:cubicBezTo>
                <a:close/>
                <a:moveTo>
                  <a:pt x="170" y="341"/>
                </a:moveTo>
                <a:cubicBezTo>
                  <a:pt x="168" y="341"/>
                  <a:pt x="167" y="341"/>
                  <a:pt x="166" y="342"/>
                </a:cubicBezTo>
                <a:cubicBezTo>
                  <a:pt x="157" y="344"/>
                  <a:pt x="151" y="353"/>
                  <a:pt x="154" y="362"/>
                </a:cubicBezTo>
                <a:cubicBezTo>
                  <a:pt x="156" y="369"/>
                  <a:pt x="162" y="374"/>
                  <a:pt x="170" y="374"/>
                </a:cubicBezTo>
                <a:cubicBezTo>
                  <a:pt x="171" y="374"/>
                  <a:pt x="173" y="374"/>
                  <a:pt x="174" y="374"/>
                </a:cubicBezTo>
                <a:cubicBezTo>
                  <a:pt x="179" y="373"/>
                  <a:pt x="182" y="370"/>
                  <a:pt x="184" y="366"/>
                </a:cubicBezTo>
                <a:cubicBezTo>
                  <a:pt x="187" y="362"/>
                  <a:pt x="187" y="358"/>
                  <a:pt x="186" y="353"/>
                </a:cubicBezTo>
                <a:cubicBezTo>
                  <a:pt x="184" y="346"/>
                  <a:pt x="177" y="341"/>
                  <a:pt x="170" y="341"/>
                </a:cubicBezTo>
                <a:close/>
                <a:moveTo>
                  <a:pt x="65" y="193"/>
                </a:moveTo>
                <a:cubicBezTo>
                  <a:pt x="65" y="193"/>
                  <a:pt x="66" y="191"/>
                  <a:pt x="68" y="190"/>
                </a:cubicBezTo>
                <a:cubicBezTo>
                  <a:pt x="69" y="188"/>
                  <a:pt x="71" y="187"/>
                  <a:pt x="72" y="186"/>
                </a:cubicBezTo>
                <a:cubicBezTo>
                  <a:pt x="75" y="183"/>
                  <a:pt x="79" y="181"/>
                  <a:pt x="82" y="179"/>
                </a:cubicBezTo>
                <a:cubicBezTo>
                  <a:pt x="89" y="175"/>
                  <a:pt x="97" y="172"/>
                  <a:pt x="105" y="170"/>
                </a:cubicBezTo>
                <a:cubicBezTo>
                  <a:pt x="113" y="169"/>
                  <a:pt x="122" y="168"/>
                  <a:pt x="130" y="168"/>
                </a:cubicBezTo>
                <a:cubicBezTo>
                  <a:pt x="131" y="168"/>
                  <a:pt x="131" y="168"/>
                  <a:pt x="131" y="168"/>
                </a:cubicBezTo>
                <a:cubicBezTo>
                  <a:pt x="141" y="168"/>
                  <a:pt x="150" y="169"/>
                  <a:pt x="157" y="172"/>
                </a:cubicBezTo>
                <a:cubicBezTo>
                  <a:pt x="160" y="173"/>
                  <a:pt x="163" y="171"/>
                  <a:pt x="165" y="169"/>
                </a:cubicBezTo>
                <a:cubicBezTo>
                  <a:pt x="167" y="166"/>
                  <a:pt x="165" y="162"/>
                  <a:pt x="162" y="160"/>
                </a:cubicBezTo>
                <a:cubicBezTo>
                  <a:pt x="152" y="154"/>
                  <a:pt x="142" y="152"/>
                  <a:pt x="133" y="151"/>
                </a:cubicBezTo>
                <a:cubicBezTo>
                  <a:pt x="123" y="149"/>
                  <a:pt x="113" y="149"/>
                  <a:pt x="102" y="150"/>
                </a:cubicBezTo>
                <a:cubicBezTo>
                  <a:pt x="92" y="150"/>
                  <a:pt x="81" y="153"/>
                  <a:pt x="71" y="157"/>
                </a:cubicBezTo>
                <a:cubicBezTo>
                  <a:pt x="66" y="159"/>
                  <a:pt x="61" y="161"/>
                  <a:pt x="57" y="164"/>
                </a:cubicBezTo>
                <a:cubicBezTo>
                  <a:pt x="54" y="165"/>
                  <a:pt x="52" y="167"/>
                  <a:pt x="50" y="169"/>
                </a:cubicBezTo>
                <a:cubicBezTo>
                  <a:pt x="47" y="171"/>
                  <a:pt x="45" y="172"/>
                  <a:pt x="43" y="175"/>
                </a:cubicBezTo>
                <a:cubicBezTo>
                  <a:pt x="42" y="175"/>
                  <a:pt x="42" y="175"/>
                  <a:pt x="42" y="175"/>
                </a:cubicBezTo>
                <a:cubicBezTo>
                  <a:pt x="41" y="176"/>
                  <a:pt x="41" y="177"/>
                  <a:pt x="40" y="178"/>
                </a:cubicBezTo>
                <a:cubicBezTo>
                  <a:pt x="36" y="184"/>
                  <a:pt x="38" y="193"/>
                  <a:pt x="45" y="198"/>
                </a:cubicBezTo>
                <a:cubicBezTo>
                  <a:pt x="47" y="199"/>
                  <a:pt x="50" y="200"/>
                  <a:pt x="52" y="200"/>
                </a:cubicBezTo>
                <a:cubicBezTo>
                  <a:pt x="57" y="200"/>
                  <a:pt x="62" y="197"/>
                  <a:pt x="65" y="193"/>
                </a:cubicBezTo>
                <a:close/>
                <a:moveTo>
                  <a:pt x="6" y="203"/>
                </a:moveTo>
                <a:cubicBezTo>
                  <a:pt x="0" y="210"/>
                  <a:pt x="1" y="221"/>
                  <a:pt x="8" y="227"/>
                </a:cubicBezTo>
                <a:cubicBezTo>
                  <a:pt x="11" y="229"/>
                  <a:pt x="15" y="231"/>
                  <a:pt x="19" y="231"/>
                </a:cubicBezTo>
                <a:cubicBezTo>
                  <a:pt x="24" y="231"/>
                  <a:pt x="29" y="229"/>
                  <a:pt x="32" y="225"/>
                </a:cubicBezTo>
                <a:cubicBezTo>
                  <a:pt x="38" y="218"/>
                  <a:pt x="37" y="207"/>
                  <a:pt x="30" y="201"/>
                </a:cubicBezTo>
                <a:cubicBezTo>
                  <a:pt x="23" y="196"/>
                  <a:pt x="12" y="197"/>
                  <a:pt x="6" y="203"/>
                </a:cubicBezTo>
                <a:close/>
              </a:path>
            </a:pathLst>
          </a:custGeom>
          <a:solidFill>
            <a:srgbClr val="FCD11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9697" y="6049360"/>
            <a:ext cx="931986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DEV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64339" y="6049360"/>
            <a:ext cx="938398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OPS</a:t>
            </a:r>
          </a:p>
        </p:txBody>
      </p:sp>
      <p:sp>
        <p:nvSpPr>
          <p:cNvPr id="44" name="Explosion 1 2"/>
          <p:cNvSpPr/>
          <p:nvPr/>
        </p:nvSpPr>
        <p:spPr bwMode="auto">
          <a:xfrm>
            <a:off x="8435995" y="2662342"/>
            <a:ext cx="3672408" cy="3672408"/>
          </a:xfrm>
          <a:prstGeom prst="irregularSeal1">
            <a:avLst/>
          </a:prstGeom>
          <a:solidFill>
            <a:srgbClr val="FFF100">
              <a:alpha val="7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5" name="Explosion 1 4"/>
          <p:cNvSpPr/>
          <p:nvPr/>
        </p:nvSpPr>
        <p:spPr bwMode="auto">
          <a:xfrm rot="9900000">
            <a:off x="8888939" y="3045408"/>
            <a:ext cx="2700491" cy="2700491"/>
          </a:xfrm>
          <a:prstGeom prst="irregularSeal1">
            <a:avLst/>
          </a:prstGeom>
          <a:solidFill>
            <a:srgbClr val="FFB900">
              <a:alpha val="8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" name="Explosion 1 5"/>
          <p:cNvSpPr/>
          <p:nvPr/>
        </p:nvSpPr>
        <p:spPr bwMode="auto">
          <a:xfrm rot="5400000">
            <a:off x="9418638" y="3542968"/>
            <a:ext cx="1916898" cy="1916898"/>
          </a:xfrm>
          <a:prstGeom prst="irregularSeal1">
            <a:avLst/>
          </a:prstGeom>
          <a:solidFill>
            <a:srgbClr val="DC3C00">
              <a:alpha val="8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7" name="Freeform 57"/>
          <p:cNvSpPr>
            <a:spLocks noEditPoints="1"/>
          </p:cNvSpPr>
          <p:nvPr/>
        </p:nvSpPr>
        <p:spPr bwMode="auto">
          <a:xfrm>
            <a:off x="1125212" y="2777182"/>
            <a:ext cx="655217" cy="676137"/>
          </a:xfrm>
          <a:custGeom>
            <a:avLst/>
            <a:gdLst>
              <a:gd name="T0" fmla="*/ 364 w 371"/>
              <a:gd name="T1" fmla="*/ 103 h 383"/>
              <a:gd name="T2" fmla="*/ 216 w 371"/>
              <a:gd name="T3" fmla="*/ 3 h 383"/>
              <a:gd name="T4" fmla="*/ 203 w 371"/>
              <a:gd name="T5" fmla="*/ 1 h 383"/>
              <a:gd name="T6" fmla="*/ 13 w 371"/>
              <a:gd name="T7" fmla="*/ 50 h 383"/>
              <a:gd name="T8" fmla="*/ 0 w 371"/>
              <a:gd name="T9" fmla="*/ 66 h 383"/>
              <a:gd name="T10" fmla="*/ 0 w 371"/>
              <a:gd name="T11" fmla="*/ 243 h 383"/>
              <a:gd name="T12" fmla="*/ 5 w 371"/>
              <a:gd name="T13" fmla="*/ 255 h 383"/>
              <a:gd name="T14" fmla="*/ 125 w 371"/>
              <a:gd name="T15" fmla="*/ 379 h 383"/>
              <a:gd name="T16" fmla="*/ 137 w 371"/>
              <a:gd name="T17" fmla="*/ 383 h 383"/>
              <a:gd name="T18" fmla="*/ 142 w 371"/>
              <a:gd name="T19" fmla="*/ 383 h 383"/>
              <a:gd name="T20" fmla="*/ 351 w 371"/>
              <a:gd name="T21" fmla="*/ 310 h 383"/>
              <a:gd name="T22" fmla="*/ 362 w 371"/>
              <a:gd name="T23" fmla="*/ 296 h 383"/>
              <a:gd name="T24" fmla="*/ 371 w 371"/>
              <a:gd name="T25" fmla="*/ 117 h 383"/>
              <a:gd name="T26" fmla="*/ 364 w 371"/>
              <a:gd name="T27" fmla="*/ 103 h 383"/>
              <a:gd name="T28" fmla="*/ 204 w 371"/>
              <a:gd name="T29" fmla="*/ 34 h 383"/>
              <a:gd name="T30" fmla="*/ 321 w 371"/>
              <a:gd name="T31" fmla="*/ 113 h 383"/>
              <a:gd name="T32" fmla="*/ 251 w 371"/>
              <a:gd name="T33" fmla="*/ 134 h 383"/>
              <a:gd name="T34" fmla="*/ 139 w 371"/>
              <a:gd name="T35" fmla="*/ 51 h 383"/>
              <a:gd name="T36" fmla="*/ 204 w 371"/>
              <a:gd name="T37" fmla="*/ 34 h 383"/>
              <a:gd name="T38" fmla="*/ 143 w 371"/>
              <a:gd name="T39" fmla="*/ 167 h 383"/>
              <a:gd name="T40" fmla="*/ 42 w 371"/>
              <a:gd name="T41" fmla="*/ 76 h 383"/>
              <a:gd name="T42" fmla="*/ 113 w 371"/>
              <a:gd name="T43" fmla="*/ 58 h 383"/>
              <a:gd name="T44" fmla="*/ 225 w 371"/>
              <a:gd name="T45" fmla="*/ 142 h 383"/>
              <a:gd name="T46" fmla="*/ 143 w 371"/>
              <a:gd name="T47" fmla="*/ 167 h 383"/>
              <a:gd name="T48" fmla="*/ 33 w 371"/>
              <a:gd name="T49" fmla="*/ 237 h 383"/>
              <a:gd name="T50" fmla="*/ 33 w 371"/>
              <a:gd name="T51" fmla="*/ 96 h 383"/>
              <a:gd name="T52" fmla="*/ 130 w 371"/>
              <a:gd name="T53" fmla="*/ 184 h 383"/>
              <a:gd name="T54" fmla="*/ 130 w 371"/>
              <a:gd name="T55" fmla="*/ 338 h 383"/>
              <a:gd name="T56" fmla="*/ 33 w 371"/>
              <a:gd name="T57" fmla="*/ 237 h 383"/>
              <a:gd name="T58" fmla="*/ 152 w 371"/>
              <a:gd name="T59" fmla="*/ 345 h 383"/>
              <a:gd name="T60" fmla="*/ 152 w 371"/>
              <a:gd name="T61" fmla="*/ 187 h 383"/>
              <a:gd name="T62" fmla="*/ 338 w 371"/>
              <a:gd name="T63" fmla="*/ 130 h 383"/>
              <a:gd name="T64" fmla="*/ 330 w 371"/>
              <a:gd name="T65" fmla="*/ 283 h 383"/>
              <a:gd name="T66" fmla="*/ 152 w 371"/>
              <a:gd name="T67" fmla="*/ 345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71" h="383">
                <a:moveTo>
                  <a:pt x="364" y="103"/>
                </a:moveTo>
                <a:cubicBezTo>
                  <a:pt x="216" y="3"/>
                  <a:pt x="216" y="3"/>
                  <a:pt x="216" y="3"/>
                </a:cubicBezTo>
                <a:cubicBezTo>
                  <a:pt x="213" y="1"/>
                  <a:pt x="208" y="0"/>
                  <a:pt x="203" y="1"/>
                </a:cubicBezTo>
                <a:cubicBezTo>
                  <a:pt x="13" y="50"/>
                  <a:pt x="13" y="50"/>
                  <a:pt x="13" y="50"/>
                </a:cubicBezTo>
                <a:cubicBezTo>
                  <a:pt x="5" y="52"/>
                  <a:pt x="0" y="58"/>
                  <a:pt x="0" y="66"/>
                </a:cubicBezTo>
                <a:cubicBezTo>
                  <a:pt x="0" y="243"/>
                  <a:pt x="0" y="243"/>
                  <a:pt x="0" y="243"/>
                </a:cubicBezTo>
                <a:cubicBezTo>
                  <a:pt x="0" y="248"/>
                  <a:pt x="2" y="252"/>
                  <a:pt x="5" y="255"/>
                </a:cubicBezTo>
                <a:cubicBezTo>
                  <a:pt x="125" y="379"/>
                  <a:pt x="125" y="379"/>
                  <a:pt x="125" y="379"/>
                </a:cubicBezTo>
                <a:cubicBezTo>
                  <a:pt x="128" y="382"/>
                  <a:pt x="132" y="383"/>
                  <a:pt x="137" y="383"/>
                </a:cubicBezTo>
                <a:cubicBezTo>
                  <a:pt x="138" y="383"/>
                  <a:pt x="140" y="383"/>
                  <a:pt x="142" y="383"/>
                </a:cubicBezTo>
                <a:cubicBezTo>
                  <a:pt x="351" y="310"/>
                  <a:pt x="351" y="310"/>
                  <a:pt x="351" y="310"/>
                </a:cubicBezTo>
                <a:cubicBezTo>
                  <a:pt x="357" y="308"/>
                  <a:pt x="362" y="302"/>
                  <a:pt x="362" y="296"/>
                </a:cubicBezTo>
                <a:cubicBezTo>
                  <a:pt x="371" y="117"/>
                  <a:pt x="371" y="117"/>
                  <a:pt x="371" y="117"/>
                </a:cubicBezTo>
                <a:cubicBezTo>
                  <a:pt x="371" y="112"/>
                  <a:pt x="369" y="106"/>
                  <a:pt x="364" y="103"/>
                </a:cubicBezTo>
                <a:close/>
                <a:moveTo>
                  <a:pt x="204" y="34"/>
                </a:moveTo>
                <a:cubicBezTo>
                  <a:pt x="321" y="113"/>
                  <a:pt x="321" y="113"/>
                  <a:pt x="321" y="113"/>
                </a:cubicBezTo>
                <a:cubicBezTo>
                  <a:pt x="251" y="134"/>
                  <a:pt x="251" y="134"/>
                  <a:pt x="251" y="134"/>
                </a:cubicBezTo>
                <a:cubicBezTo>
                  <a:pt x="139" y="51"/>
                  <a:pt x="139" y="51"/>
                  <a:pt x="139" y="51"/>
                </a:cubicBezTo>
                <a:lnTo>
                  <a:pt x="204" y="34"/>
                </a:lnTo>
                <a:close/>
                <a:moveTo>
                  <a:pt x="143" y="167"/>
                </a:moveTo>
                <a:cubicBezTo>
                  <a:pt x="42" y="76"/>
                  <a:pt x="42" y="76"/>
                  <a:pt x="42" y="76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225" y="142"/>
                  <a:pt x="225" y="142"/>
                  <a:pt x="225" y="142"/>
                </a:cubicBezTo>
                <a:lnTo>
                  <a:pt x="143" y="167"/>
                </a:lnTo>
                <a:close/>
                <a:moveTo>
                  <a:pt x="33" y="237"/>
                </a:moveTo>
                <a:cubicBezTo>
                  <a:pt x="33" y="96"/>
                  <a:pt x="33" y="96"/>
                  <a:pt x="33" y="96"/>
                </a:cubicBezTo>
                <a:cubicBezTo>
                  <a:pt x="130" y="184"/>
                  <a:pt x="130" y="184"/>
                  <a:pt x="130" y="184"/>
                </a:cubicBezTo>
                <a:cubicBezTo>
                  <a:pt x="130" y="338"/>
                  <a:pt x="130" y="338"/>
                  <a:pt x="130" y="338"/>
                </a:cubicBezTo>
                <a:lnTo>
                  <a:pt x="33" y="237"/>
                </a:lnTo>
                <a:close/>
                <a:moveTo>
                  <a:pt x="152" y="345"/>
                </a:moveTo>
                <a:cubicBezTo>
                  <a:pt x="152" y="187"/>
                  <a:pt x="152" y="187"/>
                  <a:pt x="152" y="187"/>
                </a:cubicBezTo>
                <a:cubicBezTo>
                  <a:pt x="338" y="130"/>
                  <a:pt x="338" y="130"/>
                  <a:pt x="338" y="130"/>
                </a:cubicBezTo>
                <a:cubicBezTo>
                  <a:pt x="330" y="283"/>
                  <a:pt x="330" y="283"/>
                  <a:pt x="330" y="283"/>
                </a:cubicBezTo>
                <a:lnTo>
                  <a:pt x="152" y="34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184"/>
            <a:endParaRPr lang="en-US" sz="1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563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2967E-6 -0.00023 L 0.05591 -0.13618 C 0.07008 -0.16682 0.07531 -0.17181 0.0854 -0.18497 C 0.09535 -0.19791 0.10518 -0.20653 0.11667 -0.2138 C 0.12803 -0.22106 0.1422 -0.22696 0.15496 -0.22946 C 0.16773 -0.23195 0.18215 -0.23173 0.19377 -0.229 C 0.20513 -0.22605 0.21432 -0.22038 0.22428 -0.21244 C 0.23385 -0.20449 0.24419 -0.19541 0.25147 -0.18111 C 0.25874 -0.16704 0.26334 -0.1532 0.26793 -0.12755 C 0.27291 -0.10145 0.27495 -0.07444 0.2784 -0.02746 C 0.28185 0.01929 0.28249 0.05039 0.28363 0.08103 C 0.28427 0.10168 0.28657 0.1439 0.28746 0.16046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3" y="-35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2967E-6 -0.00023 L 0.05591 -0.13618 C 0.07008 -0.16682 0.07531 -0.17181 0.0854 -0.18497 C 0.09535 -0.19791 0.10518 -0.20653 0.11667 -0.2138 C 0.12803 -0.22106 0.1422 -0.22696 0.15496 -0.22946 C 0.16773 -0.23195 0.18215 -0.23173 0.19377 -0.229 C 0.20513 -0.22605 0.21432 -0.22038 0.22428 -0.21244 C 0.23385 -0.20449 0.24419 -0.19541 0.25147 -0.18111 C 0.25874 -0.16704 0.26334 -0.1532 0.26793 -0.12755 C 0.27291 -0.10145 0.27495 -0.07444 0.2784 -0.02746 C 0.28185 0.01929 0.28249 0.05039 0.28363 0.08103 C 0.28427 0.10168 0.28657 0.1439 0.28746 0.16046 " pathEditMode="relative" rAng="0" ptsTypes="AAAAAAAAAA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3" y="-35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1616E-6 -3.6768E-7 L -0.01302 0.03336 L -0.00996 0.04017 L 0.00268 0.05197 L 0.00332 0.06082 L 0.00038 0.07557 L -0.00383 0.08919 " pathEditMode="relative" ptsTypes="AAAAAAA">
                                      <p:cBhvr>
                                        <p:cTn id="2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1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10000" fill="remove" grpId="3" nodeType="with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3" dur="1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4" dur="1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4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47688" y="295275"/>
            <a:ext cx="11888787" cy="917575"/>
          </a:xfrm>
        </p:spPr>
        <p:txBody>
          <a:bodyPr/>
          <a:lstStyle/>
          <a:p>
            <a:r>
              <a:rPr lang="en-US" dirty="0"/>
              <a:t>What is DevOps?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12" y="1989238"/>
            <a:ext cx="8286354" cy="469326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34034" y="3566880"/>
            <a:ext cx="2106962" cy="1015245"/>
            <a:chOff x="1915245" y="3565268"/>
            <a:chExt cx="2106962" cy="1015245"/>
          </a:xfrm>
          <a:solidFill>
            <a:srgbClr val="7549A7"/>
          </a:solidFill>
        </p:grpSpPr>
        <p:sp>
          <p:nvSpPr>
            <p:cNvPr id="6" name="Right Triangle 5"/>
            <p:cNvSpPr/>
            <p:nvPr/>
          </p:nvSpPr>
          <p:spPr bwMode="auto">
            <a:xfrm flipH="1" flipV="1">
              <a:off x="3212354" y="4262381"/>
              <a:ext cx="233927" cy="318132"/>
            </a:xfrm>
            <a:prstGeom prst="rtTriangle">
              <a:avLst/>
            </a:prstGeom>
            <a:grp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915245" y="3565268"/>
              <a:ext cx="2106962" cy="715902"/>
            </a:xfrm>
            <a:prstGeom prst="roundRect">
              <a:avLst/>
            </a:prstGeom>
            <a:grpFill/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28">
                <a:defRPr/>
              </a:pPr>
              <a:r>
                <a:rPr lang="en-US" sz="1200" kern="0" dirty="0">
                  <a:solidFill>
                    <a:srgbClr val="FBFBFB"/>
                  </a:solidFill>
                  <a:cs typeface="Bodoni Std Bold Italic"/>
                </a:rPr>
                <a:t>“It’s Development and</a:t>
              </a:r>
              <a:br>
                <a:rPr lang="en-US" sz="1200" kern="0" dirty="0">
                  <a:solidFill>
                    <a:srgbClr val="FBFBFB"/>
                  </a:solidFill>
                  <a:cs typeface="Bodoni Std Bold Italic"/>
                </a:rPr>
              </a:br>
              <a:r>
                <a:rPr lang="en-US" sz="1200" kern="0" dirty="0">
                  <a:solidFill>
                    <a:srgbClr val="FBFBFB"/>
                  </a:solidFill>
                  <a:cs typeface="Bodoni Std Bold Italic"/>
                </a:rPr>
                <a:t>Operations collaboration”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84734" y="1219394"/>
            <a:ext cx="1315046" cy="686386"/>
            <a:chOff x="3263030" y="1224045"/>
            <a:chExt cx="1315046" cy="686386"/>
          </a:xfrm>
          <a:solidFill>
            <a:srgbClr val="BADB0A"/>
          </a:solidFill>
        </p:grpSpPr>
        <p:sp>
          <p:nvSpPr>
            <p:cNvPr id="9" name="Right Triangle 8"/>
            <p:cNvSpPr/>
            <p:nvPr/>
          </p:nvSpPr>
          <p:spPr bwMode="auto">
            <a:xfrm flipH="1" flipV="1">
              <a:off x="4254100" y="1656968"/>
              <a:ext cx="186375" cy="253463"/>
            </a:xfrm>
            <a:prstGeom prst="rtTriangle">
              <a:avLst/>
            </a:prstGeom>
            <a:solidFill>
              <a:srgbClr val="009CE5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63030" y="1224045"/>
              <a:ext cx="1315046" cy="446826"/>
            </a:xfrm>
            <a:prstGeom prst="roundRect">
              <a:avLst/>
            </a:prstGeom>
            <a:solidFill>
              <a:srgbClr val="009CE5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28">
                <a:defRPr/>
              </a:pPr>
              <a:r>
                <a:rPr lang="en-US" sz="1200" kern="0" dirty="0">
                  <a:solidFill>
                    <a:srgbClr val="FBFBFB"/>
                  </a:solidFill>
                  <a:cs typeface="Bodoni Std Bold Italic"/>
                </a:rPr>
                <a:t>“It’s a job title”</a:t>
              </a:r>
            </a:p>
          </p:txBody>
        </p:sp>
      </p:grpSp>
      <p:sp>
        <p:nvSpPr>
          <p:cNvPr id="11" name="Right Triangle 10"/>
          <p:cNvSpPr/>
          <p:nvPr/>
        </p:nvSpPr>
        <p:spPr bwMode="auto">
          <a:xfrm flipV="1">
            <a:off x="8631950" y="4197101"/>
            <a:ext cx="233927" cy="318132"/>
          </a:xfrm>
          <a:prstGeom prst="rt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373650" y="3629510"/>
            <a:ext cx="1725768" cy="586380"/>
          </a:xfrm>
          <a:prstGeom prst="roundRect">
            <a:avLst/>
          </a:prstGeom>
          <a:solidFill>
            <a:srgbClr val="00B0F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28">
              <a:defRPr/>
            </a:pPr>
            <a:r>
              <a:rPr lang="en-US" sz="1200" kern="0" dirty="0">
                <a:solidFill>
                  <a:srgbClr val="FBFBFB"/>
                </a:solidFill>
                <a:cs typeface="Bodoni Std Bold Italic"/>
              </a:rPr>
              <a:t>“It means faster and smaller releases”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317298" y="3286317"/>
            <a:ext cx="1505024" cy="686386"/>
            <a:chOff x="5229616" y="3272179"/>
            <a:chExt cx="1505024" cy="686386"/>
          </a:xfrm>
          <a:solidFill>
            <a:srgbClr val="682A7A"/>
          </a:solidFill>
        </p:grpSpPr>
        <p:sp>
          <p:nvSpPr>
            <p:cNvPr id="14" name="Right Triangle 13"/>
            <p:cNvSpPr/>
            <p:nvPr/>
          </p:nvSpPr>
          <p:spPr bwMode="auto">
            <a:xfrm flipV="1">
              <a:off x="5888941" y="3705102"/>
              <a:ext cx="186375" cy="253463"/>
            </a:xfrm>
            <a:prstGeom prst="rtTriangle">
              <a:avLst/>
            </a:prstGeom>
            <a:grp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229616" y="3272179"/>
              <a:ext cx="1505024" cy="446826"/>
            </a:xfrm>
            <a:prstGeom prst="roundRect">
              <a:avLst/>
            </a:prstGeom>
            <a:grpFill/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28">
                <a:defRPr/>
              </a:pPr>
              <a:r>
                <a:rPr lang="en-US" sz="1200" kern="0" dirty="0">
                  <a:solidFill>
                    <a:srgbClr val="FBFBFB"/>
                  </a:solidFill>
                  <a:cs typeface="Bodoni Std Bold Italic"/>
                </a:rPr>
                <a:t>“It’s automation”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72545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 dirty="0"/>
              <a:t>The DevOps conversation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360251" y="5622064"/>
            <a:ext cx="3650483" cy="887379"/>
            <a:chOff x="4359987" y="5622366"/>
            <a:chExt cx="3651001" cy="887505"/>
          </a:xfrm>
          <a:solidFill>
            <a:srgbClr val="B4009E"/>
          </a:solidFill>
        </p:grpSpPr>
        <p:sp>
          <p:nvSpPr>
            <p:cNvPr id="19" name="Rectangle 18"/>
            <p:cNvSpPr/>
            <p:nvPr/>
          </p:nvSpPr>
          <p:spPr bwMode="auto">
            <a:xfrm>
              <a:off x="4359987" y="5622366"/>
              <a:ext cx="914400" cy="887505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2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399" b="1" dirty="0">
                  <a:ln w="0"/>
                  <a:gradFill>
                    <a:gsLst>
                      <a:gs pos="1250">
                        <a:schemeClr val="bg1"/>
                      </a:gs>
                      <a:gs pos="100000">
                        <a:schemeClr val="bg1"/>
                      </a:gs>
                    </a:gsLst>
                    <a:lin ang="0" scaled="0"/>
                  </a:gradFill>
                </a:rPr>
                <a:t>2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292296" y="5622366"/>
              <a:ext cx="2718692" cy="887505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82854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defTabSz="9322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999" dirty="0">
                  <a:ln w="0"/>
                  <a:gradFill>
                    <a:gsLst>
                      <a:gs pos="1250">
                        <a:schemeClr val="bg1"/>
                      </a:gs>
                      <a:gs pos="100000">
                        <a:schemeClr val="bg1"/>
                      </a:gs>
                    </a:gsLst>
                    <a:lin ang="0" scaled="0"/>
                  </a:gradFill>
                  <a:latin typeface="Segoe UI Light"/>
                </a:rPr>
                <a:t>Process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208210" y="5622065"/>
            <a:ext cx="3650482" cy="887379"/>
            <a:chOff x="8208492" y="5622366"/>
            <a:chExt cx="3651000" cy="887505"/>
          </a:xfrm>
          <a:solidFill>
            <a:srgbClr val="E81123"/>
          </a:solidFill>
        </p:grpSpPr>
        <p:sp>
          <p:nvSpPr>
            <p:cNvPr id="22" name="Rectangle 21"/>
            <p:cNvSpPr/>
            <p:nvPr/>
          </p:nvSpPr>
          <p:spPr bwMode="auto">
            <a:xfrm>
              <a:off x="8208492" y="5622366"/>
              <a:ext cx="914400" cy="887505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2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399" b="1" dirty="0">
                  <a:ln w="0"/>
                  <a:gradFill>
                    <a:gsLst>
                      <a:gs pos="1250">
                        <a:schemeClr val="bg1"/>
                      </a:gs>
                      <a:gs pos="100000">
                        <a:schemeClr val="bg1"/>
                      </a:gs>
                    </a:gsLst>
                    <a:lin ang="0" scaled="0"/>
                  </a:gradFill>
                </a:rPr>
                <a:t>3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9140800" y="5622366"/>
              <a:ext cx="2718692" cy="887505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82854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defTabSz="9322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999" dirty="0">
                  <a:ln w="0"/>
                  <a:gradFill>
                    <a:gsLst>
                      <a:gs pos="1250">
                        <a:schemeClr val="bg1"/>
                      </a:gs>
                      <a:gs pos="100000">
                        <a:schemeClr val="bg1"/>
                      </a:gs>
                    </a:gsLst>
                    <a:lin ang="0" scaled="0"/>
                  </a:gradFill>
                  <a:latin typeface="Segoe UI Light"/>
                </a:rPr>
                <a:t>Products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2292" y="5627379"/>
            <a:ext cx="3650483" cy="887379"/>
            <a:chOff x="511482" y="5622366"/>
            <a:chExt cx="3651001" cy="887505"/>
          </a:xfrm>
          <a:solidFill>
            <a:srgbClr val="5C2D91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511482" y="5622366"/>
              <a:ext cx="914400" cy="887505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322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399" b="1" dirty="0">
                  <a:ln w="0"/>
                  <a:gradFill>
                    <a:gsLst>
                      <a:gs pos="1250">
                        <a:schemeClr val="bg1"/>
                      </a:gs>
                      <a:gs pos="100000">
                        <a:schemeClr val="bg1"/>
                      </a:gs>
                    </a:gsLst>
                    <a:lin ang="0" scaled="0"/>
                  </a:gra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443791" y="5622366"/>
              <a:ext cx="2718692" cy="887505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82854" tIns="46630" rIns="0" bIns="46630" numCol="1" rtlCol="0" anchor="ctr" anchorCtr="0" compatLnSpc="1">
              <a:prstTxWarp prst="textNoShape">
                <a:avLst/>
              </a:prstTxWarp>
            </a:bodyPr>
            <a:lstStyle/>
            <a:p>
              <a:pPr defTabSz="93229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999" dirty="0">
                  <a:ln w="0"/>
                  <a:gradFill>
                    <a:gsLst>
                      <a:gs pos="1250">
                        <a:schemeClr val="bg1"/>
                      </a:gs>
                      <a:gs pos="100000">
                        <a:schemeClr val="bg1"/>
                      </a:gs>
                    </a:gsLst>
                    <a:lin ang="0" scaled="0"/>
                  </a:gradFill>
                  <a:latin typeface="Segoe UI Light"/>
                </a:rPr>
                <a:t>People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8" y="2101355"/>
            <a:ext cx="1724972" cy="308744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168" y="2480480"/>
            <a:ext cx="1330145" cy="26112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568811" y="2100043"/>
            <a:ext cx="3298852" cy="3299988"/>
            <a:chOff x="3763989" y="1325427"/>
            <a:chExt cx="4610100" cy="461168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300" y="2709936"/>
              <a:ext cx="1717500" cy="15527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892" y="2730500"/>
              <a:ext cx="1772163" cy="160947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7154" y="3677327"/>
              <a:ext cx="248694" cy="20464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4108" y="1405778"/>
              <a:ext cx="4449971" cy="4450143"/>
            </a:xfrm>
            <a:prstGeom prst="rect">
              <a:avLst/>
            </a:prstGeom>
          </p:spPr>
        </p:pic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3763989" y="1325427"/>
              <a:ext cx="2305050" cy="2305050"/>
            </a:xfrm>
            <a:custGeom>
              <a:avLst/>
              <a:gdLst>
                <a:gd name="T0" fmla="*/ 80 w 2679"/>
                <a:gd name="T1" fmla="*/ 2678 h 2678"/>
                <a:gd name="T2" fmla="*/ 80 w 2679"/>
                <a:gd name="T3" fmla="*/ 2678 h 2678"/>
                <a:gd name="T4" fmla="*/ 0 w 2679"/>
                <a:gd name="T5" fmla="*/ 2678 h 2678"/>
                <a:gd name="T6" fmla="*/ 2679 w 2679"/>
                <a:gd name="T7" fmla="*/ 0 h 2678"/>
                <a:gd name="T8" fmla="*/ 2679 w 2679"/>
                <a:gd name="T9" fmla="*/ 80 h 2678"/>
                <a:gd name="T10" fmla="*/ 80 w 2679"/>
                <a:gd name="T11" fmla="*/ 2678 h 2678"/>
                <a:gd name="T12" fmla="*/ 80 w 2679"/>
                <a:gd name="T13" fmla="*/ 2678 h 2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79" h="2678">
                  <a:moveTo>
                    <a:pt x="80" y="2678"/>
                  </a:moveTo>
                  <a:lnTo>
                    <a:pt x="80" y="2678"/>
                  </a:lnTo>
                  <a:lnTo>
                    <a:pt x="0" y="2678"/>
                  </a:lnTo>
                  <a:cubicBezTo>
                    <a:pt x="0" y="1201"/>
                    <a:pt x="1202" y="0"/>
                    <a:pt x="2679" y="0"/>
                  </a:cubicBezTo>
                  <a:lnTo>
                    <a:pt x="2679" y="80"/>
                  </a:lnTo>
                  <a:cubicBezTo>
                    <a:pt x="1246" y="80"/>
                    <a:pt x="80" y="1245"/>
                    <a:pt x="80" y="2678"/>
                  </a:cubicBezTo>
                  <a:lnTo>
                    <a:pt x="80" y="2678"/>
                  </a:lnTo>
                  <a:close/>
                </a:path>
              </a:pathLst>
            </a:custGeom>
            <a:noFill/>
            <a:ln w="22225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04040"/>
                </a:solidFill>
              </a:endParaRPr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3763989" y="3630477"/>
              <a:ext cx="2305050" cy="2306638"/>
            </a:xfrm>
            <a:custGeom>
              <a:avLst/>
              <a:gdLst>
                <a:gd name="T0" fmla="*/ 2679 w 2679"/>
                <a:gd name="T1" fmla="*/ 2679 h 2679"/>
                <a:gd name="T2" fmla="*/ 2679 w 2679"/>
                <a:gd name="T3" fmla="*/ 2679 h 2679"/>
                <a:gd name="T4" fmla="*/ 0 w 2679"/>
                <a:gd name="T5" fmla="*/ 0 h 2679"/>
                <a:gd name="T6" fmla="*/ 80 w 2679"/>
                <a:gd name="T7" fmla="*/ 0 h 2679"/>
                <a:gd name="T8" fmla="*/ 2679 w 2679"/>
                <a:gd name="T9" fmla="*/ 2599 h 2679"/>
                <a:gd name="T10" fmla="*/ 2679 w 2679"/>
                <a:gd name="T11" fmla="*/ 2679 h 2679"/>
                <a:gd name="T12" fmla="*/ 2679 w 2679"/>
                <a:gd name="T13" fmla="*/ 2679 h 2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79" h="2679">
                  <a:moveTo>
                    <a:pt x="2679" y="2679"/>
                  </a:moveTo>
                  <a:lnTo>
                    <a:pt x="2679" y="2679"/>
                  </a:lnTo>
                  <a:cubicBezTo>
                    <a:pt x="1202" y="2679"/>
                    <a:pt x="0" y="1477"/>
                    <a:pt x="0" y="0"/>
                  </a:cubicBezTo>
                  <a:lnTo>
                    <a:pt x="80" y="0"/>
                  </a:lnTo>
                  <a:cubicBezTo>
                    <a:pt x="80" y="1433"/>
                    <a:pt x="1246" y="2599"/>
                    <a:pt x="2679" y="2599"/>
                  </a:cubicBezTo>
                  <a:lnTo>
                    <a:pt x="2679" y="2679"/>
                  </a:lnTo>
                  <a:lnTo>
                    <a:pt x="2679" y="2679"/>
                  </a:lnTo>
                  <a:close/>
                </a:path>
              </a:pathLst>
            </a:custGeom>
            <a:noFill/>
            <a:ln w="22225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04040"/>
                </a:solidFill>
              </a:endParaRPr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6069039" y="1325427"/>
              <a:ext cx="2305050" cy="2305050"/>
            </a:xfrm>
            <a:custGeom>
              <a:avLst/>
              <a:gdLst>
                <a:gd name="T0" fmla="*/ 2678 w 2678"/>
                <a:gd name="T1" fmla="*/ 2678 h 2678"/>
                <a:gd name="T2" fmla="*/ 2678 w 2678"/>
                <a:gd name="T3" fmla="*/ 2678 h 2678"/>
                <a:gd name="T4" fmla="*/ 2598 w 2678"/>
                <a:gd name="T5" fmla="*/ 2678 h 2678"/>
                <a:gd name="T6" fmla="*/ 0 w 2678"/>
                <a:gd name="T7" fmla="*/ 80 h 2678"/>
                <a:gd name="T8" fmla="*/ 0 w 2678"/>
                <a:gd name="T9" fmla="*/ 0 h 2678"/>
                <a:gd name="T10" fmla="*/ 2678 w 2678"/>
                <a:gd name="T11" fmla="*/ 2678 h 2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8" h="2678">
                  <a:moveTo>
                    <a:pt x="2678" y="2678"/>
                  </a:moveTo>
                  <a:lnTo>
                    <a:pt x="2678" y="2678"/>
                  </a:lnTo>
                  <a:lnTo>
                    <a:pt x="2598" y="2678"/>
                  </a:lnTo>
                  <a:cubicBezTo>
                    <a:pt x="2598" y="1245"/>
                    <a:pt x="1432" y="80"/>
                    <a:pt x="0" y="80"/>
                  </a:cubicBezTo>
                  <a:lnTo>
                    <a:pt x="0" y="0"/>
                  </a:lnTo>
                  <a:cubicBezTo>
                    <a:pt x="1477" y="0"/>
                    <a:pt x="2678" y="1201"/>
                    <a:pt x="2678" y="2678"/>
                  </a:cubicBezTo>
                  <a:close/>
                </a:path>
              </a:pathLst>
            </a:custGeom>
            <a:solidFill>
              <a:srgbClr val="F6931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04040"/>
                </a:solidFill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3763989" y="1325427"/>
              <a:ext cx="2305050" cy="2305050"/>
            </a:xfrm>
            <a:custGeom>
              <a:avLst/>
              <a:gdLst>
                <a:gd name="T0" fmla="*/ 80 w 2679"/>
                <a:gd name="T1" fmla="*/ 2678 h 2678"/>
                <a:gd name="T2" fmla="*/ 80 w 2679"/>
                <a:gd name="T3" fmla="*/ 2678 h 2678"/>
                <a:gd name="T4" fmla="*/ 0 w 2679"/>
                <a:gd name="T5" fmla="*/ 2678 h 2678"/>
                <a:gd name="T6" fmla="*/ 2679 w 2679"/>
                <a:gd name="T7" fmla="*/ 0 h 2678"/>
                <a:gd name="T8" fmla="*/ 2679 w 2679"/>
                <a:gd name="T9" fmla="*/ 80 h 2678"/>
                <a:gd name="T10" fmla="*/ 80 w 2679"/>
                <a:gd name="T11" fmla="*/ 2678 h 2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9" h="2678">
                  <a:moveTo>
                    <a:pt x="80" y="2678"/>
                  </a:moveTo>
                  <a:lnTo>
                    <a:pt x="80" y="2678"/>
                  </a:lnTo>
                  <a:lnTo>
                    <a:pt x="0" y="2678"/>
                  </a:lnTo>
                  <a:cubicBezTo>
                    <a:pt x="0" y="1201"/>
                    <a:pt x="1202" y="0"/>
                    <a:pt x="2679" y="0"/>
                  </a:cubicBezTo>
                  <a:lnTo>
                    <a:pt x="2679" y="80"/>
                  </a:lnTo>
                  <a:cubicBezTo>
                    <a:pt x="1246" y="80"/>
                    <a:pt x="80" y="1245"/>
                    <a:pt x="80" y="2678"/>
                  </a:cubicBezTo>
                  <a:close/>
                </a:path>
              </a:pathLst>
            </a:custGeom>
            <a:solidFill>
              <a:srgbClr val="B92B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04040"/>
                </a:solidFill>
              </a:endParaRPr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3763989" y="3630477"/>
              <a:ext cx="2305050" cy="2306638"/>
            </a:xfrm>
            <a:custGeom>
              <a:avLst/>
              <a:gdLst>
                <a:gd name="T0" fmla="*/ 2679 w 2679"/>
                <a:gd name="T1" fmla="*/ 2679 h 2679"/>
                <a:gd name="T2" fmla="*/ 2679 w 2679"/>
                <a:gd name="T3" fmla="*/ 2679 h 2679"/>
                <a:gd name="T4" fmla="*/ 0 w 2679"/>
                <a:gd name="T5" fmla="*/ 0 h 2679"/>
                <a:gd name="T6" fmla="*/ 80 w 2679"/>
                <a:gd name="T7" fmla="*/ 0 h 2679"/>
                <a:gd name="T8" fmla="*/ 2679 w 2679"/>
                <a:gd name="T9" fmla="*/ 2599 h 2679"/>
                <a:gd name="T10" fmla="*/ 2679 w 2679"/>
                <a:gd name="T11" fmla="*/ 2679 h 2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9" h="2679">
                  <a:moveTo>
                    <a:pt x="2679" y="2679"/>
                  </a:moveTo>
                  <a:lnTo>
                    <a:pt x="2679" y="2679"/>
                  </a:lnTo>
                  <a:cubicBezTo>
                    <a:pt x="1202" y="2679"/>
                    <a:pt x="0" y="1477"/>
                    <a:pt x="0" y="0"/>
                  </a:cubicBezTo>
                  <a:lnTo>
                    <a:pt x="80" y="0"/>
                  </a:lnTo>
                  <a:cubicBezTo>
                    <a:pt x="80" y="1433"/>
                    <a:pt x="1246" y="2599"/>
                    <a:pt x="2679" y="2599"/>
                  </a:cubicBezTo>
                  <a:lnTo>
                    <a:pt x="2679" y="2679"/>
                  </a:lnTo>
                  <a:close/>
                </a:path>
              </a:pathLst>
            </a:custGeom>
            <a:solidFill>
              <a:srgbClr val="C924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04040"/>
                </a:solidFill>
              </a:endParaRPr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6069039" y="3630477"/>
              <a:ext cx="2305050" cy="2306638"/>
            </a:xfrm>
            <a:custGeom>
              <a:avLst/>
              <a:gdLst>
                <a:gd name="T0" fmla="*/ 0 w 2678"/>
                <a:gd name="T1" fmla="*/ 2679 h 2679"/>
                <a:gd name="T2" fmla="*/ 0 w 2678"/>
                <a:gd name="T3" fmla="*/ 2679 h 2679"/>
                <a:gd name="T4" fmla="*/ 0 w 2678"/>
                <a:gd name="T5" fmla="*/ 2599 h 2679"/>
                <a:gd name="T6" fmla="*/ 2598 w 2678"/>
                <a:gd name="T7" fmla="*/ 0 h 2679"/>
                <a:gd name="T8" fmla="*/ 2678 w 2678"/>
                <a:gd name="T9" fmla="*/ 0 h 2679"/>
                <a:gd name="T10" fmla="*/ 0 w 2678"/>
                <a:gd name="T11" fmla="*/ 2679 h 2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8" h="2679">
                  <a:moveTo>
                    <a:pt x="0" y="2679"/>
                  </a:moveTo>
                  <a:lnTo>
                    <a:pt x="0" y="2679"/>
                  </a:lnTo>
                  <a:lnTo>
                    <a:pt x="0" y="2599"/>
                  </a:lnTo>
                  <a:cubicBezTo>
                    <a:pt x="1432" y="2599"/>
                    <a:pt x="2598" y="1433"/>
                    <a:pt x="2598" y="0"/>
                  </a:cubicBezTo>
                  <a:lnTo>
                    <a:pt x="2678" y="0"/>
                  </a:lnTo>
                  <a:cubicBezTo>
                    <a:pt x="2678" y="1477"/>
                    <a:pt x="1477" y="2679"/>
                    <a:pt x="0" y="2679"/>
                  </a:cubicBezTo>
                  <a:close/>
                </a:path>
              </a:pathLst>
            </a:custGeom>
            <a:solidFill>
              <a:srgbClr val="3D85C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04040"/>
                </a:solidFill>
              </a:endParaRPr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6069039" y="1325427"/>
              <a:ext cx="2305050" cy="2305050"/>
            </a:xfrm>
            <a:custGeom>
              <a:avLst/>
              <a:gdLst>
                <a:gd name="T0" fmla="*/ 2678 w 2678"/>
                <a:gd name="T1" fmla="*/ 2678 h 2678"/>
                <a:gd name="T2" fmla="*/ 2678 w 2678"/>
                <a:gd name="T3" fmla="*/ 2678 h 2678"/>
                <a:gd name="T4" fmla="*/ 2598 w 2678"/>
                <a:gd name="T5" fmla="*/ 2678 h 2678"/>
                <a:gd name="T6" fmla="*/ 0 w 2678"/>
                <a:gd name="T7" fmla="*/ 80 h 2678"/>
                <a:gd name="T8" fmla="*/ 0 w 2678"/>
                <a:gd name="T9" fmla="*/ 0 h 2678"/>
                <a:gd name="T10" fmla="*/ 2678 w 2678"/>
                <a:gd name="T11" fmla="*/ 2678 h 2678"/>
                <a:gd name="T12" fmla="*/ 2678 w 2678"/>
                <a:gd name="T13" fmla="*/ 2678 h 2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78" h="2678">
                  <a:moveTo>
                    <a:pt x="2678" y="2678"/>
                  </a:moveTo>
                  <a:lnTo>
                    <a:pt x="2678" y="2678"/>
                  </a:lnTo>
                  <a:lnTo>
                    <a:pt x="2598" y="2678"/>
                  </a:lnTo>
                  <a:cubicBezTo>
                    <a:pt x="2598" y="1245"/>
                    <a:pt x="1432" y="80"/>
                    <a:pt x="0" y="80"/>
                  </a:cubicBezTo>
                  <a:lnTo>
                    <a:pt x="0" y="0"/>
                  </a:lnTo>
                  <a:cubicBezTo>
                    <a:pt x="1477" y="0"/>
                    <a:pt x="2678" y="1201"/>
                    <a:pt x="2678" y="2678"/>
                  </a:cubicBezTo>
                  <a:lnTo>
                    <a:pt x="2678" y="2678"/>
                  </a:lnTo>
                  <a:close/>
                </a:path>
              </a:pathLst>
            </a:custGeom>
            <a:noFill/>
            <a:ln w="22225" cap="flat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04040"/>
                </a:solidFill>
              </a:endParaRPr>
            </a:p>
          </p:txBody>
        </p:sp>
      </p:grpSp>
      <p:grpSp>
        <p:nvGrpSpPr>
          <p:cNvPr id="41" name="Group 4"/>
          <p:cNvGrpSpPr>
            <a:grpSpLocks noChangeAspect="1"/>
          </p:cNvGrpSpPr>
          <p:nvPr/>
        </p:nvGrpSpPr>
        <p:grpSpPr bwMode="auto">
          <a:xfrm>
            <a:off x="7697788" y="1162050"/>
            <a:ext cx="4667250" cy="4667250"/>
            <a:chOff x="4849" y="732"/>
            <a:chExt cx="2940" cy="2940"/>
          </a:xfrm>
        </p:grpSpPr>
        <p:sp>
          <p:nvSpPr>
            <p:cNvPr id="42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49" y="732"/>
              <a:ext cx="2940" cy="2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>
              <a:off x="7161" y="2751"/>
              <a:ext cx="255" cy="125"/>
            </a:xfrm>
            <a:custGeom>
              <a:avLst/>
              <a:gdLst>
                <a:gd name="T0" fmla="*/ 51 w 100"/>
                <a:gd name="T1" fmla="*/ 1 h 49"/>
                <a:gd name="T2" fmla="*/ 0 w 100"/>
                <a:gd name="T3" fmla="*/ 49 h 49"/>
                <a:gd name="T4" fmla="*/ 99 w 100"/>
                <a:gd name="T5" fmla="*/ 49 h 49"/>
                <a:gd name="T6" fmla="*/ 51 w 100"/>
                <a:gd name="T7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49">
                  <a:moveTo>
                    <a:pt x="51" y="1"/>
                  </a:moveTo>
                  <a:cubicBezTo>
                    <a:pt x="24" y="0"/>
                    <a:pt x="1" y="21"/>
                    <a:pt x="0" y="49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100" y="21"/>
                    <a:pt x="79" y="2"/>
                    <a:pt x="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6691" y="2753"/>
              <a:ext cx="544" cy="69"/>
            </a:xfrm>
            <a:custGeom>
              <a:avLst/>
              <a:gdLst>
                <a:gd name="T0" fmla="*/ 210 w 213"/>
                <a:gd name="T1" fmla="*/ 27 h 27"/>
                <a:gd name="T2" fmla="*/ 188 w 213"/>
                <a:gd name="T3" fmla="*/ 17 h 27"/>
                <a:gd name="T4" fmla="*/ 142 w 213"/>
                <a:gd name="T5" fmla="*/ 8 h 27"/>
                <a:gd name="T6" fmla="*/ 0 w 213"/>
                <a:gd name="T7" fmla="*/ 8 h 27"/>
                <a:gd name="T8" fmla="*/ 0 w 213"/>
                <a:gd name="T9" fmla="*/ 0 h 27"/>
                <a:gd name="T10" fmla="*/ 142 w 213"/>
                <a:gd name="T11" fmla="*/ 0 h 27"/>
                <a:gd name="T12" fmla="*/ 191 w 213"/>
                <a:gd name="T13" fmla="*/ 10 h 27"/>
                <a:gd name="T14" fmla="*/ 213 w 213"/>
                <a:gd name="T15" fmla="*/ 20 h 27"/>
                <a:gd name="T16" fmla="*/ 210 w 213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7">
                  <a:moveTo>
                    <a:pt x="210" y="27"/>
                  </a:moveTo>
                  <a:cubicBezTo>
                    <a:pt x="188" y="17"/>
                    <a:pt x="188" y="17"/>
                    <a:pt x="188" y="17"/>
                  </a:cubicBezTo>
                  <a:cubicBezTo>
                    <a:pt x="177" y="12"/>
                    <a:pt x="155" y="8"/>
                    <a:pt x="14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57" y="0"/>
                    <a:pt x="179" y="5"/>
                    <a:pt x="191" y="10"/>
                  </a:cubicBezTo>
                  <a:cubicBezTo>
                    <a:pt x="213" y="20"/>
                    <a:pt x="213" y="20"/>
                    <a:pt x="213" y="20"/>
                  </a:cubicBezTo>
                  <a:lnTo>
                    <a:pt x="210" y="2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7"/>
            <p:cNvSpPr>
              <a:spLocks noChangeArrowheads="1"/>
            </p:cNvSpPr>
            <p:nvPr/>
          </p:nvSpPr>
          <p:spPr bwMode="auto">
            <a:xfrm>
              <a:off x="5775" y="2554"/>
              <a:ext cx="567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8"/>
            <p:cNvSpPr>
              <a:spLocks/>
            </p:cNvSpPr>
            <p:nvPr/>
          </p:nvSpPr>
          <p:spPr bwMode="auto">
            <a:xfrm>
              <a:off x="5362" y="1663"/>
              <a:ext cx="1370" cy="952"/>
            </a:xfrm>
            <a:custGeom>
              <a:avLst/>
              <a:gdLst>
                <a:gd name="T0" fmla="*/ 527 w 537"/>
                <a:gd name="T1" fmla="*/ 373 h 373"/>
                <a:gd name="T2" fmla="*/ 537 w 537"/>
                <a:gd name="T3" fmla="*/ 362 h 373"/>
                <a:gd name="T4" fmla="*/ 537 w 537"/>
                <a:gd name="T5" fmla="*/ 11 h 373"/>
                <a:gd name="T6" fmla="*/ 527 w 537"/>
                <a:gd name="T7" fmla="*/ 0 h 373"/>
                <a:gd name="T8" fmla="*/ 11 w 537"/>
                <a:gd name="T9" fmla="*/ 0 h 373"/>
                <a:gd name="T10" fmla="*/ 0 w 537"/>
                <a:gd name="T11" fmla="*/ 11 h 373"/>
                <a:gd name="T12" fmla="*/ 0 w 537"/>
                <a:gd name="T13" fmla="*/ 362 h 373"/>
                <a:gd name="T14" fmla="*/ 11 w 537"/>
                <a:gd name="T15" fmla="*/ 373 h 373"/>
                <a:gd name="T16" fmla="*/ 527 w 537"/>
                <a:gd name="T17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7" h="373">
                  <a:moveTo>
                    <a:pt x="527" y="373"/>
                  </a:moveTo>
                  <a:cubicBezTo>
                    <a:pt x="532" y="373"/>
                    <a:pt x="537" y="368"/>
                    <a:pt x="537" y="362"/>
                  </a:cubicBezTo>
                  <a:cubicBezTo>
                    <a:pt x="537" y="11"/>
                    <a:pt x="537" y="11"/>
                    <a:pt x="537" y="11"/>
                  </a:cubicBezTo>
                  <a:cubicBezTo>
                    <a:pt x="537" y="5"/>
                    <a:pt x="532" y="0"/>
                    <a:pt x="5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0" y="368"/>
                    <a:pt x="5" y="373"/>
                    <a:pt x="11" y="373"/>
                  </a:cubicBezTo>
                  <a:lnTo>
                    <a:pt x="527" y="37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9"/>
            <p:cNvSpPr>
              <a:spLocks noChangeArrowheads="1"/>
            </p:cNvSpPr>
            <p:nvPr/>
          </p:nvSpPr>
          <p:spPr bwMode="auto">
            <a:xfrm>
              <a:off x="5405" y="1707"/>
              <a:ext cx="1284" cy="727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10"/>
            <p:cNvSpPr>
              <a:spLocks noChangeArrowheads="1"/>
            </p:cNvSpPr>
            <p:nvPr/>
          </p:nvSpPr>
          <p:spPr bwMode="auto">
            <a:xfrm>
              <a:off x="5209" y="2809"/>
              <a:ext cx="1697" cy="64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"/>
            <p:cNvSpPr>
              <a:spLocks/>
            </p:cNvSpPr>
            <p:nvPr/>
          </p:nvSpPr>
          <p:spPr bwMode="auto">
            <a:xfrm>
              <a:off x="5209" y="2733"/>
              <a:ext cx="1697" cy="76"/>
            </a:xfrm>
            <a:custGeom>
              <a:avLst/>
              <a:gdLst>
                <a:gd name="T0" fmla="*/ 1697 w 1697"/>
                <a:gd name="T1" fmla="*/ 76 h 76"/>
                <a:gd name="T2" fmla="*/ 0 w 1697"/>
                <a:gd name="T3" fmla="*/ 76 h 76"/>
                <a:gd name="T4" fmla="*/ 107 w 1697"/>
                <a:gd name="T5" fmla="*/ 0 h 76"/>
                <a:gd name="T6" fmla="*/ 1592 w 1697"/>
                <a:gd name="T7" fmla="*/ 0 h 76"/>
                <a:gd name="T8" fmla="*/ 1697 w 1697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7" h="76">
                  <a:moveTo>
                    <a:pt x="1697" y="76"/>
                  </a:moveTo>
                  <a:lnTo>
                    <a:pt x="0" y="76"/>
                  </a:lnTo>
                  <a:lnTo>
                    <a:pt x="107" y="0"/>
                  </a:lnTo>
                  <a:lnTo>
                    <a:pt x="1592" y="0"/>
                  </a:lnTo>
                  <a:lnTo>
                    <a:pt x="1697" y="7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12"/>
            <p:cNvSpPr>
              <a:spLocks noChangeArrowheads="1"/>
            </p:cNvSpPr>
            <p:nvPr/>
          </p:nvSpPr>
          <p:spPr bwMode="auto">
            <a:xfrm>
              <a:off x="5732" y="1531"/>
              <a:ext cx="674" cy="674"/>
            </a:xfrm>
            <a:prstGeom prst="ellipse">
              <a:avLst/>
            </a:prstGeom>
            <a:solidFill>
              <a:srgbClr val="E81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3"/>
            <p:cNvSpPr>
              <a:spLocks noEditPoints="1"/>
            </p:cNvSpPr>
            <p:nvPr/>
          </p:nvSpPr>
          <p:spPr bwMode="auto">
            <a:xfrm>
              <a:off x="5900" y="1725"/>
              <a:ext cx="337" cy="286"/>
            </a:xfrm>
            <a:custGeom>
              <a:avLst/>
              <a:gdLst>
                <a:gd name="T0" fmla="*/ 125 w 132"/>
                <a:gd name="T1" fmla="*/ 105 h 112"/>
                <a:gd name="T2" fmla="*/ 0 w 132"/>
                <a:gd name="T3" fmla="*/ 20 h 112"/>
                <a:gd name="T4" fmla="*/ 0 w 132"/>
                <a:gd name="T5" fmla="*/ 112 h 112"/>
                <a:gd name="T6" fmla="*/ 132 w 132"/>
                <a:gd name="T7" fmla="*/ 0 h 112"/>
                <a:gd name="T8" fmla="*/ 0 w 132"/>
                <a:gd name="T9" fmla="*/ 0 h 112"/>
                <a:gd name="T10" fmla="*/ 77 w 132"/>
                <a:gd name="T11" fmla="*/ 63 h 112"/>
                <a:gd name="T12" fmla="*/ 73 w 132"/>
                <a:gd name="T13" fmla="*/ 57 h 112"/>
                <a:gd name="T14" fmla="*/ 69 w 132"/>
                <a:gd name="T15" fmla="*/ 53 h 112"/>
                <a:gd name="T16" fmla="*/ 62 w 132"/>
                <a:gd name="T17" fmla="*/ 49 h 112"/>
                <a:gd name="T18" fmla="*/ 56 w 132"/>
                <a:gd name="T19" fmla="*/ 49 h 112"/>
                <a:gd name="T20" fmla="*/ 49 w 132"/>
                <a:gd name="T21" fmla="*/ 53 h 112"/>
                <a:gd name="T22" fmla="*/ 44 w 132"/>
                <a:gd name="T23" fmla="*/ 57 h 112"/>
                <a:gd name="T24" fmla="*/ 41 w 132"/>
                <a:gd name="T25" fmla="*/ 63 h 112"/>
                <a:gd name="T26" fmla="*/ 40 w 132"/>
                <a:gd name="T27" fmla="*/ 69 h 112"/>
                <a:gd name="T28" fmla="*/ 41 w 132"/>
                <a:gd name="T29" fmla="*/ 76 h 112"/>
                <a:gd name="T30" fmla="*/ 44 w 132"/>
                <a:gd name="T31" fmla="*/ 81 h 112"/>
                <a:gd name="T32" fmla="*/ 50 w 132"/>
                <a:gd name="T33" fmla="*/ 86 h 112"/>
                <a:gd name="T34" fmla="*/ 55 w 132"/>
                <a:gd name="T35" fmla="*/ 88 h 112"/>
                <a:gd name="T36" fmla="*/ 60 w 132"/>
                <a:gd name="T37" fmla="*/ 83 h 112"/>
                <a:gd name="T38" fmla="*/ 67 w 132"/>
                <a:gd name="T39" fmla="*/ 87 h 112"/>
                <a:gd name="T40" fmla="*/ 68 w 132"/>
                <a:gd name="T41" fmla="*/ 79 h 112"/>
                <a:gd name="T42" fmla="*/ 77 w 132"/>
                <a:gd name="T43" fmla="*/ 78 h 112"/>
                <a:gd name="T44" fmla="*/ 73 w 132"/>
                <a:gd name="T45" fmla="*/ 71 h 112"/>
                <a:gd name="T46" fmla="*/ 67 w 132"/>
                <a:gd name="T47" fmla="*/ 69 h 112"/>
                <a:gd name="T48" fmla="*/ 53 w 132"/>
                <a:gd name="T49" fmla="*/ 75 h 112"/>
                <a:gd name="T50" fmla="*/ 59 w 132"/>
                <a:gd name="T51" fmla="*/ 61 h 112"/>
                <a:gd name="T52" fmla="*/ 55 w 132"/>
                <a:gd name="T53" fmla="*/ 69 h 112"/>
                <a:gd name="T54" fmla="*/ 59 w 132"/>
                <a:gd name="T55" fmla="*/ 73 h 112"/>
                <a:gd name="T56" fmla="*/ 91 w 132"/>
                <a:gd name="T57" fmla="*/ 55 h 112"/>
                <a:gd name="T58" fmla="*/ 93 w 132"/>
                <a:gd name="T59" fmla="*/ 51 h 112"/>
                <a:gd name="T60" fmla="*/ 91 w 132"/>
                <a:gd name="T61" fmla="*/ 49 h 112"/>
                <a:gd name="T62" fmla="*/ 86 w 132"/>
                <a:gd name="T63" fmla="*/ 48 h 112"/>
                <a:gd name="T64" fmla="*/ 82 w 132"/>
                <a:gd name="T65" fmla="*/ 44 h 112"/>
                <a:gd name="T66" fmla="*/ 78 w 132"/>
                <a:gd name="T67" fmla="*/ 49 h 112"/>
                <a:gd name="T68" fmla="*/ 74 w 132"/>
                <a:gd name="T69" fmla="*/ 49 h 112"/>
                <a:gd name="T70" fmla="*/ 73 w 132"/>
                <a:gd name="T71" fmla="*/ 52 h 112"/>
                <a:gd name="T72" fmla="*/ 76 w 132"/>
                <a:gd name="T73" fmla="*/ 57 h 112"/>
                <a:gd name="T74" fmla="*/ 73 w 132"/>
                <a:gd name="T75" fmla="*/ 60 h 112"/>
                <a:gd name="T76" fmla="*/ 75 w 132"/>
                <a:gd name="T77" fmla="*/ 62 h 112"/>
                <a:gd name="T78" fmla="*/ 81 w 132"/>
                <a:gd name="T79" fmla="*/ 65 h 112"/>
                <a:gd name="T80" fmla="*/ 85 w 132"/>
                <a:gd name="T81" fmla="*/ 65 h 112"/>
                <a:gd name="T82" fmla="*/ 91 w 132"/>
                <a:gd name="T83" fmla="*/ 62 h 112"/>
                <a:gd name="T84" fmla="*/ 93 w 132"/>
                <a:gd name="T85" fmla="*/ 60 h 112"/>
                <a:gd name="T86" fmla="*/ 91 w 132"/>
                <a:gd name="T87" fmla="*/ 57 h 112"/>
                <a:gd name="T88" fmla="*/ 83 w 132"/>
                <a:gd name="T89" fmla="*/ 58 h 112"/>
                <a:gd name="T90" fmla="*/ 86 w 132"/>
                <a:gd name="T91" fmla="*/ 5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2" h="112">
                  <a:moveTo>
                    <a:pt x="7" y="26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125" y="105"/>
                    <a:pt x="125" y="105"/>
                    <a:pt x="125" y="105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7" y="26"/>
                    <a:pt x="7" y="26"/>
                    <a:pt x="7" y="26"/>
                  </a:cubicBezTo>
                  <a:close/>
                  <a:moveTo>
                    <a:pt x="0" y="20"/>
                  </a:moveTo>
                  <a:cubicBezTo>
                    <a:pt x="132" y="20"/>
                    <a:pt x="132" y="20"/>
                    <a:pt x="132" y="20"/>
                  </a:cubicBezTo>
                  <a:cubicBezTo>
                    <a:pt x="132" y="112"/>
                    <a:pt x="132" y="112"/>
                    <a:pt x="132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"/>
                    <a:pt x="0" y="20"/>
                    <a:pt x="0" y="20"/>
                  </a:cubicBezTo>
                  <a:close/>
                  <a:moveTo>
                    <a:pt x="0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79" y="68"/>
                  </a:moveTo>
                  <a:cubicBezTo>
                    <a:pt x="78" y="64"/>
                    <a:pt x="78" y="64"/>
                    <a:pt x="78" y="64"/>
                  </a:cubicBezTo>
                  <a:cubicBezTo>
                    <a:pt x="78" y="64"/>
                    <a:pt x="78" y="63"/>
                    <a:pt x="77" y="63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1" y="63"/>
                    <a:pt x="71" y="62"/>
                    <a:pt x="71" y="62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56"/>
                    <a:pt x="73" y="56"/>
                    <a:pt x="73" y="55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53"/>
                    <a:pt x="69" y="53"/>
                    <a:pt x="69" y="53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4" y="56"/>
                    <a:pt x="64" y="56"/>
                    <a:pt x="63" y="56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9"/>
                    <a:pt x="61" y="49"/>
                    <a:pt x="61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6" y="49"/>
                    <a:pt x="56" y="49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4" y="56"/>
                    <a:pt x="54" y="56"/>
                    <a:pt x="53" y="56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4" y="56"/>
                    <a:pt x="44" y="56"/>
                    <a:pt x="44" y="57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6" y="63"/>
                    <a:pt x="46" y="63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0" y="63"/>
                    <a:pt x="40" y="64"/>
                    <a:pt x="40" y="64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9" y="68"/>
                    <a:pt x="39" y="68"/>
                    <a:pt x="40" y="69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2"/>
                    <a:pt x="45" y="73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6"/>
                    <a:pt x="41" y="77"/>
                    <a:pt x="41" y="78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4" y="81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50" y="80"/>
                    <a:pt x="50" y="80"/>
                    <a:pt x="50" y="81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5" y="88"/>
                    <a:pt x="55" y="88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83"/>
                    <a:pt x="59" y="83"/>
                    <a:pt x="59" y="83"/>
                  </a:cubicBezTo>
                  <a:cubicBezTo>
                    <a:pt x="59" y="83"/>
                    <a:pt x="59" y="83"/>
                    <a:pt x="60" y="83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4" y="88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8" y="87"/>
                    <a:pt x="68" y="87"/>
                    <a:pt x="68" y="86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8" y="80"/>
                    <a:pt x="68" y="80"/>
                    <a:pt x="68" y="79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1"/>
                    <a:pt x="75" y="81"/>
                    <a:pt x="75" y="81"/>
                  </a:cubicBezTo>
                  <a:cubicBezTo>
                    <a:pt x="77" y="78"/>
                    <a:pt x="77" y="78"/>
                    <a:pt x="77" y="78"/>
                  </a:cubicBezTo>
                  <a:cubicBezTo>
                    <a:pt x="77" y="77"/>
                    <a:pt x="77" y="76"/>
                    <a:pt x="77" y="76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72"/>
                    <a:pt x="73" y="71"/>
                    <a:pt x="73" y="71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9" y="68"/>
                    <a:pt x="79" y="68"/>
                    <a:pt x="79" y="68"/>
                  </a:cubicBezTo>
                  <a:close/>
                  <a:moveTo>
                    <a:pt x="67" y="69"/>
                  </a:moveTo>
                  <a:cubicBezTo>
                    <a:pt x="67" y="71"/>
                    <a:pt x="66" y="73"/>
                    <a:pt x="64" y="75"/>
                  </a:cubicBezTo>
                  <a:cubicBezTo>
                    <a:pt x="63" y="76"/>
                    <a:pt x="61" y="77"/>
                    <a:pt x="59" y="77"/>
                  </a:cubicBezTo>
                  <a:cubicBezTo>
                    <a:pt x="57" y="77"/>
                    <a:pt x="55" y="76"/>
                    <a:pt x="53" y="75"/>
                  </a:cubicBezTo>
                  <a:cubicBezTo>
                    <a:pt x="52" y="73"/>
                    <a:pt x="51" y="71"/>
                    <a:pt x="51" y="69"/>
                  </a:cubicBezTo>
                  <a:cubicBezTo>
                    <a:pt x="51" y="67"/>
                    <a:pt x="52" y="65"/>
                    <a:pt x="53" y="64"/>
                  </a:cubicBezTo>
                  <a:cubicBezTo>
                    <a:pt x="55" y="62"/>
                    <a:pt x="57" y="61"/>
                    <a:pt x="59" y="61"/>
                  </a:cubicBezTo>
                  <a:cubicBezTo>
                    <a:pt x="61" y="61"/>
                    <a:pt x="63" y="62"/>
                    <a:pt x="64" y="64"/>
                  </a:cubicBezTo>
                  <a:cubicBezTo>
                    <a:pt x="66" y="65"/>
                    <a:pt x="67" y="67"/>
                    <a:pt x="67" y="69"/>
                  </a:cubicBezTo>
                  <a:close/>
                  <a:moveTo>
                    <a:pt x="55" y="69"/>
                  </a:moveTo>
                  <a:cubicBezTo>
                    <a:pt x="55" y="67"/>
                    <a:pt x="57" y="66"/>
                    <a:pt x="59" y="66"/>
                  </a:cubicBezTo>
                  <a:cubicBezTo>
                    <a:pt x="61" y="66"/>
                    <a:pt x="63" y="67"/>
                    <a:pt x="63" y="69"/>
                  </a:cubicBezTo>
                  <a:cubicBezTo>
                    <a:pt x="63" y="71"/>
                    <a:pt x="61" y="73"/>
                    <a:pt x="59" y="73"/>
                  </a:cubicBezTo>
                  <a:cubicBezTo>
                    <a:pt x="57" y="73"/>
                    <a:pt x="55" y="71"/>
                    <a:pt x="55" y="69"/>
                  </a:cubicBezTo>
                  <a:close/>
                  <a:moveTo>
                    <a:pt x="91" y="57"/>
                  </a:moveTo>
                  <a:cubicBezTo>
                    <a:pt x="91" y="56"/>
                    <a:pt x="91" y="56"/>
                    <a:pt x="91" y="55"/>
                  </a:cubicBezTo>
                  <a:cubicBezTo>
                    <a:pt x="91" y="55"/>
                    <a:pt x="91" y="54"/>
                    <a:pt x="91" y="54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3" y="52"/>
                    <a:pt x="93" y="51"/>
                    <a:pt x="93" y="51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2" y="49"/>
                    <a:pt x="92" y="49"/>
                    <a:pt x="91" y="49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7" y="49"/>
                    <a:pt x="87" y="48"/>
                    <a:pt x="86" y="4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5"/>
                    <a:pt x="84" y="44"/>
                    <a:pt x="84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2" y="44"/>
                    <a:pt x="81" y="45"/>
                    <a:pt x="81" y="45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0" y="48"/>
                    <a:pt x="79" y="49"/>
                    <a:pt x="78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4" y="49"/>
                    <a:pt x="74" y="49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3" y="51"/>
                    <a:pt x="73" y="52"/>
                    <a:pt x="73" y="52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6" y="54"/>
                    <a:pt x="75" y="55"/>
                    <a:pt x="75" y="55"/>
                  </a:cubicBezTo>
                  <a:cubicBezTo>
                    <a:pt x="75" y="56"/>
                    <a:pt x="76" y="56"/>
                    <a:pt x="76" y="57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4" y="62"/>
                    <a:pt x="75" y="62"/>
                    <a:pt x="75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9" y="62"/>
                    <a:pt x="80" y="62"/>
                    <a:pt x="81" y="62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81" y="66"/>
                    <a:pt x="82" y="66"/>
                    <a:pt x="82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5" y="66"/>
                    <a:pt x="85" y="65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7" y="62"/>
                    <a:pt x="87" y="62"/>
                    <a:pt x="88" y="61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2" y="62"/>
                    <a:pt x="92" y="62"/>
                    <a:pt x="92" y="61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3" y="60"/>
                    <a:pt x="93" y="60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1" y="57"/>
                    <a:pt x="91" y="57"/>
                    <a:pt x="91" y="57"/>
                  </a:cubicBezTo>
                  <a:close/>
                  <a:moveTo>
                    <a:pt x="86" y="55"/>
                  </a:moveTo>
                  <a:cubicBezTo>
                    <a:pt x="86" y="57"/>
                    <a:pt x="85" y="58"/>
                    <a:pt x="83" y="58"/>
                  </a:cubicBezTo>
                  <a:cubicBezTo>
                    <a:pt x="82" y="58"/>
                    <a:pt x="80" y="57"/>
                    <a:pt x="80" y="55"/>
                  </a:cubicBezTo>
                  <a:cubicBezTo>
                    <a:pt x="80" y="54"/>
                    <a:pt x="82" y="52"/>
                    <a:pt x="83" y="52"/>
                  </a:cubicBezTo>
                  <a:cubicBezTo>
                    <a:pt x="85" y="52"/>
                    <a:pt x="86" y="54"/>
                    <a:pt x="86" y="5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167411" y="3288453"/>
            <a:ext cx="766300" cy="5170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gradFill>
                  <a:gsLst>
                    <a:gs pos="2917">
                      <a:schemeClr val="tx1">
                        <a:lumMod val="50000"/>
                      </a:schemeClr>
                    </a:gs>
                    <a:gs pos="30000">
                      <a:schemeClr val="tx1">
                        <a:lumMod val="50000"/>
                      </a:schemeClr>
                    </a:gs>
                  </a:gsLst>
                  <a:lin ang="5400000" scaled="0"/>
                </a:gradFill>
              </a:rPr>
              <a:t>DEV</a:t>
            </a:r>
          </a:p>
        </p:txBody>
      </p:sp>
      <p:pic>
        <p:nvPicPr>
          <p:cNvPr id="53" name="Picture 52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2632955" y="2942999"/>
            <a:ext cx="123634" cy="137160"/>
          </a:xfrm>
          <a:prstGeom prst="rect">
            <a:avLst/>
          </a:prstGeom>
        </p:spPr>
      </p:pic>
      <p:pic>
        <p:nvPicPr>
          <p:cNvPr id="54" name="Picture 53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2907498" y="2942999"/>
            <a:ext cx="123634" cy="13716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2450168" y="3288453"/>
            <a:ext cx="766877" cy="5170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gradFill>
                  <a:gsLst>
                    <a:gs pos="2917">
                      <a:schemeClr val="bg1"/>
                    </a:gs>
                    <a:gs pos="30000">
                      <a:schemeClr val="bg1"/>
                    </a:gs>
                  </a:gsLst>
                  <a:lin ang="5400000" scaled="0"/>
                </a:gradFill>
              </a:rPr>
              <a:t>OPS</a:t>
            </a:r>
          </a:p>
        </p:txBody>
      </p:sp>
    </p:spTree>
    <p:extLst>
      <p:ext uri="{BB962C8B-B14F-4D97-AF65-F5344CB8AC3E}">
        <p14:creationId xmlns:p14="http://schemas.microsoft.com/office/powerpoint/2010/main" val="310225953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DevOps can help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467658" y="2185097"/>
            <a:ext cx="3805807" cy="3435227"/>
          </a:xfrm>
          <a:prstGeom prst="rect">
            <a:avLst/>
          </a:prstGeom>
          <a:solidFill>
            <a:srgbClr val="541868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319530" y="2185097"/>
            <a:ext cx="3805807" cy="3435227"/>
          </a:xfrm>
          <a:prstGeom prst="rect">
            <a:avLst/>
          </a:prstGeom>
          <a:solidFill>
            <a:srgbClr val="2FAFE9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171401" y="2185097"/>
            <a:ext cx="3805807" cy="3435227"/>
          </a:xfrm>
          <a:prstGeom prst="rect">
            <a:avLst/>
          </a:prstGeom>
          <a:solidFill>
            <a:srgbClr val="F17719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67658" y="2792357"/>
            <a:ext cx="3803904" cy="1202370"/>
          </a:xfrm>
          <a:prstGeom prst="rect">
            <a:avLst/>
          </a:prstGeom>
        </p:spPr>
        <p:txBody>
          <a:bodyPr vert="horz" wrap="square" lIns="182880" tIns="146304" rIns="182880" bIns="146304" rtlCol="0">
            <a:noAutofit/>
          </a:bodyPr>
          <a:lstStyle>
            <a:lvl1pPr marL="342800" marR="0" indent="-342800" algn="l" defTabSz="93246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029" marR="0" indent="-241229" algn="l" defTabSz="93246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9866" marR="0" indent="-228533" algn="l" defTabSz="93246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397" marR="0" indent="-228533" algn="l" defTabSz="93246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6929" marR="0" indent="-228533" algn="l" defTabSz="93246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286" indent="-233117" algn="l" defTabSz="9324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0521" indent="-233117" algn="l" defTabSz="9324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6755" indent="-233117" algn="l" defTabSz="9324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2990" indent="-233117" algn="l" defTabSz="9324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en-US" sz="2800" dirty="0">
                <a:gradFill>
                  <a:gsLst>
                    <a:gs pos="42478">
                      <a:srgbClr val="FFFFFF"/>
                    </a:gs>
                    <a:gs pos="77000">
                      <a:srgbClr val="FFFFFF"/>
                    </a:gs>
                  </a:gsLst>
                  <a:lin ang="5400000" scaled="0"/>
                </a:gradFill>
              </a:rPr>
              <a:t>Shorten Cycle Times</a:t>
            </a:r>
          </a:p>
          <a:p>
            <a:pPr marL="0" indent="0">
              <a:spcBef>
                <a:spcPts val="1200"/>
              </a:spcBef>
              <a:buClr>
                <a:srgbClr val="FFFFFF"/>
              </a:buClr>
              <a:buFont typeface="Arial" pitchFamily="34" charset="0"/>
              <a:buNone/>
              <a:defRPr/>
            </a:pPr>
            <a:endParaRPr lang="en-US" sz="1800" dirty="0">
              <a:gradFill>
                <a:gsLst>
                  <a:gs pos="42478">
                    <a:srgbClr val="FFFFFF"/>
                  </a:gs>
                  <a:gs pos="77000">
                    <a:srgbClr val="FFFFFF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4319530" y="2792356"/>
            <a:ext cx="3803904" cy="1445513"/>
          </a:xfrm>
          <a:prstGeom prst="rect">
            <a:avLst/>
          </a:prstGeom>
        </p:spPr>
        <p:txBody>
          <a:bodyPr vert="horz" wrap="square" lIns="182880" tIns="146304" rIns="182880" bIns="146304" rtlCol="0">
            <a:noAutofit/>
          </a:bodyPr>
          <a:lstStyle>
            <a:lvl1pPr marL="342800" marR="0" indent="-342800" algn="l" defTabSz="93246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029" marR="0" indent="-241229" algn="l" defTabSz="93246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9866" marR="0" indent="-228533" algn="l" defTabSz="93246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397" marR="0" indent="-228533" algn="l" defTabSz="93246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6929" marR="0" indent="-228533" algn="l" defTabSz="93246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286" indent="-233117" algn="l" defTabSz="9324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0521" indent="-233117" algn="l" defTabSz="9324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6755" indent="-233117" algn="l" defTabSz="9324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2990" indent="-233117" algn="l" defTabSz="9324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en-US" sz="2800" dirty="0">
                <a:solidFill>
                  <a:srgbClr val="FFFFFF"/>
                </a:solidFill>
              </a:rPr>
              <a:t>Optimize Resources</a:t>
            </a: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8171401" y="2792356"/>
            <a:ext cx="3803904" cy="945580"/>
          </a:xfrm>
          <a:prstGeom prst="rect">
            <a:avLst/>
          </a:prstGeom>
        </p:spPr>
        <p:txBody>
          <a:bodyPr vert="horz" wrap="square" lIns="182880" tIns="146304" rIns="182880" bIns="146304" rtlCol="0">
            <a:noAutofit/>
          </a:bodyPr>
          <a:lstStyle>
            <a:lvl1pPr marL="342800" marR="0" indent="-342800" algn="l" defTabSz="93246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029" marR="0" indent="-241229" algn="l" defTabSz="93246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9866" marR="0" indent="-228533" algn="l" defTabSz="93246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397" marR="0" indent="-228533" algn="l" defTabSz="93246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6929" marR="0" indent="-228533" algn="l" defTabSz="93246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286" indent="-233117" algn="l" defTabSz="9324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0521" indent="-233117" algn="l" defTabSz="9324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6755" indent="-233117" algn="l" defTabSz="9324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2990" indent="-233117" algn="l" defTabSz="9324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Font typeface="Arial" pitchFamily="34" charset="0"/>
              <a:buNone/>
              <a:defRPr/>
            </a:pPr>
            <a:r>
              <a:rPr lang="en-US" sz="2800" dirty="0">
                <a:gradFill>
                  <a:gsLst>
                    <a:gs pos="42478">
                      <a:srgbClr val="FFFFFF"/>
                    </a:gs>
                    <a:gs pos="77000">
                      <a:srgbClr val="FFFFFF"/>
                    </a:gs>
                  </a:gsLst>
                  <a:lin ang="5400000" scaled="0"/>
                </a:gradFill>
              </a:rPr>
              <a:t>Improve Quality</a:t>
            </a:r>
            <a:br>
              <a:rPr lang="en-US" sz="2800" dirty="0">
                <a:gradFill>
                  <a:gsLst>
                    <a:gs pos="42478">
                      <a:srgbClr val="FFFFFF"/>
                    </a:gs>
                    <a:gs pos="77000">
                      <a:srgbClr val="FFFFFF"/>
                    </a:gs>
                  </a:gsLst>
                  <a:lin ang="5400000" scaled="0"/>
                </a:gradFill>
              </a:rPr>
            </a:br>
            <a:r>
              <a:rPr lang="en-US" sz="2800" dirty="0">
                <a:gradFill>
                  <a:gsLst>
                    <a:gs pos="42478">
                      <a:srgbClr val="FFFFFF"/>
                    </a:gs>
                    <a:gs pos="77000">
                      <a:srgbClr val="FFFFFF"/>
                    </a:gs>
                  </a:gsLst>
                  <a:lin ang="5400000" scaled="0"/>
                </a:gradFill>
              </a:rPr>
              <a:t>and </a:t>
            </a:r>
            <a:r>
              <a:rPr lang="en-US" sz="2800" dirty="0" err="1">
                <a:gradFill>
                  <a:gsLst>
                    <a:gs pos="42478">
                      <a:srgbClr val="FFFFFF"/>
                    </a:gs>
                    <a:gs pos="77000">
                      <a:srgbClr val="FFFFFF"/>
                    </a:gs>
                  </a:gsLst>
                  <a:lin ang="5400000" scaled="0"/>
                </a:gradFill>
              </a:rPr>
              <a:t>Availablilty</a:t>
            </a:r>
            <a:endParaRPr lang="en-US" sz="2800" dirty="0">
              <a:gradFill>
                <a:gsLst>
                  <a:gs pos="42478">
                    <a:srgbClr val="FFFFFF"/>
                  </a:gs>
                  <a:gs pos="77000">
                    <a:srgbClr val="FFFFFF"/>
                  </a:gs>
                </a:gsLst>
                <a:lin ang="5400000" scaled="0"/>
              </a:gradFill>
            </a:endParaRPr>
          </a:p>
          <a:p>
            <a:pPr marL="0" indent="0">
              <a:spcBef>
                <a:spcPts val="1200"/>
              </a:spcBef>
              <a:buClr>
                <a:srgbClr val="FFFFFF"/>
              </a:buClr>
              <a:buFont typeface="Arial" pitchFamily="34" charset="0"/>
              <a:buNone/>
              <a:defRPr/>
            </a:pPr>
            <a:endParaRPr lang="en-US" sz="1800" dirty="0">
              <a:gradFill>
                <a:gsLst>
                  <a:gs pos="42478">
                    <a:srgbClr val="FFFFFF"/>
                  </a:gs>
                  <a:gs pos="77000">
                    <a:srgbClr val="FFFFFF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630287" y="1311453"/>
            <a:ext cx="1480548" cy="1480548"/>
          </a:xfrm>
          <a:prstGeom prst="ellipse">
            <a:avLst/>
          </a:prstGeom>
          <a:solidFill>
            <a:srgbClr val="FFFFFF"/>
          </a:solidFill>
          <a:ln w="92075" cap="flat" cmpd="sng" algn="ctr">
            <a:solidFill>
              <a:srgbClr val="541868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482159" y="1311453"/>
            <a:ext cx="1480548" cy="1480548"/>
          </a:xfrm>
          <a:prstGeom prst="ellipse">
            <a:avLst/>
          </a:prstGeom>
          <a:solidFill>
            <a:srgbClr val="FFFFFF"/>
          </a:solidFill>
          <a:ln w="92075" cap="flat" cmpd="sng" algn="ctr">
            <a:solidFill>
              <a:srgbClr val="2FAFE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9334030" y="1311453"/>
            <a:ext cx="1480548" cy="1480548"/>
          </a:xfrm>
          <a:prstGeom prst="ellipse">
            <a:avLst/>
          </a:prstGeom>
          <a:solidFill>
            <a:srgbClr val="FFFFFF"/>
          </a:solidFill>
          <a:ln w="92075" cap="flat" cmpd="sng" algn="ctr">
            <a:solidFill>
              <a:srgbClr val="F1771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8173628" y="3606800"/>
            <a:ext cx="3803904" cy="1987935"/>
          </a:xfrm>
          <a:prstGeom prst="rect">
            <a:avLst/>
          </a:prstGeom>
        </p:spPr>
        <p:txBody>
          <a:bodyPr vert="horz" wrap="square" lIns="182880" tIns="146304" rIns="182880" bIns="146304" rtlCol="0">
            <a:noAutofit/>
          </a:bodyPr>
          <a:lstStyle>
            <a:lvl1pPr marL="342800" marR="0" indent="-342800" algn="l" defTabSz="93246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029" marR="0" indent="-241229" algn="l" defTabSz="93246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9866" marR="0" indent="-228533" algn="l" defTabSz="93246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397" marR="0" indent="-228533" algn="l" defTabSz="93246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6929" marR="0" indent="-228533" algn="l" defTabSz="93246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286" indent="-233117" algn="l" defTabSz="9324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0521" indent="-233117" algn="l" defTabSz="9324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6755" indent="-233117" algn="l" defTabSz="9324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2990" indent="-233117" algn="l" defTabSz="9324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rgbClr val="FFFFFF"/>
              </a:buClr>
              <a:buFont typeface="Arial" pitchFamily="34" charset="0"/>
              <a:buNone/>
            </a:pPr>
            <a:r>
              <a:rPr lang="en-US" sz="1800" spc="-70" dirty="0">
                <a:gradFill>
                  <a:gsLst>
                    <a:gs pos="42478">
                      <a:srgbClr val="FFFFFF"/>
                    </a:gs>
                    <a:gs pos="77000">
                      <a:srgbClr val="FFFFFF"/>
                    </a:gs>
                  </a:gsLst>
                  <a:lin ang="5400000" scaled="0"/>
                </a:gradFill>
                <a:latin typeface="Segoe UI"/>
              </a:rPr>
              <a:t>Capture rich telemetry on application </a:t>
            </a:r>
            <a:r>
              <a:rPr lang="en-US" sz="1800" spc="-50" dirty="0">
                <a:gradFill>
                  <a:gsLst>
                    <a:gs pos="42478">
                      <a:srgbClr val="FFFFFF"/>
                    </a:gs>
                    <a:gs pos="77000">
                      <a:srgbClr val="FFFFFF"/>
                    </a:gs>
                  </a:gsLst>
                  <a:lin ang="5400000" scaled="0"/>
                </a:gradFill>
                <a:latin typeface="Segoe UI"/>
              </a:rPr>
              <a:t>performance and usage so that you </a:t>
            </a:r>
            <a:r>
              <a:rPr lang="en-US" sz="1800" spc="-60" dirty="0">
                <a:gradFill>
                  <a:gsLst>
                    <a:gs pos="42478">
                      <a:srgbClr val="FFFFFF"/>
                    </a:gs>
                    <a:gs pos="77000">
                      <a:srgbClr val="FFFFFF"/>
                    </a:gs>
                  </a:gsLst>
                  <a:lin ang="5400000" scaled="0"/>
                </a:gradFill>
                <a:latin typeface="Segoe UI"/>
              </a:rPr>
              <a:t>can make better decisions on future </a:t>
            </a:r>
            <a:r>
              <a:rPr lang="en-US" sz="1800" dirty="0">
                <a:gradFill>
                  <a:gsLst>
                    <a:gs pos="42478">
                      <a:srgbClr val="FFFFFF"/>
                    </a:gs>
                    <a:gs pos="77000">
                      <a:srgbClr val="FFFFFF"/>
                    </a:gs>
                  </a:gsLst>
                  <a:lin ang="5400000" scaled="0"/>
                </a:gradFill>
                <a:latin typeface="Segoe UI"/>
              </a:rPr>
              <a:t>investments and anticipate issues in production before they impact your service.</a:t>
            </a:r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4370373" y="3606800"/>
            <a:ext cx="3803904" cy="1762236"/>
          </a:xfrm>
          <a:prstGeom prst="rect">
            <a:avLst/>
          </a:prstGeom>
        </p:spPr>
        <p:txBody>
          <a:bodyPr vert="horz" wrap="square" lIns="182880" tIns="146304" rIns="182880" bIns="146304" rtlCol="0">
            <a:noAutofit/>
          </a:bodyPr>
          <a:lstStyle>
            <a:lvl1pPr marL="342800" marR="0" indent="-342800" algn="l" defTabSz="93246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029" marR="0" indent="-241229" algn="l" defTabSz="93246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9866" marR="0" indent="-228533" algn="l" defTabSz="93246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397" marR="0" indent="-228533" algn="l" defTabSz="93246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6929" marR="0" indent="-228533" algn="l" defTabSz="93246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286" indent="-233117" algn="l" defTabSz="9324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0521" indent="-233117" algn="l" defTabSz="9324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6755" indent="-233117" algn="l" defTabSz="9324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2990" indent="-233117" algn="l" defTabSz="9324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 pitchFamily="34" charset="0"/>
              <a:buNone/>
            </a:pPr>
            <a:r>
              <a:rPr lang="en-US" sz="1800" dirty="0">
                <a:solidFill>
                  <a:srgbClr val="FFFFFF"/>
                </a:solidFill>
                <a:latin typeface="Segoe UI"/>
              </a:rPr>
              <a:t>Efficiently manage environments using technologies that support </a:t>
            </a:r>
            <a:r>
              <a:rPr lang="en-US" sz="1800" spc="-50" dirty="0">
                <a:solidFill>
                  <a:srgbClr val="FFFFFF"/>
                </a:solidFill>
                <a:latin typeface="Segoe UI"/>
              </a:rPr>
              <a:t>self-service provisioning in a secure way, in line with your IT governance standards.</a:t>
            </a:r>
          </a:p>
        </p:txBody>
      </p:sp>
      <p:sp>
        <p:nvSpPr>
          <p:cNvPr id="14" name="Text Placeholder 7"/>
          <p:cNvSpPr txBox="1">
            <a:spLocks/>
          </p:cNvSpPr>
          <p:nvPr/>
        </p:nvSpPr>
        <p:spPr>
          <a:xfrm>
            <a:off x="470975" y="3606800"/>
            <a:ext cx="3803904" cy="1826155"/>
          </a:xfrm>
          <a:prstGeom prst="rect">
            <a:avLst/>
          </a:prstGeom>
        </p:spPr>
        <p:txBody>
          <a:bodyPr vert="horz" wrap="square" lIns="182880" tIns="146304" rIns="182880" bIns="146304" rtlCol="0">
            <a:noAutofit/>
          </a:bodyPr>
          <a:lstStyle>
            <a:lvl1pPr marL="342800" marR="0" indent="-342800" algn="l" defTabSz="93246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029" marR="0" indent="-241229" algn="l" defTabSz="93246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9866" marR="0" indent="-228533" algn="l" defTabSz="93246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397" marR="0" indent="-228533" algn="l" defTabSz="93246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6929" marR="0" indent="-228533" algn="l" defTabSz="932468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286" indent="-233117" algn="l" defTabSz="9324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0521" indent="-233117" algn="l" defTabSz="9324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6755" indent="-233117" algn="l" defTabSz="9324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2990" indent="-233117" algn="l" defTabSz="9324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rgbClr val="FFFFFF"/>
              </a:buClr>
              <a:buFont typeface="Arial" pitchFamily="34" charset="0"/>
              <a:buNone/>
            </a:pPr>
            <a:r>
              <a:rPr lang="en-US" sz="1800" spc="-30" dirty="0">
                <a:gradFill>
                  <a:gsLst>
                    <a:gs pos="42478">
                      <a:srgbClr val="FFFFFF"/>
                    </a:gs>
                    <a:gs pos="77000">
                      <a:srgbClr val="FFFFFF"/>
                    </a:gs>
                  </a:gsLst>
                  <a:lin ang="5400000" scaled="0"/>
                </a:gradFill>
                <a:latin typeface="Segoe UI"/>
              </a:rPr>
              <a:t>Speed up and increase traceability </a:t>
            </a:r>
            <a:r>
              <a:rPr lang="en-US" sz="1800" spc="20" dirty="0">
                <a:gradFill>
                  <a:gsLst>
                    <a:gs pos="42478">
                      <a:srgbClr val="FFFFFF"/>
                    </a:gs>
                    <a:gs pos="77000">
                      <a:srgbClr val="FFFFFF"/>
                    </a:gs>
                  </a:gsLst>
                  <a:lin ang="5400000" scaled="0"/>
                </a:gradFill>
                <a:latin typeface="Segoe UI"/>
              </a:rPr>
              <a:t>of each release by empowering </a:t>
            </a:r>
            <a:r>
              <a:rPr lang="en-US" sz="1800" dirty="0">
                <a:gradFill>
                  <a:gsLst>
                    <a:gs pos="42478">
                      <a:srgbClr val="FFFFFF"/>
                    </a:gs>
                    <a:gs pos="77000">
                      <a:srgbClr val="FFFFFF"/>
                    </a:gs>
                  </a:gsLst>
                  <a:lin ang="5400000" scaled="0"/>
                </a:gradFill>
                <a:latin typeface="Segoe UI"/>
              </a:rPr>
              <a:t>your development and operations </a:t>
            </a:r>
            <a:r>
              <a:rPr lang="en-US" sz="1800" spc="-40" dirty="0">
                <a:gradFill>
                  <a:gsLst>
                    <a:gs pos="42478">
                      <a:srgbClr val="FFFFFF"/>
                    </a:gs>
                    <a:gs pos="77000">
                      <a:srgbClr val="FFFFFF"/>
                    </a:gs>
                  </a:gsLst>
                  <a:lin ang="5400000" scaled="0"/>
                </a:gradFill>
                <a:latin typeface="Segoe UI"/>
              </a:rPr>
              <a:t>teams with advanced collaboration </a:t>
            </a:r>
            <a:r>
              <a:rPr lang="en-US" sz="1800" dirty="0">
                <a:gradFill>
                  <a:gsLst>
                    <a:gs pos="42478">
                      <a:srgbClr val="FFFFFF"/>
                    </a:gs>
                    <a:gs pos="77000">
                      <a:srgbClr val="FFFFFF"/>
                    </a:gs>
                  </a:gsLst>
                  <a:lin ang="5400000" scaled="0"/>
                </a:gradFill>
                <a:latin typeface="Segoe UI"/>
              </a:rPr>
              <a:t>and automation tools. </a:t>
            </a:r>
          </a:p>
        </p:txBody>
      </p:sp>
      <p:pic>
        <p:nvPicPr>
          <p:cNvPr id="15" name="Picture 14" descr="ShortenCycle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7" t="9981" r="20811" b="14403"/>
          <a:stretch/>
        </p:blipFill>
        <p:spPr>
          <a:xfrm>
            <a:off x="1825749" y="1507173"/>
            <a:ext cx="1056671" cy="100177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847540" y="1508973"/>
            <a:ext cx="802745" cy="998179"/>
            <a:chOff x="9223030" y="-2441251"/>
            <a:chExt cx="2184644" cy="3706781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0619431" y="-1741245"/>
              <a:ext cx="664250" cy="596629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32468">
                <a:defRPr/>
              </a:pPr>
              <a:r>
                <a:rPr lang="en-US" sz="1200" kern="0">
                  <a:solidFill>
                    <a:srgbClr val="000000"/>
                  </a:solidFill>
                  <a:latin typeface="Cambria"/>
                  <a:ea typeface="Times New Roman"/>
                  <a:cs typeface="Times New Roman"/>
                </a:rPr>
                <a:t> </a:t>
              </a:r>
              <a:endParaRPr lang="en-US" sz="1200" kern="0">
                <a:solidFill>
                  <a:srgbClr val="000000"/>
                </a:solidFill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9223030" y="-1144616"/>
              <a:ext cx="2184644" cy="100423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32468">
                <a:defRPr/>
              </a:pPr>
              <a:r>
                <a:rPr lang="en-US" sz="1200" kern="0">
                  <a:solidFill>
                    <a:srgbClr val="000000"/>
                  </a:solidFill>
                  <a:latin typeface="Cambria"/>
                  <a:ea typeface="Times New Roman"/>
                  <a:cs typeface="Times New Roman"/>
                </a:rPr>
                <a:t> </a:t>
              </a:r>
              <a:endParaRPr lang="en-US" sz="1200" kern="0">
                <a:solidFill>
                  <a:srgbClr val="000000"/>
                </a:solidFill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9347024" y="-1044193"/>
              <a:ext cx="1936657" cy="10633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32468">
                <a:defRPr/>
              </a:pPr>
              <a:r>
                <a:rPr lang="en-US" sz="1200" kern="0">
                  <a:solidFill>
                    <a:srgbClr val="000000"/>
                  </a:solidFill>
                  <a:latin typeface="Cambria"/>
                  <a:ea typeface="Times New Roman"/>
                  <a:cs typeface="Times New Roman"/>
                </a:rPr>
                <a:t> </a:t>
              </a:r>
              <a:endParaRPr lang="en-US" sz="1200" kern="0">
                <a:solidFill>
                  <a:srgbClr val="000000"/>
                </a:solidFill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9223030" y="-72455"/>
              <a:ext cx="2184644" cy="100423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32468">
                <a:defRPr/>
              </a:pPr>
              <a:r>
                <a:rPr lang="en-US" sz="1200" kern="0">
                  <a:solidFill>
                    <a:srgbClr val="000000"/>
                  </a:solidFill>
                  <a:latin typeface="Cambria"/>
                  <a:ea typeface="Times New Roman"/>
                  <a:cs typeface="Times New Roman"/>
                </a:rPr>
                <a:t> </a:t>
              </a:r>
              <a:endParaRPr lang="en-US" sz="1200" kern="0">
                <a:solidFill>
                  <a:srgbClr val="000000"/>
                </a:solidFill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9347024" y="22060"/>
              <a:ext cx="1936657" cy="106330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32468">
                <a:defRPr/>
              </a:pPr>
              <a:r>
                <a:rPr lang="en-US" sz="1200" kern="0">
                  <a:solidFill>
                    <a:srgbClr val="000000"/>
                  </a:solidFill>
                  <a:latin typeface="Cambria"/>
                  <a:ea typeface="Times New Roman"/>
                  <a:cs typeface="Times New Roman"/>
                </a:rPr>
                <a:t> </a:t>
              </a:r>
              <a:endParaRPr lang="en-US" sz="1200" kern="0">
                <a:solidFill>
                  <a:srgbClr val="000000"/>
                </a:solidFill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9583201" y="999705"/>
              <a:ext cx="1464302" cy="94516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32468">
                <a:defRPr/>
              </a:pPr>
              <a:r>
                <a:rPr lang="en-US" sz="1200" kern="0">
                  <a:solidFill>
                    <a:srgbClr val="000000"/>
                  </a:solidFill>
                  <a:latin typeface="Cambria"/>
                  <a:ea typeface="Times New Roman"/>
                  <a:cs typeface="Times New Roman"/>
                </a:rPr>
                <a:t> </a:t>
              </a:r>
              <a:endParaRPr lang="en-US" sz="1200" kern="0">
                <a:solidFill>
                  <a:srgbClr val="000000"/>
                </a:solidFill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9707195" y="1094221"/>
              <a:ext cx="1219267" cy="171309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32468">
                <a:defRPr/>
              </a:pPr>
              <a:r>
                <a:rPr lang="en-US" sz="1200" kern="0">
                  <a:solidFill>
                    <a:srgbClr val="000000"/>
                  </a:solidFill>
                  <a:latin typeface="Cambria"/>
                  <a:ea typeface="Times New Roman"/>
                  <a:cs typeface="Times New Roman"/>
                </a:rPr>
                <a:t> </a:t>
              </a:r>
              <a:endParaRPr lang="en-US" sz="1200" kern="0">
                <a:solidFill>
                  <a:srgbClr val="000000"/>
                </a:solidFill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9854806" y="-937863"/>
              <a:ext cx="1428875" cy="865408"/>
            </a:xfrm>
            <a:prstGeom prst="rect">
              <a:avLst/>
            </a:pr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32468">
                <a:defRPr/>
              </a:pPr>
              <a:r>
                <a:rPr lang="en-US" sz="1200" kern="0">
                  <a:solidFill>
                    <a:srgbClr val="000000"/>
                  </a:solidFill>
                  <a:latin typeface="Cambria"/>
                  <a:ea typeface="Times New Roman"/>
                  <a:cs typeface="Times New Roman"/>
                </a:rPr>
                <a:t> </a:t>
              </a:r>
              <a:endParaRPr lang="en-US" sz="1200" kern="0">
                <a:solidFill>
                  <a:srgbClr val="000000"/>
                </a:solidFill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25" name="Freeform 63"/>
            <p:cNvSpPr>
              <a:spLocks/>
            </p:cNvSpPr>
            <p:nvPr/>
          </p:nvSpPr>
          <p:spPr bwMode="auto">
            <a:xfrm>
              <a:off x="9854806" y="128390"/>
              <a:ext cx="1428875" cy="871315"/>
            </a:xfrm>
            <a:custGeom>
              <a:avLst/>
              <a:gdLst>
                <a:gd name="T0" fmla="*/ 363 w 484"/>
                <a:gd name="T1" fmla="*/ 295 h 295"/>
                <a:gd name="T2" fmla="*/ 484 w 484"/>
                <a:gd name="T3" fmla="*/ 0 h 295"/>
                <a:gd name="T4" fmla="*/ 0 w 484"/>
                <a:gd name="T5" fmla="*/ 0 h 295"/>
                <a:gd name="T6" fmla="*/ 0 w 484"/>
                <a:gd name="T7" fmla="*/ 295 h 295"/>
                <a:gd name="T8" fmla="*/ 363 w 484"/>
                <a:gd name="T9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295">
                  <a:moveTo>
                    <a:pt x="363" y="295"/>
                  </a:moveTo>
                  <a:lnTo>
                    <a:pt x="48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363" y="295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32468">
                <a:defRPr/>
              </a:pPr>
              <a:r>
                <a:rPr lang="en-US" sz="1200" kern="0">
                  <a:solidFill>
                    <a:srgbClr val="000000"/>
                  </a:solidFill>
                  <a:latin typeface="Cambria"/>
                  <a:ea typeface="Times New Roman"/>
                  <a:cs typeface="Times New Roman"/>
                </a:rPr>
                <a:t> </a:t>
              </a:r>
              <a:endParaRPr lang="en-US" sz="1200" kern="0">
                <a:solidFill>
                  <a:srgbClr val="000000"/>
                </a:solidFill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9347024" y="-937863"/>
              <a:ext cx="507782" cy="865408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32468">
                <a:defRPr/>
              </a:pPr>
              <a:r>
                <a:rPr lang="en-US" sz="1200" kern="0">
                  <a:solidFill>
                    <a:srgbClr val="000000"/>
                  </a:solidFill>
                  <a:latin typeface="Cambria"/>
                  <a:ea typeface="Times New Roman"/>
                  <a:cs typeface="Times New Roman"/>
                </a:rPr>
                <a:t> </a:t>
              </a:r>
              <a:endParaRPr lang="en-US" sz="1200" kern="0">
                <a:solidFill>
                  <a:srgbClr val="000000"/>
                </a:solidFill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0023082" y="-607059"/>
              <a:ext cx="507782" cy="209706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32468">
                <a:defRPr/>
              </a:pPr>
              <a:r>
                <a:rPr lang="en-US" sz="1200" kern="0" dirty="0">
                  <a:solidFill>
                    <a:srgbClr val="000000"/>
                  </a:solidFill>
                  <a:latin typeface="Cambria"/>
                  <a:ea typeface="Times New Roman"/>
                  <a:cs typeface="Times New Roman"/>
                </a:rPr>
                <a:t> </a:t>
              </a:r>
              <a:endParaRPr lang="en-US" sz="1200" kern="0" dirty="0">
                <a:solidFill>
                  <a:srgbClr val="000000"/>
                </a:solidFill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28" name="Freeform 66"/>
            <p:cNvSpPr>
              <a:spLocks/>
            </p:cNvSpPr>
            <p:nvPr/>
          </p:nvSpPr>
          <p:spPr bwMode="auto">
            <a:xfrm>
              <a:off x="9347024" y="128390"/>
              <a:ext cx="507782" cy="871315"/>
            </a:xfrm>
            <a:custGeom>
              <a:avLst/>
              <a:gdLst>
                <a:gd name="T0" fmla="*/ 122 w 172"/>
                <a:gd name="T1" fmla="*/ 295 h 295"/>
                <a:gd name="T2" fmla="*/ 172 w 172"/>
                <a:gd name="T3" fmla="*/ 295 h 295"/>
                <a:gd name="T4" fmla="*/ 172 w 172"/>
                <a:gd name="T5" fmla="*/ 0 h 295"/>
                <a:gd name="T6" fmla="*/ 0 w 172"/>
                <a:gd name="T7" fmla="*/ 0 h 295"/>
                <a:gd name="T8" fmla="*/ 122 w 172"/>
                <a:gd name="T9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295">
                  <a:moveTo>
                    <a:pt x="122" y="295"/>
                  </a:moveTo>
                  <a:lnTo>
                    <a:pt x="172" y="295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122" y="295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32468">
                <a:defRPr/>
              </a:pPr>
              <a:r>
                <a:rPr lang="en-US" sz="1200" kern="0">
                  <a:solidFill>
                    <a:srgbClr val="000000"/>
                  </a:solidFill>
                  <a:latin typeface="Cambria"/>
                  <a:ea typeface="Times New Roman"/>
                  <a:cs typeface="Times New Roman"/>
                </a:rPr>
                <a:t> </a:t>
              </a:r>
              <a:endParaRPr lang="en-US" sz="1200" kern="0">
                <a:solidFill>
                  <a:srgbClr val="000000"/>
                </a:solidFill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9347024" y="-2139983"/>
              <a:ext cx="513686" cy="995367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32468">
                <a:defRPr/>
              </a:pPr>
              <a:r>
                <a:rPr lang="en-US" sz="1200" kern="0">
                  <a:solidFill>
                    <a:srgbClr val="000000"/>
                  </a:solidFill>
                  <a:latin typeface="Cambria"/>
                  <a:ea typeface="Times New Roman"/>
                  <a:cs typeface="Times New Roman"/>
                </a:rPr>
                <a:t> </a:t>
              </a:r>
              <a:endParaRPr lang="en-US" sz="1200" kern="0">
                <a:solidFill>
                  <a:srgbClr val="000000"/>
                </a:solidFill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0359636" y="-1921415"/>
              <a:ext cx="436929" cy="776799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32468">
                <a:defRPr/>
              </a:pPr>
              <a:r>
                <a:rPr lang="en-US" sz="1200" kern="0">
                  <a:solidFill>
                    <a:srgbClr val="000000"/>
                  </a:solidFill>
                  <a:latin typeface="Cambria"/>
                  <a:ea typeface="Times New Roman"/>
                  <a:cs typeface="Times New Roman"/>
                </a:rPr>
                <a:t> </a:t>
              </a:r>
              <a:endParaRPr lang="en-US" sz="1200" kern="0">
                <a:solidFill>
                  <a:srgbClr val="000000"/>
                </a:solidFill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0359636" y="-2305385"/>
              <a:ext cx="94471" cy="770892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32468">
                <a:defRPr/>
              </a:pPr>
              <a:r>
                <a:rPr lang="en-US" sz="1200" kern="0">
                  <a:solidFill>
                    <a:srgbClr val="000000"/>
                  </a:solidFill>
                  <a:latin typeface="Cambria"/>
                  <a:ea typeface="Times New Roman"/>
                  <a:cs typeface="Times New Roman"/>
                </a:rPr>
                <a:t> </a:t>
              </a:r>
              <a:endParaRPr lang="en-US" sz="1200" kern="0">
                <a:solidFill>
                  <a:srgbClr val="000000"/>
                </a:solidFill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9659959" y="-2340828"/>
              <a:ext cx="522543" cy="1196212"/>
            </a:xfrm>
            <a:prstGeom prst="rect">
              <a:avLst/>
            </a:prstGeom>
            <a:solidFill>
              <a:srgbClr val="0072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32468">
                <a:defRPr/>
              </a:pPr>
              <a:r>
                <a:rPr lang="en-US" sz="1200" kern="0">
                  <a:solidFill>
                    <a:srgbClr val="000000"/>
                  </a:solidFill>
                  <a:latin typeface="Cambria"/>
                  <a:ea typeface="Times New Roman"/>
                  <a:cs typeface="Times New Roman"/>
                </a:rPr>
                <a:t> </a:t>
              </a:r>
              <a:endParaRPr lang="en-US" sz="1200" kern="0">
                <a:solidFill>
                  <a:srgbClr val="000000"/>
                </a:solidFill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0028987" y="-2441251"/>
              <a:ext cx="330649" cy="1296635"/>
            </a:xfrm>
            <a:prstGeom prst="rect">
              <a:avLst/>
            </a:prstGeom>
            <a:solidFill>
              <a:srgbClr val="0072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32468">
                <a:defRPr/>
              </a:pPr>
              <a:r>
                <a:rPr lang="en-US" sz="1200" kern="0">
                  <a:solidFill>
                    <a:srgbClr val="000000"/>
                  </a:solidFill>
                  <a:latin typeface="Cambria"/>
                  <a:ea typeface="Times New Roman"/>
                  <a:cs typeface="Times New Roman"/>
                </a:rPr>
                <a:t> </a:t>
              </a:r>
              <a:endParaRPr lang="en-US" sz="1200" kern="0">
                <a:solidFill>
                  <a:srgbClr val="000000"/>
                </a:solidFill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9860710" y="-2021838"/>
              <a:ext cx="286365" cy="877222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32468">
                <a:defRPr/>
              </a:pPr>
              <a:r>
                <a:rPr lang="en-US" sz="1200" kern="0">
                  <a:solidFill>
                    <a:srgbClr val="000000"/>
                  </a:solidFill>
                  <a:latin typeface="Cambria"/>
                  <a:ea typeface="Times New Roman"/>
                  <a:cs typeface="Times New Roman"/>
                </a:rPr>
                <a:t> </a:t>
              </a:r>
              <a:endParaRPr lang="en-US" sz="1200" kern="0">
                <a:solidFill>
                  <a:srgbClr val="000000"/>
                </a:solidFill>
                <a:latin typeface="Cambria"/>
                <a:ea typeface="ＭＳ 明朝"/>
                <a:cs typeface="Times New Roman"/>
              </a:endParaRPr>
            </a:p>
          </p:txBody>
        </p:sp>
      </p:grpSp>
      <p:pic>
        <p:nvPicPr>
          <p:cNvPr id="35" name="Picture 34" descr="ProcessMachin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4" t="7355" r="5953" b="9612"/>
          <a:stretch/>
        </p:blipFill>
        <p:spPr>
          <a:xfrm>
            <a:off x="9534940" y="1544095"/>
            <a:ext cx="1183797" cy="92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532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 habits and practices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0211" y="1351581"/>
            <a:ext cx="2253455" cy="2219897"/>
            <a:chOff x="361913" y="1409851"/>
            <a:chExt cx="2253455" cy="2219897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153218" y="2725761"/>
              <a:ext cx="0" cy="903987"/>
            </a:xfrm>
            <a:prstGeom prst="line">
              <a:avLst/>
            </a:prstGeom>
            <a:noFill/>
            <a:ln w="6350" cap="flat" cmpd="sng" algn="ctr">
              <a:solidFill>
                <a:srgbClr val="6B2A7A"/>
              </a:solidFill>
              <a:prstDash val="solid"/>
              <a:miter lim="800000"/>
            </a:ln>
            <a:effectLst/>
          </p:spPr>
        </p:cxnSp>
        <p:cxnSp>
          <p:nvCxnSpPr>
            <p:cNvPr id="5" name="Straight Connector 4"/>
            <p:cNvCxnSpPr/>
            <p:nvPr/>
          </p:nvCxnSpPr>
          <p:spPr>
            <a:xfrm>
              <a:off x="361913" y="2725761"/>
              <a:ext cx="1728313" cy="0"/>
            </a:xfrm>
            <a:prstGeom prst="line">
              <a:avLst/>
            </a:prstGeom>
            <a:noFill/>
            <a:ln w="6350" cap="flat" cmpd="sng" algn="ctr">
              <a:solidFill>
                <a:srgbClr val="6B2A7A"/>
              </a:solidFill>
              <a:prstDash val="solid"/>
              <a:miter lim="800000"/>
            </a:ln>
            <a:effectLst/>
          </p:spPr>
        </p:cxnSp>
        <p:sp>
          <p:nvSpPr>
            <p:cNvPr id="6" name="Rectangle 5"/>
            <p:cNvSpPr/>
            <p:nvPr/>
          </p:nvSpPr>
          <p:spPr>
            <a:xfrm flipH="1">
              <a:off x="361913" y="1409851"/>
              <a:ext cx="2253455" cy="1283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de-DE" sz="1000" b="1" kern="0" spc="200" dirty="0">
                  <a:solidFill>
                    <a:srgbClr val="682A7A"/>
                  </a:solidFill>
                  <a:cs typeface="Arial" pitchFamily="34" charset="0"/>
                </a:rPr>
                <a:t>PRACTICES</a:t>
              </a:r>
              <a:endParaRPr lang="en-US" sz="1200" dirty="0">
                <a:solidFill>
                  <a:srgbClr val="682A7A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defTabSz="914400">
                <a:lnSpc>
                  <a:spcPct val="130000"/>
                </a:lnSpc>
              </a:pP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Automated Testing</a:t>
              </a:r>
            </a:p>
            <a:p>
              <a:pPr defTabSz="914400">
                <a:lnSpc>
                  <a:spcPct val="130000"/>
                </a:lnSpc>
              </a:pP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Continuous Integration</a:t>
              </a:r>
            </a:p>
            <a:p>
              <a:pPr defTabSz="914400">
                <a:lnSpc>
                  <a:spcPct val="130000"/>
                </a:lnSpc>
              </a:pP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Continuous Deployment</a:t>
              </a:r>
            </a:p>
            <a:p>
              <a:pPr defTabSz="914400">
                <a:lnSpc>
                  <a:spcPct val="130000"/>
                </a:lnSpc>
              </a:pP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Release Management</a:t>
              </a:r>
            </a:p>
          </p:txBody>
        </p:sp>
      </p:grpSp>
      <p:sp>
        <p:nvSpPr>
          <p:cNvPr id="7" name="Rectangle 6"/>
          <p:cNvSpPr/>
          <p:nvPr/>
        </p:nvSpPr>
        <p:spPr>
          <a:xfrm flipH="1">
            <a:off x="2093000" y="5676916"/>
            <a:ext cx="2253455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30000"/>
              </a:lnSpc>
            </a:pPr>
            <a:endParaRPr lang="en-US" sz="1200" dirty="0">
              <a:solidFill>
                <a:srgbClr val="FFFFFF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75376" y="1646684"/>
            <a:ext cx="2253455" cy="2245990"/>
            <a:chOff x="3907078" y="1704954"/>
            <a:chExt cx="2253455" cy="224599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4743490" y="3046957"/>
              <a:ext cx="0" cy="903987"/>
            </a:xfrm>
            <a:prstGeom prst="line">
              <a:avLst/>
            </a:prstGeom>
            <a:noFill/>
            <a:ln w="6350" cap="flat" cmpd="sng" algn="ctr">
              <a:solidFill>
                <a:srgbClr val="6B2A7A"/>
              </a:solidFill>
              <a:prstDash val="solid"/>
              <a:miter lim="800000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>
            <a:xfrm>
              <a:off x="3952185" y="3046957"/>
              <a:ext cx="1983517" cy="0"/>
            </a:xfrm>
            <a:prstGeom prst="line">
              <a:avLst/>
            </a:prstGeom>
            <a:noFill/>
            <a:ln w="6350" cap="flat" cmpd="sng" algn="ctr">
              <a:solidFill>
                <a:srgbClr val="6B2A7A"/>
              </a:solidFill>
              <a:prstDash val="solid"/>
              <a:miter lim="800000"/>
            </a:ln>
            <a:effectLst/>
          </p:spPr>
        </p:cxnSp>
        <p:sp>
          <p:nvSpPr>
            <p:cNvPr id="11" name="Rectangle 10"/>
            <p:cNvSpPr/>
            <p:nvPr/>
          </p:nvSpPr>
          <p:spPr>
            <a:xfrm flipH="1">
              <a:off x="3907078" y="1704954"/>
              <a:ext cx="2253455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de-DE" sz="1000" b="1" kern="0" spc="200" dirty="0">
                  <a:solidFill>
                    <a:srgbClr val="682A7A"/>
                  </a:solidFill>
                  <a:cs typeface="Arial" pitchFamily="34" charset="0"/>
                </a:rPr>
                <a:t>PRACTICES</a:t>
              </a:r>
              <a:endParaRPr lang="en-US" sz="1200" dirty="0">
                <a:solidFill>
                  <a:srgbClr val="682A7A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defTabSz="914400">
                <a:lnSpc>
                  <a:spcPct val="130000"/>
                </a:lnSpc>
              </a:pP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Usage Monitoring</a:t>
              </a:r>
            </a:p>
            <a:p>
              <a:pPr defTabSz="914400">
                <a:lnSpc>
                  <a:spcPct val="130000"/>
                </a:lnSpc>
              </a:pP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Telemetry Collection</a:t>
              </a:r>
              <a:b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Testing in Production</a:t>
              </a:r>
            </a:p>
            <a:p>
              <a:pPr defTabSz="914400">
                <a:lnSpc>
                  <a:spcPct val="130000"/>
                </a:lnSpc>
              </a:pP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Stakeholder Feedback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700284" y="4217548"/>
            <a:ext cx="2253455" cy="2463413"/>
            <a:chOff x="5731986" y="4275818"/>
            <a:chExt cx="2253455" cy="2463413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523291" y="4275818"/>
              <a:ext cx="0" cy="903987"/>
            </a:xfrm>
            <a:prstGeom prst="line">
              <a:avLst/>
            </a:prstGeom>
            <a:noFill/>
            <a:ln w="6350" cap="flat" cmpd="sng" algn="ctr">
              <a:solidFill>
                <a:srgbClr val="6B2A7A"/>
              </a:solidFill>
              <a:prstDash val="solid"/>
              <a:miter lim="800000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>
            <a:xfrm flipV="1">
              <a:off x="5731986" y="5179805"/>
              <a:ext cx="1983517" cy="0"/>
            </a:xfrm>
            <a:prstGeom prst="line">
              <a:avLst/>
            </a:prstGeom>
            <a:noFill/>
            <a:ln w="6350" cap="flat" cmpd="sng" algn="ctr">
              <a:solidFill>
                <a:srgbClr val="6B2A7A"/>
              </a:solidFill>
              <a:prstDash val="solid"/>
              <a:miter lim="800000"/>
            </a:ln>
            <a:effectLst/>
          </p:spPr>
        </p:cxnSp>
        <p:sp>
          <p:nvSpPr>
            <p:cNvPr id="15" name="Rectangle 14"/>
            <p:cNvSpPr/>
            <p:nvPr/>
          </p:nvSpPr>
          <p:spPr>
            <a:xfrm flipH="1">
              <a:off x="5731986" y="5206504"/>
              <a:ext cx="2253455" cy="1532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de-DE" sz="1000" b="1" kern="0" spc="200" dirty="0">
                  <a:solidFill>
                    <a:srgbClr val="682A7A"/>
                  </a:solidFill>
                  <a:cs typeface="Arial" pitchFamily="34" charset="0"/>
                </a:rPr>
                <a:t>PRACTICES</a:t>
              </a:r>
              <a:endParaRPr lang="en-US" sz="1200" dirty="0">
                <a:solidFill>
                  <a:srgbClr val="682A7A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defTabSz="914400">
                <a:lnSpc>
                  <a:spcPct val="130000"/>
                </a:lnSpc>
              </a:pP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Testing in Production</a:t>
              </a:r>
            </a:p>
            <a:p>
              <a:pPr defTabSz="914400">
                <a:lnSpc>
                  <a:spcPct val="130000"/>
                </a:lnSpc>
              </a:pP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Usage Monitoring</a:t>
              </a:r>
            </a:p>
            <a:p>
              <a:pPr defTabSz="914400">
                <a:lnSpc>
                  <a:spcPct val="130000"/>
                </a:lnSpc>
              </a:pP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User Telemetry</a:t>
              </a:r>
            </a:p>
            <a:p>
              <a:pPr defTabSz="914400">
                <a:lnSpc>
                  <a:spcPct val="130000"/>
                </a:lnSpc>
              </a:pP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Stakeholder feedback</a:t>
              </a:r>
            </a:p>
            <a:p>
              <a:pPr defTabSz="914400">
                <a:lnSpc>
                  <a:spcPct val="130000"/>
                </a:lnSpc>
              </a:pP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Feature flags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43444" y="1867569"/>
            <a:ext cx="2253455" cy="1996075"/>
            <a:chOff x="7325948" y="1976641"/>
            <a:chExt cx="2253455" cy="199607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8148885" y="3068729"/>
              <a:ext cx="0" cy="903987"/>
            </a:xfrm>
            <a:prstGeom prst="line">
              <a:avLst/>
            </a:prstGeom>
            <a:noFill/>
            <a:ln w="6350" cap="flat" cmpd="sng" algn="ctr">
              <a:solidFill>
                <a:srgbClr val="6B2A7A"/>
              </a:solidFill>
              <a:prstDash val="solid"/>
              <a:miter lim="800000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>
            <a:xfrm>
              <a:off x="7334430" y="3068729"/>
              <a:ext cx="1983517" cy="0"/>
            </a:xfrm>
            <a:prstGeom prst="line">
              <a:avLst/>
            </a:prstGeom>
            <a:noFill/>
            <a:ln w="6350" cap="flat" cmpd="sng" algn="ctr">
              <a:solidFill>
                <a:srgbClr val="6B2A7A"/>
              </a:solidFill>
              <a:prstDash val="solid"/>
              <a:miter lim="800000"/>
            </a:ln>
            <a:effectLst/>
          </p:spPr>
        </p:cxnSp>
        <p:sp>
          <p:nvSpPr>
            <p:cNvPr id="19" name="Rectangle 18"/>
            <p:cNvSpPr/>
            <p:nvPr/>
          </p:nvSpPr>
          <p:spPr>
            <a:xfrm flipH="1">
              <a:off x="7325948" y="1976641"/>
              <a:ext cx="2253455" cy="1052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de-DE" sz="1000" b="1" kern="0" spc="200" dirty="0">
                  <a:solidFill>
                    <a:srgbClr val="682A7A"/>
                  </a:solidFill>
                  <a:cs typeface="Arial" pitchFamily="34" charset="0"/>
                </a:rPr>
                <a:t>PRACTICES</a:t>
              </a:r>
              <a:endParaRPr lang="en-US" sz="1200" dirty="0">
                <a:solidFill>
                  <a:srgbClr val="682A7A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defTabSz="914400">
                <a:lnSpc>
                  <a:spcPct val="130000"/>
                </a:lnSpc>
              </a:pP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Code Reviews</a:t>
              </a:r>
            </a:p>
            <a:p>
              <a:pPr defTabSz="914400">
                <a:lnSpc>
                  <a:spcPct val="130000"/>
                </a:lnSpc>
              </a:pP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Automated Testing</a:t>
              </a:r>
            </a:p>
            <a:p>
              <a:pPr defTabSz="914400">
                <a:lnSpc>
                  <a:spcPct val="130000"/>
                </a:lnSpc>
              </a:pP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Continuous Measurement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899299" y="4113406"/>
            <a:ext cx="3074355" cy="2707933"/>
            <a:chOff x="8931001" y="4171676"/>
            <a:chExt cx="3074355" cy="2707933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9722306" y="4171676"/>
              <a:ext cx="0" cy="903987"/>
            </a:xfrm>
            <a:prstGeom prst="line">
              <a:avLst/>
            </a:prstGeom>
            <a:noFill/>
            <a:ln w="6350" cap="flat" cmpd="sng" algn="ctr">
              <a:solidFill>
                <a:srgbClr val="6B2A7A"/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>
              <a:off x="8931001" y="5075663"/>
              <a:ext cx="2499111" cy="0"/>
            </a:xfrm>
            <a:prstGeom prst="line">
              <a:avLst/>
            </a:prstGeom>
            <a:noFill/>
            <a:ln w="6350" cap="flat" cmpd="sng" algn="ctr">
              <a:solidFill>
                <a:srgbClr val="6B2A7A"/>
              </a:solidFill>
              <a:prstDash val="solid"/>
              <a:miter lim="800000"/>
            </a:ln>
            <a:effectLst/>
          </p:spPr>
        </p:cxnSp>
        <p:sp>
          <p:nvSpPr>
            <p:cNvPr id="23" name="Rectangle 22"/>
            <p:cNvSpPr/>
            <p:nvPr/>
          </p:nvSpPr>
          <p:spPr>
            <a:xfrm flipH="1">
              <a:off x="8931001" y="5106816"/>
              <a:ext cx="3074355" cy="1772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de-DE" sz="1000" b="1" kern="0" spc="200" dirty="0">
                  <a:solidFill>
                    <a:srgbClr val="682A7A"/>
                  </a:solidFill>
                  <a:cs typeface="Arial" pitchFamily="34" charset="0"/>
                </a:rPr>
                <a:t>PRACTICES</a:t>
              </a:r>
              <a:endParaRPr lang="en-US" sz="1200" spc="-70" dirty="0">
                <a:solidFill>
                  <a:srgbClr val="682A7A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defTabSz="914400">
                <a:lnSpc>
                  <a:spcPct val="130000"/>
                </a:lnSpc>
              </a:pPr>
              <a:r>
                <a:rPr lang="en-US" sz="1200" spc="-70" dirty="0">
                  <a:ea typeface="Calibri" panose="020F0502020204030204" pitchFamily="34" charset="0"/>
                  <a:cs typeface="Arial" panose="020B0604020202020204" pitchFamily="34" charset="0"/>
                </a:rPr>
                <a:t>Application Performance  Management</a:t>
              </a:r>
            </a:p>
            <a:p>
              <a:pPr defTabSz="914400">
                <a:lnSpc>
                  <a:spcPct val="130000"/>
                </a:lnSpc>
              </a:pP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Infrastructure as Code</a:t>
              </a:r>
            </a:p>
            <a:p>
              <a:pPr defTabSz="914400">
                <a:lnSpc>
                  <a:spcPct val="130000"/>
                </a:lnSpc>
              </a:pP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Continuous Delivery</a:t>
              </a:r>
            </a:p>
            <a:p>
              <a:pPr defTabSz="914400">
                <a:lnSpc>
                  <a:spcPct val="130000"/>
                </a:lnSpc>
              </a:pP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Release Management </a:t>
              </a:r>
            </a:p>
            <a:p>
              <a:pPr defTabSz="914400">
                <a:lnSpc>
                  <a:spcPct val="130000"/>
                </a:lnSpc>
              </a:pP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Configuration Management </a:t>
              </a:r>
            </a:p>
            <a:p>
              <a:pPr defTabSz="914400">
                <a:lnSpc>
                  <a:spcPct val="130000"/>
                </a:lnSpc>
              </a:pP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Automated Recovery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829514" y="826294"/>
            <a:ext cx="2629639" cy="2701642"/>
            <a:chOff x="9742683" y="884564"/>
            <a:chExt cx="2629639" cy="2701642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11202390" y="2682219"/>
              <a:ext cx="0" cy="903987"/>
            </a:xfrm>
            <a:prstGeom prst="line">
              <a:avLst/>
            </a:prstGeom>
            <a:noFill/>
            <a:ln w="6350" cap="flat" cmpd="sng" algn="ctr">
              <a:solidFill>
                <a:srgbClr val="6B2A7A"/>
              </a:solidFill>
              <a:prstDash val="solid"/>
              <a:miter lim="800000"/>
            </a:ln>
            <a:effectLst/>
          </p:spPr>
        </p:cxnSp>
        <p:sp>
          <p:nvSpPr>
            <p:cNvPr id="26" name="Rectangle 25"/>
            <p:cNvSpPr/>
            <p:nvPr/>
          </p:nvSpPr>
          <p:spPr>
            <a:xfrm flipH="1">
              <a:off x="9742683" y="884564"/>
              <a:ext cx="2629639" cy="1772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de-DE" sz="1000" b="1" kern="0" spc="200" dirty="0">
                  <a:solidFill>
                    <a:srgbClr val="682A7A"/>
                  </a:solidFill>
                  <a:cs typeface="Arial" pitchFamily="34" charset="0"/>
                </a:rPr>
                <a:t>PRACTICES</a:t>
              </a:r>
              <a:endParaRPr lang="en-US" sz="1200" spc="-70" dirty="0">
                <a:solidFill>
                  <a:srgbClr val="682A7A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defTabSz="914400">
                <a:lnSpc>
                  <a:spcPct val="130000"/>
                </a:lnSpc>
              </a:pPr>
              <a:r>
                <a:rPr lang="en-US" sz="1200" spc="-70" dirty="0">
                  <a:ea typeface="Calibri" panose="020F0502020204030204" pitchFamily="34" charset="0"/>
                  <a:cs typeface="Arial" panose="020B0604020202020204" pitchFamily="34" charset="0"/>
                </a:rPr>
                <a:t>Application Performance Management</a:t>
              </a:r>
            </a:p>
            <a:p>
              <a:pPr defTabSz="914400">
                <a:lnSpc>
                  <a:spcPct val="130000"/>
                </a:lnSpc>
              </a:pP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Infrastructure as Code</a:t>
              </a:r>
            </a:p>
            <a:p>
              <a:pPr defTabSz="914400">
                <a:lnSpc>
                  <a:spcPct val="130000"/>
                </a:lnSpc>
              </a:pP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Continuous Deployment</a:t>
              </a:r>
            </a:p>
            <a:p>
              <a:pPr defTabSz="914400">
                <a:lnSpc>
                  <a:spcPct val="130000"/>
                </a:lnSpc>
              </a:pP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Release Management </a:t>
              </a:r>
            </a:p>
            <a:p>
              <a:pPr defTabSz="914400">
                <a:lnSpc>
                  <a:spcPct val="130000"/>
                </a:lnSpc>
              </a:pP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Configuration Management </a:t>
              </a:r>
            </a:p>
            <a:p>
              <a:pPr defTabSz="914400">
                <a:lnSpc>
                  <a:spcPct val="130000"/>
                </a:lnSpc>
              </a:pP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Automated Recovery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9765833" y="2679060"/>
              <a:ext cx="2402431" cy="0"/>
            </a:xfrm>
            <a:prstGeom prst="line">
              <a:avLst/>
            </a:prstGeom>
            <a:noFill/>
            <a:ln w="6350" cap="flat" cmpd="sng" algn="ctr">
              <a:solidFill>
                <a:srgbClr val="6B2A7A"/>
              </a:solidFill>
              <a:prstDash val="solid"/>
              <a:miter lim="800000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2138230" y="4428334"/>
            <a:ext cx="2253455" cy="2238215"/>
            <a:chOff x="2169932" y="4486604"/>
            <a:chExt cx="2253455" cy="2238215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961237" y="4486604"/>
              <a:ext cx="0" cy="903987"/>
            </a:xfrm>
            <a:prstGeom prst="line">
              <a:avLst/>
            </a:prstGeom>
            <a:noFill/>
            <a:ln w="6350" cap="flat" cmpd="sng" algn="ctr">
              <a:solidFill>
                <a:srgbClr val="6B2A7A"/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>
            <a:xfrm>
              <a:off x="2169932" y="5390591"/>
              <a:ext cx="1684304" cy="0"/>
            </a:xfrm>
            <a:prstGeom prst="line">
              <a:avLst/>
            </a:prstGeom>
            <a:noFill/>
            <a:ln w="6350" cap="flat" cmpd="sng" algn="ctr">
              <a:solidFill>
                <a:srgbClr val="6B2A7A"/>
              </a:solidFill>
              <a:prstDash val="solid"/>
              <a:miter lim="800000"/>
            </a:ln>
            <a:effectLst/>
          </p:spPr>
        </p:cxnSp>
        <p:sp>
          <p:nvSpPr>
            <p:cNvPr id="31" name="Rectangle 30"/>
            <p:cNvSpPr/>
            <p:nvPr/>
          </p:nvSpPr>
          <p:spPr>
            <a:xfrm flipH="1">
              <a:off x="2169932" y="5432157"/>
              <a:ext cx="2253455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de-DE" sz="1000" b="1" kern="0" spc="200" dirty="0">
                  <a:solidFill>
                    <a:srgbClr val="682A7A"/>
                  </a:solidFill>
                  <a:cs typeface="Arial" pitchFamily="34" charset="0"/>
                </a:rPr>
                <a:t>PRACTICES</a:t>
              </a:r>
              <a:endParaRPr lang="en-US" sz="1200" dirty="0">
                <a:solidFill>
                  <a:srgbClr val="682A7A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defTabSz="914400">
                <a:lnSpc>
                  <a:spcPct val="130000"/>
                </a:lnSpc>
              </a:pP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Enterprise Agile</a:t>
              </a:r>
            </a:p>
            <a:p>
              <a:pPr defTabSz="914400">
                <a:lnSpc>
                  <a:spcPct val="130000"/>
                </a:lnSpc>
              </a:pP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Continuous Integration</a:t>
              </a:r>
            </a:p>
            <a:p>
              <a:pPr defTabSz="914400">
                <a:lnSpc>
                  <a:spcPct val="130000"/>
                </a:lnSpc>
              </a:pP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Continuous Deployment</a:t>
              </a:r>
            </a:p>
            <a:p>
              <a:pPr defTabSz="914400">
                <a:lnSpc>
                  <a:spcPct val="130000"/>
                </a:lnSpc>
              </a:pPr>
              <a:r>
                <a:rPr lang="en-US" sz="1200" dirty="0">
                  <a:ea typeface="Calibri" panose="020F0502020204030204" pitchFamily="34" charset="0"/>
                  <a:cs typeface="Arial" panose="020B0604020202020204" pitchFamily="34" charset="0"/>
                </a:rPr>
                <a:t>Release Management</a:t>
              </a:r>
            </a:p>
          </p:txBody>
        </p:sp>
      </p:grpSp>
      <p:sp>
        <p:nvSpPr>
          <p:cNvPr id="32" name="Oval 31"/>
          <p:cNvSpPr/>
          <p:nvPr/>
        </p:nvSpPr>
        <p:spPr>
          <a:xfrm>
            <a:off x="416330" y="3313910"/>
            <a:ext cx="1440000" cy="1440000"/>
          </a:xfrm>
          <a:prstGeom prst="ellipse">
            <a:avLst/>
          </a:prstGeom>
          <a:solidFill>
            <a:srgbClr val="7549A7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327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4637" y="3370549"/>
            <a:ext cx="1723386" cy="1349873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marL="0" marR="0" lvl="0" indent="0" algn="ctr" defTabSz="93274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8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FLOW OF</a:t>
            </a:r>
            <a:br>
              <a:rPr kumimoji="0" lang="en-US" sz="1200" b="1" i="1" u="none" strike="noStrike" kern="8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200" b="1" i="1" u="none" strike="noStrike" kern="8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CUSTOMER VALUE</a:t>
            </a:r>
            <a:br>
              <a:rPr kumimoji="0" lang="en-US" sz="1200" b="1" i="1" u="none" strike="noStrike" kern="8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endParaRPr kumimoji="0" lang="en-US" sz="1200" b="1" i="1" u="none" strike="noStrike" kern="800" cap="none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217316" y="3304883"/>
            <a:ext cx="1440000" cy="1440000"/>
          </a:xfrm>
          <a:prstGeom prst="ellipse">
            <a:avLst/>
          </a:prstGeom>
          <a:solidFill>
            <a:srgbClr val="7549A7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327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16504" y="3268922"/>
            <a:ext cx="2454877" cy="1349873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marL="0" marR="0" lvl="0" indent="0" algn="ctr" defTabSz="93274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TEAM</a:t>
            </a:r>
            <a:br>
              <a:rPr kumimoji="0" lang="en-US" sz="1200" b="1" i="1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200" b="1" i="1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AUTONOMY</a:t>
            </a:r>
            <a:br>
              <a:rPr kumimoji="0" lang="en-US" sz="1200" b="1" i="1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200" b="1" i="1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&amp; ENTERPRISE</a:t>
            </a:r>
            <a:br>
              <a:rPr lang="en-US" sz="1200" b="1" i="1" kern="0" dirty="0">
                <a:solidFill>
                  <a:srgbClr val="FFFFFF"/>
                </a:solidFill>
              </a:rPr>
            </a:br>
            <a:r>
              <a:rPr kumimoji="0" lang="en-US" sz="1200" b="1" i="1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ALIGNMENT</a:t>
            </a:r>
            <a:endParaRPr kumimoji="0" lang="en-US" sz="1200" b="1" i="1" u="none" strike="noStrike" kern="800" cap="none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doni MT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063918" y="3313932"/>
            <a:ext cx="1440000" cy="1440000"/>
          </a:xfrm>
          <a:prstGeom prst="ellipse">
            <a:avLst/>
          </a:prstGeom>
          <a:solidFill>
            <a:srgbClr val="7549A7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327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22225" y="3301121"/>
            <a:ext cx="1723386" cy="1349873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marL="0" marR="0" lvl="0" indent="0" algn="ctr" defTabSz="93274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8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BACKLOG refined with LEARNING</a:t>
            </a:r>
          </a:p>
        </p:txBody>
      </p:sp>
      <p:sp>
        <p:nvSpPr>
          <p:cNvPr id="38" name="Oval 37"/>
          <p:cNvSpPr/>
          <p:nvPr/>
        </p:nvSpPr>
        <p:spPr>
          <a:xfrm>
            <a:off x="5766626" y="3313910"/>
            <a:ext cx="1440000" cy="1440000"/>
          </a:xfrm>
          <a:prstGeom prst="ellipse">
            <a:avLst/>
          </a:prstGeom>
          <a:solidFill>
            <a:srgbClr val="7549A7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327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24933" y="3289524"/>
            <a:ext cx="1723386" cy="1349873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marL="0" marR="0" lvl="0" indent="0" algn="ctr" defTabSz="93274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800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EVIDENCE</a:t>
            </a:r>
            <a:br>
              <a:rPr kumimoji="0" lang="en-US" sz="1200" b="1" i="1" u="none" strike="noStrike" kern="800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200" b="1" i="1" u="none" strike="noStrike" kern="800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gathered in PRODUCTION</a:t>
            </a:r>
          </a:p>
        </p:txBody>
      </p:sp>
      <p:sp>
        <p:nvSpPr>
          <p:cNvPr id="40" name="Oval 39"/>
          <p:cNvSpPr/>
          <p:nvPr/>
        </p:nvSpPr>
        <p:spPr>
          <a:xfrm>
            <a:off x="7369971" y="3313910"/>
            <a:ext cx="1440000" cy="1440000"/>
          </a:xfrm>
          <a:prstGeom prst="ellipse">
            <a:avLst/>
          </a:prstGeom>
          <a:solidFill>
            <a:srgbClr val="7549A7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327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28278" y="3335824"/>
            <a:ext cx="1723386" cy="1349873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marL="0" marR="0" lvl="0" indent="0" algn="ctr" defTabSz="93274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8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MANAGED TECHNICAL</a:t>
            </a:r>
            <a:br>
              <a:rPr kumimoji="0" lang="en-US" sz="1200" b="1" i="1" u="none" strike="noStrike" kern="8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200" b="1" i="1" u="none" strike="noStrike" kern="8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DEBT</a:t>
            </a:r>
          </a:p>
        </p:txBody>
      </p:sp>
      <p:sp>
        <p:nvSpPr>
          <p:cNvPr id="42" name="Oval 41"/>
          <p:cNvSpPr/>
          <p:nvPr/>
        </p:nvSpPr>
        <p:spPr>
          <a:xfrm>
            <a:off x="8974016" y="3313910"/>
            <a:ext cx="1440000" cy="1440000"/>
          </a:xfrm>
          <a:prstGeom prst="ellipse">
            <a:avLst/>
          </a:prstGeom>
          <a:solidFill>
            <a:srgbClr val="7549A7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327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820748" y="3405274"/>
            <a:ext cx="1723386" cy="1349873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marL="0" marR="0" lvl="0" indent="0" algn="ctr" defTabSz="93274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8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PRODUCTION</a:t>
            </a:r>
            <a:br>
              <a:rPr kumimoji="0" lang="en-US" sz="1200" b="1" i="1" u="none" strike="noStrike" kern="8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200" b="1" i="1" u="none" strike="noStrike" kern="8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FIRST MINDSET</a:t>
            </a:r>
          </a:p>
          <a:p>
            <a:pPr marL="0" marR="0" lvl="0" indent="0" algn="ctr" defTabSz="93274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800" cap="none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586190" y="3313910"/>
            <a:ext cx="1440000" cy="1440000"/>
          </a:xfrm>
          <a:prstGeom prst="ellipse">
            <a:avLst/>
          </a:prstGeom>
          <a:solidFill>
            <a:srgbClr val="7549A7"/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327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444497" y="3370549"/>
            <a:ext cx="1723386" cy="1349873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marL="0" marR="0" lvl="0" indent="0" algn="ctr" defTabSz="932742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800" cap="none" spc="-5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INFRASTRUCTURE</a:t>
            </a:r>
            <a:br>
              <a:rPr kumimoji="0" lang="en-US" sz="1200" b="1" i="1" u="none" strike="noStrike" kern="8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200" b="1" i="1" u="none" strike="noStrike" kern="80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is a FLEXIBLE RESOURCE</a:t>
            </a:r>
          </a:p>
        </p:txBody>
      </p:sp>
    </p:spTree>
    <p:extLst>
      <p:ext uri="{BB962C8B-B14F-4D97-AF65-F5344CB8AC3E}">
        <p14:creationId xmlns:p14="http://schemas.microsoft.com/office/powerpoint/2010/main" val="292768254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focus areas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300" y="2709936"/>
            <a:ext cx="1717500" cy="155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92" y="2730500"/>
            <a:ext cx="1772163" cy="1609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154" y="3677327"/>
            <a:ext cx="248694" cy="204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08" y="1405778"/>
            <a:ext cx="4449971" cy="4450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9997" y="1603566"/>
            <a:ext cx="82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404040">
                    <a:lumMod val="60000"/>
                    <a:lumOff val="40000"/>
                  </a:srgbClr>
                </a:solidFill>
                <a:latin typeface="Segoe UI Light"/>
                <a:cs typeface="Arial" pitchFamily="34" charset="0"/>
              </a:rPr>
              <a:t>Plan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7487" y="1341956"/>
            <a:ext cx="59824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00" dirty="0"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26278" y="1509855"/>
            <a:ext cx="2373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505050">
                    <a:lumMod val="75000"/>
                    <a:lumOff val="25000"/>
                  </a:srgbClr>
                </a:solidFill>
                <a:latin typeface="Segoe UI Light"/>
                <a:cs typeface="Arial" pitchFamily="34" charset="0"/>
              </a:rPr>
              <a:t>Monitor + Learn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69971" y="5518255"/>
            <a:ext cx="121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505050">
                    <a:lumMod val="75000"/>
                    <a:lumOff val="25000"/>
                  </a:srgbClr>
                </a:solidFill>
                <a:latin typeface="Segoe UI Light"/>
                <a:cs typeface="Arial" pitchFamily="34" charset="0"/>
              </a:rPr>
              <a:t>Release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92334" y="5579810"/>
            <a:ext cx="2140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kern="0" dirty="0">
                <a:solidFill>
                  <a:srgbClr val="FFFFFF">
                    <a:lumMod val="50000"/>
                  </a:srgbClr>
                </a:solidFill>
                <a:latin typeface="Segoe UI Light"/>
                <a:cs typeface="Arial" pitchFamily="34" charset="0"/>
              </a:rPr>
              <a:t>Develop + Test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7780" y="5318200"/>
            <a:ext cx="59824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00" dirty="0"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3336" y="3418925"/>
            <a:ext cx="2091058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1267900">
              <a:lnSpc>
                <a:spcPct val="90000"/>
              </a:lnSpc>
              <a:defRPr/>
            </a:pPr>
            <a:r>
              <a:rPr lang="en-US" sz="2800" dirty="0">
                <a:solidFill>
                  <a:srgbClr val="81818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Development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23685" y="3418925"/>
            <a:ext cx="1727099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67900">
              <a:lnSpc>
                <a:spcPct val="90000"/>
              </a:lnSpc>
              <a:defRPr/>
            </a:pPr>
            <a:r>
              <a:rPr lang="en-US" sz="2800" dirty="0">
                <a:solidFill>
                  <a:srgbClr val="81818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Production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14054" y="1248245"/>
            <a:ext cx="59824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00" dirty="0"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96936" y="5250615"/>
            <a:ext cx="59824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00" dirty="0"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7" name="Freeform 8"/>
          <p:cNvSpPr>
            <a:spLocks/>
          </p:cNvSpPr>
          <p:nvPr/>
        </p:nvSpPr>
        <p:spPr bwMode="auto">
          <a:xfrm>
            <a:off x="3763989" y="1325427"/>
            <a:ext cx="2305050" cy="2305050"/>
          </a:xfrm>
          <a:custGeom>
            <a:avLst/>
            <a:gdLst>
              <a:gd name="T0" fmla="*/ 80 w 2679"/>
              <a:gd name="T1" fmla="*/ 2678 h 2678"/>
              <a:gd name="T2" fmla="*/ 80 w 2679"/>
              <a:gd name="T3" fmla="*/ 2678 h 2678"/>
              <a:gd name="T4" fmla="*/ 0 w 2679"/>
              <a:gd name="T5" fmla="*/ 2678 h 2678"/>
              <a:gd name="T6" fmla="*/ 2679 w 2679"/>
              <a:gd name="T7" fmla="*/ 0 h 2678"/>
              <a:gd name="T8" fmla="*/ 2679 w 2679"/>
              <a:gd name="T9" fmla="*/ 80 h 2678"/>
              <a:gd name="T10" fmla="*/ 80 w 2679"/>
              <a:gd name="T11" fmla="*/ 2678 h 2678"/>
              <a:gd name="T12" fmla="*/ 80 w 2679"/>
              <a:gd name="T13" fmla="*/ 2678 h 2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79" h="2678">
                <a:moveTo>
                  <a:pt x="80" y="2678"/>
                </a:moveTo>
                <a:lnTo>
                  <a:pt x="80" y="2678"/>
                </a:lnTo>
                <a:lnTo>
                  <a:pt x="0" y="2678"/>
                </a:lnTo>
                <a:cubicBezTo>
                  <a:pt x="0" y="1201"/>
                  <a:pt x="1202" y="0"/>
                  <a:pt x="2679" y="0"/>
                </a:cubicBezTo>
                <a:lnTo>
                  <a:pt x="2679" y="80"/>
                </a:lnTo>
                <a:cubicBezTo>
                  <a:pt x="1246" y="80"/>
                  <a:pt x="80" y="1245"/>
                  <a:pt x="80" y="2678"/>
                </a:cubicBezTo>
                <a:lnTo>
                  <a:pt x="80" y="2678"/>
                </a:lnTo>
                <a:close/>
              </a:path>
            </a:pathLst>
          </a:custGeom>
          <a:noFill/>
          <a:ln w="22225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>
            <a:off x="3763989" y="3630477"/>
            <a:ext cx="2305050" cy="2306638"/>
          </a:xfrm>
          <a:custGeom>
            <a:avLst/>
            <a:gdLst>
              <a:gd name="T0" fmla="*/ 2679 w 2679"/>
              <a:gd name="T1" fmla="*/ 2679 h 2679"/>
              <a:gd name="T2" fmla="*/ 2679 w 2679"/>
              <a:gd name="T3" fmla="*/ 2679 h 2679"/>
              <a:gd name="T4" fmla="*/ 0 w 2679"/>
              <a:gd name="T5" fmla="*/ 0 h 2679"/>
              <a:gd name="T6" fmla="*/ 80 w 2679"/>
              <a:gd name="T7" fmla="*/ 0 h 2679"/>
              <a:gd name="T8" fmla="*/ 2679 w 2679"/>
              <a:gd name="T9" fmla="*/ 2599 h 2679"/>
              <a:gd name="T10" fmla="*/ 2679 w 2679"/>
              <a:gd name="T11" fmla="*/ 2679 h 2679"/>
              <a:gd name="T12" fmla="*/ 2679 w 2679"/>
              <a:gd name="T13" fmla="*/ 2679 h 2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79" h="2679">
                <a:moveTo>
                  <a:pt x="2679" y="2679"/>
                </a:moveTo>
                <a:lnTo>
                  <a:pt x="2679" y="2679"/>
                </a:lnTo>
                <a:cubicBezTo>
                  <a:pt x="1202" y="2679"/>
                  <a:pt x="0" y="1477"/>
                  <a:pt x="0" y="0"/>
                </a:cubicBezTo>
                <a:lnTo>
                  <a:pt x="80" y="0"/>
                </a:lnTo>
                <a:cubicBezTo>
                  <a:pt x="80" y="1433"/>
                  <a:pt x="1246" y="2599"/>
                  <a:pt x="2679" y="2599"/>
                </a:cubicBezTo>
                <a:lnTo>
                  <a:pt x="2679" y="2679"/>
                </a:lnTo>
                <a:lnTo>
                  <a:pt x="2679" y="2679"/>
                </a:lnTo>
                <a:close/>
              </a:path>
            </a:pathLst>
          </a:custGeom>
          <a:noFill/>
          <a:ln w="22225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19" name="Freeform 13"/>
          <p:cNvSpPr>
            <a:spLocks/>
          </p:cNvSpPr>
          <p:nvPr/>
        </p:nvSpPr>
        <p:spPr bwMode="auto">
          <a:xfrm>
            <a:off x="6069039" y="1325427"/>
            <a:ext cx="2305050" cy="2305050"/>
          </a:xfrm>
          <a:custGeom>
            <a:avLst/>
            <a:gdLst>
              <a:gd name="T0" fmla="*/ 2678 w 2678"/>
              <a:gd name="T1" fmla="*/ 2678 h 2678"/>
              <a:gd name="T2" fmla="*/ 2678 w 2678"/>
              <a:gd name="T3" fmla="*/ 2678 h 2678"/>
              <a:gd name="T4" fmla="*/ 2598 w 2678"/>
              <a:gd name="T5" fmla="*/ 2678 h 2678"/>
              <a:gd name="T6" fmla="*/ 0 w 2678"/>
              <a:gd name="T7" fmla="*/ 80 h 2678"/>
              <a:gd name="T8" fmla="*/ 0 w 2678"/>
              <a:gd name="T9" fmla="*/ 0 h 2678"/>
              <a:gd name="T10" fmla="*/ 2678 w 2678"/>
              <a:gd name="T11" fmla="*/ 2678 h 2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78" h="2678">
                <a:moveTo>
                  <a:pt x="2678" y="2678"/>
                </a:moveTo>
                <a:lnTo>
                  <a:pt x="2678" y="2678"/>
                </a:lnTo>
                <a:lnTo>
                  <a:pt x="2598" y="2678"/>
                </a:lnTo>
                <a:cubicBezTo>
                  <a:pt x="2598" y="1245"/>
                  <a:pt x="1432" y="80"/>
                  <a:pt x="0" y="80"/>
                </a:cubicBezTo>
                <a:lnTo>
                  <a:pt x="0" y="0"/>
                </a:lnTo>
                <a:cubicBezTo>
                  <a:pt x="1477" y="0"/>
                  <a:pt x="2678" y="1201"/>
                  <a:pt x="2678" y="2678"/>
                </a:cubicBezTo>
                <a:close/>
              </a:path>
            </a:pathLst>
          </a:custGeom>
          <a:solidFill>
            <a:srgbClr val="F6931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20" name="Freeform 7"/>
          <p:cNvSpPr>
            <a:spLocks/>
          </p:cNvSpPr>
          <p:nvPr/>
        </p:nvSpPr>
        <p:spPr bwMode="auto">
          <a:xfrm>
            <a:off x="3763989" y="1325427"/>
            <a:ext cx="2305050" cy="2305050"/>
          </a:xfrm>
          <a:custGeom>
            <a:avLst/>
            <a:gdLst>
              <a:gd name="T0" fmla="*/ 80 w 2679"/>
              <a:gd name="T1" fmla="*/ 2678 h 2678"/>
              <a:gd name="T2" fmla="*/ 80 w 2679"/>
              <a:gd name="T3" fmla="*/ 2678 h 2678"/>
              <a:gd name="T4" fmla="*/ 0 w 2679"/>
              <a:gd name="T5" fmla="*/ 2678 h 2678"/>
              <a:gd name="T6" fmla="*/ 2679 w 2679"/>
              <a:gd name="T7" fmla="*/ 0 h 2678"/>
              <a:gd name="T8" fmla="*/ 2679 w 2679"/>
              <a:gd name="T9" fmla="*/ 80 h 2678"/>
              <a:gd name="T10" fmla="*/ 80 w 2679"/>
              <a:gd name="T11" fmla="*/ 2678 h 2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79" h="2678">
                <a:moveTo>
                  <a:pt x="80" y="2678"/>
                </a:moveTo>
                <a:lnTo>
                  <a:pt x="80" y="2678"/>
                </a:lnTo>
                <a:lnTo>
                  <a:pt x="0" y="2678"/>
                </a:lnTo>
                <a:cubicBezTo>
                  <a:pt x="0" y="1201"/>
                  <a:pt x="1202" y="0"/>
                  <a:pt x="2679" y="0"/>
                </a:cubicBezTo>
                <a:lnTo>
                  <a:pt x="2679" y="80"/>
                </a:lnTo>
                <a:cubicBezTo>
                  <a:pt x="1246" y="80"/>
                  <a:pt x="80" y="1245"/>
                  <a:pt x="80" y="2678"/>
                </a:cubicBezTo>
                <a:close/>
              </a:path>
            </a:pathLst>
          </a:custGeom>
          <a:solidFill>
            <a:srgbClr val="B92B9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21" name="Freeform 9"/>
          <p:cNvSpPr>
            <a:spLocks/>
          </p:cNvSpPr>
          <p:nvPr/>
        </p:nvSpPr>
        <p:spPr bwMode="auto">
          <a:xfrm>
            <a:off x="3763989" y="3630477"/>
            <a:ext cx="2305050" cy="2306638"/>
          </a:xfrm>
          <a:custGeom>
            <a:avLst/>
            <a:gdLst>
              <a:gd name="T0" fmla="*/ 2679 w 2679"/>
              <a:gd name="T1" fmla="*/ 2679 h 2679"/>
              <a:gd name="T2" fmla="*/ 2679 w 2679"/>
              <a:gd name="T3" fmla="*/ 2679 h 2679"/>
              <a:gd name="T4" fmla="*/ 0 w 2679"/>
              <a:gd name="T5" fmla="*/ 0 h 2679"/>
              <a:gd name="T6" fmla="*/ 80 w 2679"/>
              <a:gd name="T7" fmla="*/ 0 h 2679"/>
              <a:gd name="T8" fmla="*/ 2679 w 2679"/>
              <a:gd name="T9" fmla="*/ 2599 h 2679"/>
              <a:gd name="T10" fmla="*/ 2679 w 2679"/>
              <a:gd name="T11" fmla="*/ 2679 h 2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79" h="2679">
                <a:moveTo>
                  <a:pt x="2679" y="2679"/>
                </a:moveTo>
                <a:lnTo>
                  <a:pt x="2679" y="2679"/>
                </a:lnTo>
                <a:cubicBezTo>
                  <a:pt x="1202" y="2679"/>
                  <a:pt x="0" y="1477"/>
                  <a:pt x="0" y="0"/>
                </a:cubicBezTo>
                <a:lnTo>
                  <a:pt x="80" y="0"/>
                </a:lnTo>
                <a:cubicBezTo>
                  <a:pt x="80" y="1433"/>
                  <a:pt x="1246" y="2599"/>
                  <a:pt x="2679" y="2599"/>
                </a:cubicBezTo>
                <a:lnTo>
                  <a:pt x="2679" y="2679"/>
                </a:lnTo>
                <a:close/>
              </a:path>
            </a:pathLst>
          </a:custGeom>
          <a:solidFill>
            <a:srgbClr val="C9242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22" name="Freeform 11"/>
          <p:cNvSpPr>
            <a:spLocks/>
          </p:cNvSpPr>
          <p:nvPr/>
        </p:nvSpPr>
        <p:spPr bwMode="auto">
          <a:xfrm>
            <a:off x="6069039" y="3630477"/>
            <a:ext cx="2305050" cy="2306638"/>
          </a:xfrm>
          <a:custGeom>
            <a:avLst/>
            <a:gdLst>
              <a:gd name="T0" fmla="*/ 0 w 2678"/>
              <a:gd name="T1" fmla="*/ 2679 h 2679"/>
              <a:gd name="T2" fmla="*/ 0 w 2678"/>
              <a:gd name="T3" fmla="*/ 2679 h 2679"/>
              <a:gd name="T4" fmla="*/ 0 w 2678"/>
              <a:gd name="T5" fmla="*/ 2599 h 2679"/>
              <a:gd name="T6" fmla="*/ 2598 w 2678"/>
              <a:gd name="T7" fmla="*/ 0 h 2679"/>
              <a:gd name="T8" fmla="*/ 2678 w 2678"/>
              <a:gd name="T9" fmla="*/ 0 h 2679"/>
              <a:gd name="T10" fmla="*/ 0 w 2678"/>
              <a:gd name="T11" fmla="*/ 2679 h 2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78" h="2679">
                <a:moveTo>
                  <a:pt x="0" y="2679"/>
                </a:moveTo>
                <a:lnTo>
                  <a:pt x="0" y="2679"/>
                </a:lnTo>
                <a:lnTo>
                  <a:pt x="0" y="2599"/>
                </a:lnTo>
                <a:cubicBezTo>
                  <a:pt x="1432" y="2599"/>
                  <a:pt x="2598" y="1433"/>
                  <a:pt x="2598" y="0"/>
                </a:cubicBezTo>
                <a:lnTo>
                  <a:pt x="2678" y="0"/>
                </a:lnTo>
                <a:cubicBezTo>
                  <a:pt x="2678" y="1477"/>
                  <a:pt x="1477" y="2679"/>
                  <a:pt x="0" y="2679"/>
                </a:cubicBezTo>
                <a:close/>
              </a:path>
            </a:pathLst>
          </a:custGeom>
          <a:solidFill>
            <a:srgbClr val="3D85C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  <p:sp>
        <p:nvSpPr>
          <p:cNvPr id="23" name="Freeform 14"/>
          <p:cNvSpPr>
            <a:spLocks/>
          </p:cNvSpPr>
          <p:nvPr/>
        </p:nvSpPr>
        <p:spPr bwMode="auto">
          <a:xfrm>
            <a:off x="6069039" y="1325427"/>
            <a:ext cx="2305050" cy="2305050"/>
          </a:xfrm>
          <a:custGeom>
            <a:avLst/>
            <a:gdLst>
              <a:gd name="T0" fmla="*/ 2678 w 2678"/>
              <a:gd name="T1" fmla="*/ 2678 h 2678"/>
              <a:gd name="T2" fmla="*/ 2678 w 2678"/>
              <a:gd name="T3" fmla="*/ 2678 h 2678"/>
              <a:gd name="T4" fmla="*/ 2598 w 2678"/>
              <a:gd name="T5" fmla="*/ 2678 h 2678"/>
              <a:gd name="T6" fmla="*/ 0 w 2678"/>
              <a:gd name="T7" fmla="*/ 80 h 2678"/>
              <a:gd name="T8" fmla="*/ 0 w 2678"/>
              <a:gd name="T9" fmla="*/ 0 h 2678"/>
              <a:gd name="T10" fmla="*/ 2678 w 2678"/>
              <a:gd name="T11" fmla="*/ 2678 h 2678"/>
              <a:gd name="T12" fmla="*/ 2678 w 2678"/>
              <a:gd name="T13" fmla="*/ 2678 h 2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78" h="2678">
                <a:moveTo>
                  <a:pt x="2678" y="2678"/>
                </a:moveTo>
                <a:lnTo>
                  <a:pt x="2678" y="2678"/>
                </a:lnTo>
                <a:lnTo>
                  <a:pt x="2598" y="2678"/>
                </a:lnTo>
                <a:cubicBezTo>
                  <a:pt x="2598" y="1245"/>
                  <a:pt x="1432" y="80"/>
                  <a:pt x="0" y="80"/>
                </a:cubicBezTo>
                <a:lnTo>
                  <a:pt x="0" y="0"/>
                </a:lnTo>
                <a:cubicBezTo>
                  <a:pt x="1477" y="0"/>
                  <a:pt x="2678" y="1201"/>
                  <a:pt x="2678" y="2678"/>
                </a:cubicBezTo>
                <a:lnTo>
                  <a:pt x="2678" y="2678"/>
                </a:lnTo>
                <a:close/>
              </a:path>
            </a:pathLst>
          </a:custGeom>
          <a:noFill/>
          <a:ln w="22225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296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-10800000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5565 0.00023 L 4.76385E-6 0.00023 " pathEditMode="relative" rAng="0" ptsTypes="AA">
                                      <p:cBhvr>
                                        <p:cTn id="63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4557 0.00023 L -1.87388E-6 0.00023 " pathEditMode="relative" rAng="0" ptsTypes="AA">
                                      <p:cBhvr>
                                        <p:cTn id="6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2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5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5565 0.00023 L 4.76385E-6 0.00023 " pathEditMode="relative" rAng="0" ptsTypes="AA">
                                      <p:cBhvr>
                                        <p:cTn id="73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WHITE TEMPLATE">
  <a:themeElements>
    <a:clrScheme name="BT - Dark Purple on white - green accents">
      <a:dk1>
        <a:srgbClr val="505050"/>
      </a:dk1>
      <a:lt1>
        <a:srgbClr val="FFFFFF"/>
      </a:lt1>
      <a:dk2>
        <a:srgbClr val="32145A"/>
      </a:dk2>
      <a:lt2>
        <a:srgbClr val="E7DCF4"/>
      </a:lt2>
      <a:accent1>
        <a:srgbClr val="32145A"/>
      </a:accent1>
      <a:accent2>
        <a:srgbClr val="5C2D91"/>
      </a:accent2>
      <a:accent3>
        <a:srgbClr val="107C10"/>
      </a:accent3>
      <a:accent4>
        <a:srgbClr val="0078D7"/>
      </a:accent4>
      <a:accent5>
        <a:srgbClr val="BAD80A"/>
      </a:accent5>
      <a:accent6>
        <a:srgbClr val="B4009E"/>
      </a:accent6>
      <a:hlink>
        <a:srgbClr val="5C2D91"/>
      </a:hlink>
      <a:folHlink>
        <a:srgbClr val="5C2D91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Edu_DARK_Purple_2016_1.potx" id="{5B514DCF-E69B-42A5-AD17-B4CBF04479EE}" vid="{A21D99CE-5E6B-4EF1-8D33-0F461E6DE55A}"/>
    </a:ext>
  </a:extLst>
</a:theme>
</file>

<file path=ppt/theme/theme2.xml><?xml version="1.0" encoding="utf-8"?>
<a:theme xmlns:a="http://schemas.openxmlformats.org/drawingml/2006/main" name="COLOR TEMPLATE">
  <a:themeElements>
    <a:clrScheme name="BT - Dark Teal w. green accents">
      <a:dk1>
        <a:srgbClr val="505050"/>
      </a:dk1>
      <a:lt1>
        <a:srgbClr val="FFFFFF"/>
      </a:lt1>
      <a:dk2>
        <a:srgbClr val="32145A"/>
      </a:dk2>
      <a:lt2>
        <a:srgbClr val="E7DCF4"/>
      </a:lt2>
      <a:accent1>
        <a:srgbClr val="5C2D91"/>
      </a:accent1>
      <a:accent2>
        <a:srgbClr val="107C10"/>
      </a:accent2>
      <a:accent3>
        <a:srgbClr val="0078D7"/>
      </a:accent3>
      <a:accent4>
        <a:srgbClr val="BAD80A"/>
      </a:accent4>
      <a:accent5>
        <a:srgbClr val="008272"/>
      </a:accent5>
      <a:accent6>
        <a:srgbClr val="B4009E"/>
      </a:accent6>
      <a:hlink>
        <a:srgbClr val="E7DCF4"/>
      </a:hlink>
      <a:folHlink>
        <a:srgbClr val="E7DCF4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Edu_DARK_Purple_2016_1.potx" id="{5B514DCF-E69B-42A5-AD17-B4CBF04479EE}" vid="{47C46F03-A0DB-44F3-80DF-B46978DBC1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B0BB5962AB3C45A9A1CE1EC4C4F647" ma:contentTypeVersion="3" ma:contentTypeDescription="Create a new document." ma:contentTypeScope="" ma:versionID="f0876370c90de824ab54c09b0bd2a056">
  <xsd:schema xmlns:xsd="http://www.w3.org/2001/XMLSchema" xmlns:xs="http://www.w3.org/2001/XMLSchema" xmlns:p="http://schemas.microsoft.com/office/2006/metadata/properties" xmlns:ns3="630a2e83-186a-4a0f-ab27-bee8a8096abc" targetNamespace="http://schemas.microsoft.com/office/2006/metadata/properties" ma:root="true" ma:fieldsID="a2a3b5ed8b4accd7c8a398d0cb075271" ns3:_="">
    <xsd:import namespace="630a2e83-186a-4a0f-ab27-bee8a8096ab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a2e83-186a-4a0f-ab27-bee8a8096a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553072-E538-48C4-90FC-3653F32D67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0a2e83-186a-4a0f-ab27-bee8a8096a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630a2e83-186a-4a0f-ab27-bee8a8096abc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Brand_template_16-9_Edu_DARK_Purple_2016_1</Template>
  <TotalTime>447</TotalTime>
  <Words>1060</Words>
  <Application>Microsoft Office PowerPoint</Application>
  <PresentationFormat>Custom</PresentationFormat>
  <Paragraphs>332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Arial</vt:lpstr>
      <vt:lpstr>Bodoni MT</vt:lpstr>
      <vt:lpstr>Bodoni Std Bold Italic</vt:lpstr>
      <vt:lpstr>Calibri</vt:lpstr>
      <vt:lpstr>Cambria</vt:lpstr>
      <vt:lpstr>Consolas</vt:lpstr>
      <vt:lpstr>ＭＳ 明朝</vt:lpstr>
      <vt:lpstr>Segoe UI</vt:lpstr>
      <vt:lpstr>Segoe UI Light</vt:lpstr>
      <vt:lpstr>Segoe UI Semibold</vt:lpstr>
      <vt:lpstr>Segoe UI Semilight</vt:lpstr>
      <vt:lpstr>Times New Roman</vt:lpstr>
      <vt:lpstr>Trebuchet MS</vt:lpstr>
      <vt:lpstr>Wingdings</vt:lpstr>
      <vt:lpstr>WHITE TEMPLATE</vt:lpstr>
      <vt:lpstr>COLOR TEMPLATE</vt:lpstr>
      <vt:lpstr>DevOps</vt:lpstr>
      <vt:lpstr>Agenda</vt:lpstr>
      <vt:lpstr>Why DevOps?</vt:lpstr>
      <vt:lpstr>Traditional Development + Operations</vt:lpstr>
      <vt:lpstr>What is DevOps?</vt:lpstr>
      <vt:lpstr>The DevOps conversation</vt:lpstr>
      <vt:lpstr>How DevOps can help</vt:lpstr>
      <vt:lpstr>DevOps habits and practices</vt:lpstr>
      <vt:lpstr>Four focus areas</vt:lpstr>
      <vt:lpstr>Building a DevOps pipeline</vt:lpstr>
      <vt:lpstr>Plan + Track</vt:lpstr>
      <vt:lpstr>Plan + Track</vt:lpstr>
      <vt:lpstr>Develop + Test</vt:lpstr>
      <vt:lpstr>Continuous Integration</vt:lpstr>
      <vt:lpstr>Demo</vt:lpstr>
      <vt:lpstr>Continuous Testing</vt:lpstr>
      <vt:lpstr>Building with agents</vt:lpstr>
      <vt:lpstr>Release</vt:lpstr>
      <vt:lpstr>Continuous Delivery</vt:lpstr>
      <vt:lpstr>Infrastructure as Code </vt:lpstr>
      <vt:lpstr>Release Management</vt:lpstr>
      <vt:lpstr>Demo</vt:lpstr>
      <vt:lpstr>Monitor + Learn</vt:lpstr>
      <vt:lpstr>Monitor + Learn</vt:lpstr>
      <vt:lpstr>Deployment slots</vt:lpstr>
      <vt:lpstr>Enhancing mobile development</vt:lpstr>
      <vt:lpstr>CI + CD for a mobile world</vt:lpstr>
      <vt:lpstr>Xamarin Test Cloud</vt:lpstr>
      <vt:lpstr>HockeyApp Beta Distribution</vt:lpstr>
      <vt:lpstr>PowerPoint Presentation</vt:lpstr>
      <vt:lpstr>PowerPoint Presentation</vt:lpstr>
      <vt:lpstr>Summary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brand template</dc:title>
  <dc:subject>&lt;Speech title here&gt;</dc:subject>
  <dc:creator>Steven Follis</dc:creator>
  <cp:keywords/>
  <dc:description>Template: Maryfj_x000d_
Formatting: _x000d_
Audience Type:</dc:description>
  <cp:lastModifiedBy>Israel Vega</cp:lastModifiedBy>
  <cp:revision>31</cp:revision>
  <dcterms:created xsi:type="dcterms:W3CDTF">2016-10-04T22:06:48Z</dcterms:created>
  <dcterms:modified xsi:type="dcterms:W3CDTF">2016-10-28T20:24:42Z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0x010100A2B0BB5962AB3C45A9A1CE1EC4C4F647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/>
  </property>
  <property fmtid="{D5CDD505-2E9C-101B-9397-08002B2CF9AE}" pid="12" name="TaxCatchAll">
    <vt:lpwstr/>
  </property>
  <property fmtid="{D5CDD505-2E9C-101B-9397-08002B2CF9AE}" pid="13" name="TaxKeywordTaxHTField">
    <vt:lpwstr/>
  </property>
</Properties>
</file>