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Roboto"/>
      <p:regular r:id="rId30"/>
      <p:bold r:id="rId31"/>
      <p:italic r:id="rId32"/>
      <p:boldItalic r:id="rId33"/>
    </p:embeddedFont>
    <p:embeddedFont>
      <p:font typeface="Google Sans"/>
      <p:regular r:id="rId34"/>
      <p:bold r:id="rId35"/>
      <p:italic r:id="rId36"/>
      <p:boldItalic r:id="rId37"/>
    </p:embeddedFont>
    <p:embeddedFont>
      <p:font typeface="Google Sans Medium"/>
      <p:regular r:id="rId38"/>
      <p:bold r:id="rId39"/>
      <p:italic r:id="rId40"/>
      <p:boldItalic r:id="rId41"/>
    </p:embeddedFont>
    <p:embeddedFont>
      <p:font typeface="Helvetica Neue Light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Susan Kennedy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7DA431F-6BDB-4B63-AB3E-4459A9FD0F6C}">
  <a:tblStyle styleId="{F7DA431F-6BDB-4B63-AB3E-4459A9FD0F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GoogleSansMedium-italic.fntdata"/><Relationship Id="rId20" Type="http://schemas.openxmlformats.org/officeDocument/2006/relationships/slide" Target="slides/slide14.xml"/><Relationship Id="rId42" Type="http://schemas.openxmlformats.org/officeDocument/2006/relationships/font" Target="fonts/HelveticaNeueLight-regular.fntdata"/><Relationship Id="rId41" Type="http://schemas.openxmlformats.org/officeDocument/2006/relationships/font" Target="fonts/GoogleSansMedium-boldItalic.fntdata"/><Relationship Id="rId22" Type="http://schemas.openxmlformats.org/officeDocument/2006/relationships/slide" Target="slides/slide16.xml"/><Relationship Id="rId44" Type="http://schemas.openxmlformats.org/officeDocument/2006/relationships/font" Target="fonts/HelveticaNeueLight-italic.fntdata"/><Relationship Id="rId21" Type="http://schemas.openxmlformats.org/officeDocument/2006/relationships/slide" Target="slides/slide15.xml"/><Relationship Id="rId43" Type="http://schemas.openxmlformats.org/officeDocument/2006/relationships/font" Target="fonts/HelveticaNeueLight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45" Type="http://schemas.openxmlformats.org/officeDocument/2006/relationships/font" Target="fonts/HelveticaNeueLigh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5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4.xml"/><Relationship Id="rId32" Type="http://schemas.openxmlformats.org/officeDocument/2006/relationships/font" Target="fonts/Roboto-italic.fntdata"/><Relationship Id="rId13" Type="http://schemas.openxmlformats.org/officeDocument/2006/relationships/slide" Target="slides/slide7.xml"/><Relationship Id="rId35" Type="http://schemas.openxmlformats.org/officeDocument/2006/relationships/font" Target="fonts/GoogleSans-bold.fntdata"/><Relationship Id="rId12" Type="http://schemas.openxmlformats.org/officeDocument/2006/relationships/slide" Target="slides/slide6.xml"/><Relationship Id="rId34" Type="http://schemas.openxmlformats.org/officeDocument/2006/relationships/font" Target="fonts/GoogleSans-regular.fntdata"/><Relationship Id="rId15" Type="http://schemas.openxmlformats.org/officeDocument/2006/relationships/slide" Target="slides/slide9.xml"/><Relationship Id="rId37" Type="http://schemas.openxmlformats.org/officeDocument/2006/relationships/font" Target="fonts/GoogleSans-boldItalic.fntdata"/><Relationship Id="rId14" Type="http://schemas.openxmlformats.org/officeDocument/2006/relationships/slide" Target="slides/slide8.xml"/><Relationship Id="rId36" Type="http://schemas.openxmlformats.org/officeDocument/2006/relationships/font" Target="fonts/GoogleSans-italic.fntdata"/><Relationship Id="rId17" Type="http://schemas.openxmlformats.org/officeDocument/2006/relationships/slide" Target="slides/slide11.xml"/><Relationship Id="rId39" Type="http://schemas.openxmlformats.org/officeDocument/2006/relationships/font" Target="fonts/GoogleSansMedium-bold.fntdata"/><Relationship Id="rId16" Type="http://schemas.openxmlformats.org/officeDocument/2006/relationships/slide" Target="slides/slide10.xml"/><Relationship Id="rId38" Type="http://schemas.openxmlformats.org/officeDocument/2006/relationships/font" Target="fonts/GoogleSansMedium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10-08T15:37:51.124">
    <p:pos x="6690" y="-315"/>
    <p:text>https://thenounproject.com/search/?q=smoke+alarm&amp;i=3312140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94db9f9f7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94db9f9f7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9cb9e0b54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9cb9e0b54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3b0d8a56f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3b0d8a56f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https://loupventures.com/annual-digital-assistant-iq-test/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3a022433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3a02243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3b0d8a56f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3b0d8a56f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3b0d8a56f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3b0d8a56f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3b0d8a56f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3b0d8a56f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a3a022433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a3a022433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a0341d51a8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a0341d51a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a0341d51a8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a0341d51a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(good when false positive is more costly than missed detection)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a0341d51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a0341d51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0341d51a8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a0341d51a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good when false negative is more costly e.g. cost of overlooking cases is more than cost of false alarms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04ea27f18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a04ea27f18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Precision and recall are in tension</a:t>
            </a:r>
            <a:endParaRPr sz="10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improving precision typically reduces recall and vice versa</a:t>
            </a:r>
            <a:endParaRPr sz="10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Insert visualization of changing threshold</a:t>
            </a:r>
            <a:endParaRPr sz="10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a3a022433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a3a022433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3b0d8a56f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53b0d8a56f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a04ea27f1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a04ea27f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a04ea27f18_6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a04ea27f18_6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higher precision!!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a3a0224337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a3a0224337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higher precision!!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a0341d51a8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a0341d51a8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higher recall!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a3a0224337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a3a0224337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higher recall!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a0341d51a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a0341d51a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(same classifier, same application, but different feedback/stakeholders)</a:t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https://thenounproject.com/search/?q=home+security&amp;i=2401779</a:t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a3a0224337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a3a0224337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(same classifier, same application, but different feedback/stakeholders)</a:t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https://thenounproject.com/search/?q=home+security&amp;i=2401779</a:t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a3a0224337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a3a0224337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(same classifier, same application, but different feedback/stakeholders)</a:t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https://thenounproject.com/search/?q=home+security&amp;i=2401779</a:t>
            </a:r>
            <a:endParaRPr sz="180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26300" y="17427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4" name="Google Shape;24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" name="Google Shape;25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" name="Google Shape;26;p6"/>
          <p:cNvSpPr txBox="1"/>
          <p:nvPr>
            <p:ph type="title"/>
          </p:nvPr>
        </p:nvSpPr>
        <p:spPr>
          <a:xfrm>
            <a:off x="344500" y="264375"/>
            <a:ext cx="77970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426300" y="17427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264375"/>
            <a:ext cx="77970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8" name="Google Shape;58;p13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0" name="Google Shape;60;p13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4" name="Google Shape;64;p14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" name="Google Shape;66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1" name="Google Shape;71;p16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73" name="Google Shape;73;p16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7" name="Google Shape;77;p17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7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comments" Target="../comments/comment1.xml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Consequences for the User When It Fails?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9"/>
          <p:cNvPicPr preferRelativeResize="0"/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0"/>
            <a:ext cx="914402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9"/>
          <p:cNvSpPr txBox="1"/>
          <p:nvPr/>
        </p:nvSpPr>
        <p:spPr>
          <a:xfrm>
            <a:off x="344500" y="264375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Responsible AI:</a:t>
            </a:r>
            <a:r>
              <a:rPr b="1" lang="en" sz="3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3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Human-Centered Design</a:t>
            </a:r>
            <a:endParaRPr sz="3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90" name="Google Shape;90;p19"/>
          <p:cNvSpPr txBox="1"/>
          <p:nvPr/>
        </p:nvSpPr>
        <p:spPr>
          <a:xfrm>
            <a:off x="1036225" y="2457225"/>
            <a:ext cx="21174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A51C30"/>
                </a:solidFill>
                <a:latin typeface="Google Sans"/>
                <a:ea typeface="Google Sans"/>
                <a:cs typeface="Google Sans"/>
                <a:sym typeface="Google Sans"/>
              </a:rPr>
              <a:t>Course 1</a:t>
            </a:r>
            <a:endParaRPr b="1">
              <a:solidFill>
                <a:srgbClr val="A51C30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A4335"/>
              </a:buClr>
              <a:buSzPts val="1100"/>
              <a:buFont typeface="Arial"/>
              <a:buNone/>
            </a:pPr>
            <a:r>
              <a:rPr i="1" lang="en" sz="11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Fundamentals of TinyML</a:t>
            </a:r>
            <a:endParaRPr b="1" i="1" sz="11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91" name="Google Shape;91;p19"/>
          <p:cNvSpPr/>
          <p:nvPr/>
        </p:nvSpPr>
        <p:spPr>
          <a:xfrm>
            <a:off x="1187701" y="1308450"/>
            <a:ext cx="2349000" cy="8382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92" name="Google Shape;92;p19"/>
          <p:cNvSpPr/>
          <p:nvPr/>
        </p:nvSpPr>
        <p:spPr>
          <a:xfrm>
            <a:off x="305725" y="1315550"/>
            <a:ext cx="1097100" cy="823800"/>
          </a:xfrm>
          <a:prstGeom prst="homePlate">
            <a:avLst>
              <a:gd fmla="val 50000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99999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445128" y="1550550"/>
            <a:ext cx="812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99999"/>
                </a:solidFill>
                <a:latin typeface="Google Sans"/>
                <a:ea typeface="Google Sans"/>
                <a:cs typeface="Google Sans"/>
                <a:sym typeface="Google Sans"/>
              </a:rPr>
              <a:t>START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9"/>
          <p:cNvSpPr txBox="1"/>
          <p:nvPr/>
        </p:nvSpPr>
        <p:spPr>
          <a:xfrm>
            <a:off x="664900" y="3201550"/>
            <a:ext cx="2488800" cy="152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●"/>
            </a:pPr>
            <a:r>
              <a:rPr lang="en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rPr>
              <a:t>What am I building?</a:t>
            </a:r>
            <a:endParaRPr>
              <a:solidFill>
                <a:schemeClr val="dk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●"/>
            </a:pPr>
            <a:r>
              <a:rPr lang="en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rPr>
              <a:t>Who am I building this for?</a:t>
            </a:r>
            <a:endParaRPr>
              <a:solidFill>
                <a:schemeClr val="dk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Google Sans"/>
              <a:buChar char="●"/>
            </a:pPr>
            <a:r>
              <a:rPr b="1" lang="en">
                <a:solidFill>
                  <a:schemeClr val="accent6"/>
                </a:solidFill>
                <a:latin typeface="Google Sans"/>
                <a:ea typeface="Google Sans"/>
                <a:cs typeface="Google Sans"/>
                <a:sym typeface="Google Sans"/>
              </a:rPr>
              <a:t>What are the consequences for the user if it fails?</a:t>
            </a:r>
            <a:endParaRPr b="1">
              <a:solidFill>
                <a:schemeClr val="accent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Google Shape;99;p20"/>
          <p:cNvGraphicFramePr/>
          <p:nvPr/>
        </p:nvGraphicFramePr>
        <p:xfrm>
          <a:off x="1217378" y="36611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{F7DA431F-6BDB-4B63-AB3E-4459A9FD0F6C}</a:tableStyleId>
              </a:tblPr>
              <a:tblGrid>
                <a:gridCol w="2280200"/>
                <a:gridCol w="2280200"/>
                <a:gridCol w="2280200"/>
              </a:tblGrid>
              <a:tr h="213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Font typeface="Roboto"/>
                        <a:buNone/>
                      </a:pPr>
                      <a:r>
                        <a:rPr b="1" lang="en" sz="1300">
                          <a:solidFill>
                            <a:srgbClr val="5F6368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       Google Assistant</a:t>
                      </a:r>
                      <a:endParaRPr b="1" sz="1300">
                        <a:solidFill>
                          <a:srgbClr val="5F6368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4043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solidFill>
                            <a:srgbClr val="5F6368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                       Siri</a:t>
                      </a:r>
                      <a:endParaRPr b="1" sz="1300">
                        <a:solidFill>
                          <a:srgbClr val="5F6368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C4043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300">
                          <a:solidFill>
                            <a:srgbClr val="5F6368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                    Alexa</a:t>
                      </a:r>
                      <a:endParaRPr b="1" sz="1300">
                        <a:solidFill>
                          <a:srgbClr val="5F6368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A4335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0" name="Google Shape;100;p20"/>
          <p:cNvSpPr/>
          <p:nvPr/>
        </p:nvSpPr>
        <p:spPr>
          <a:xfrm flipH="1" rot="5400000">
            <a:off x="4497663" y="-1162150"/>
            <a:ext cx="279900" cy="60720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01" name="Google Shape;101;p20"/>
          <p:cNvSpPr txBox="1"/>
          <p:nvPr/>
        </p:nvSpPr>
        <p:spPr>
          <a:xfrm>
            <a:off x="364025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rPr>
              <a:t>Source:  </a:t>
            </a:r>
            <a:r>
              <a:rPr lang="en" sz="6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rPr>
              <a:t>https://loupventures.com/annual-digital-assistant-iq-test/</a:t>
            </a:r>
            <a:endParaRPr sz="600">
              <a:solidFill>
                <a:schemeClr val="dk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364025" y="252275"/>
            <a:ext cx="81234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AI isn’t perfect</a:t>
            </a:r>
            <a:endParaRPr sz="3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700" y="2195531"/>
            <a:ext cx="2307150" cy="14265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/>
          <p:nvPr/>
        </p:nvSpPr>
        <p:spPr>
          <a:xfrm>
            <a:off x="1835463" y="2591537"/>
            <a:ext cx="9396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86</a:t>
            </a:r>
            <a:r>
              <a:rPr lang="en" sz="22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%</a:t>
            </a:r>
            <a:endParaRPr sz="2200">
              <a:solidFill>
                <a:srgbClr val="4285F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4210" y="2214169"/>
            <a:ext cx="2246940" cy="138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 txBox="1"/>
          <p:nvPr/>
        </p:nvSpPr>
        <p:spPr>
          <a:xfrm>
            <a:off x="4167871" y="2600370"/>
            <a:ext cx="9396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93</a:t>
            </a:r>
            <a:r>
              <a:rPr lang="en" sz="22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%</a:t>
            </a:r>
            <a:endParaRPr sz="2200">
              <a:solidFill>
                <a:srgbClr val="EA4335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2100" y="2246093"/>
            <a:ext cx="2246949" cy="138935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6365763" y="2622908"/>
            <a:ext cx="9396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BBC04"/>
                </a:solidFill>
                <a:latin typeface="Google Sans"/>
                <a:ea typeface="Google Sans"/>
                <a:cs typeface="Google Sans"/>
                <a:sym typeface="Google Sans"/>
              </a:rPr>
              <a:t>69%</a:t>
            </a:r>
            <a:endParaRPr sz="2200">
              <a:solidFill>
                <a:srgbClr val="FBBC0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9" name="Google Shape;109;p20"/>
          <p:cNvSpPr txBox="1"/>
          <p:nvPr/>
        </p:nvSpPr>
        <p:spPr>
          <a:xfrm>
            <a:off x="1634138" y="1046900"/>
            <a:ext cx="60396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Accuracy of Voice Assistants</a:t>
            </a:r>
            <a:endParaRPr b="1">
              <a:solidFill>
                <a:schemeClr val="accent4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Speech Commands</a:t>
            </a:r>
            <a:endParaRPr b="1">
              <a:solidFill>
                <a:schemeClr val="accent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consequences for the user?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Google Shape;119;p22"/>
          <p:cNvGraphicFramePr/>
          <p:nvPr/>
        </p:nvGraphicFramePr>
        <p:xfrm>
          <a:off x="920150" y="144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{F7DA431F-6BDB-4B63-AB3E-4459A9FD0F6C}</a:tableStyleId>
              </a:tblPr>
              <a:tblGrid>
                <a:gridCol w="2275400"/>
                <a:gridCol w="2514150"/>
                <a:gridCol w="2514150"/>
              </a:tblGrid>
              <a:tr h="55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Actual Disease = Yes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Actual Disease = No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84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Predicted Disease = Yes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True Positive</a:t>
                      </a:r>
                      <a:endParaRPr b="1">
                        <a:solidFill>
                          <a:schemeClr val="lt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False Positive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/>
                </a:tc>
              </a:tr>
              <a:tr h="84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Predicted Disease = No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False Negative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True Negative</a:t>
                      </a:r>
                      <a:endParaRPr b="1">
                        <a:solidFill>
                          <a:schemeClr val="lt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20" name="Google Shape;120;p22"/>
          <p:cNvSpPr txBox="1"/>
          <p:nvPr>
            <p:ph idx="4294967295"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When AI </a:t>
            </a:r>
            <a:r>
              <a:rPr b="1" lang="en">
                <a:solidFill>
                  <a:schemeClr val="dk1"/>
                </a:solidFill>
              </a:rPr>
              <a:t>succeeds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idx="4294967295"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When AI </a:t>
            </a:r>
            <a:r>
              <a:rPr b="1" lang="en">
                <a:solidFill>
                  <a:schemeClr val="dk1"/>
                </a:solidFill>
              </a:rPr>
              <a:t>f</a:t>
            </a:r>
            <a:r>
              <a:rPr b="1" lang="en">
                <a:solidFill>
                  <a:schemeClr val="dk1"/>
                </a:solidFill>
              </a:rPr>
              <a:t>ails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6" name="Google Shape;126;p23"/>
          <p:cNvGraphicFramePr/>
          <p:nvPr/>
        </p:nvGraphicFramePr>
        <p:xfrm>
          <a:off x="920150" y="1448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{F7DA431F-6BDB-4B63-AB3E-4459A9FD0F6C}</a:tableStyleId>
              </a:tblPr>
              <a:tblGrid>
                <a:gridCol w="2275400"/>
                <a:gridCol w="2514150"/>
                <a:gridCol w="2514150"/>
              </a:tblGrid>
              <a:tr h="55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Actual Disease = Yes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Actual Disease = No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84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Predicted Disease = Yes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True Positive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False Positive</a:t>
                      </a:r>
                      <a:endParaRPr b="1">
                        <a:solidFill>
                          <a:schemeClr val="lt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solidFill>
                      <a:schemeClr val="accent2"/>
                    </a:solidFill>
                  </a:tcPr>
                </a:tc>
              </a:tr>
              <a:tr h="84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Predicted Disease = No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False Negative</a:t>
                      </a:r>
                      <a:endParaRPr b="1">
                        <a:solidFill>
                          <a:schemeClr val="lt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solidFill>
                      <a:srgbClr val="F63D4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True Negative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idx="4294967295"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Two types of </a:t>
            </a:r>
            <a:r>
              <a:rPr b="1" lang="en">
                <a:solidFill>
                  <a:schemeClr val="dk1"/>
                </a:solidFill>
              </a:rPr>
              <a:t>error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32" name="Google Shape;132;p24"/>
          <p:cNvGraphicFramePr/>
          <p:nvPr/>
        </p:nvGraphicFramePr>
        <p:xfrm>
          <a:off x="920150" y="1448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{F7DA431F-6BDB-4B63-AB3E-4459A9FD0F6C}</a:tableStyleId>
              </a:tblPr>
              <a:tblGrid>
                <a:gridCol w="2275400"/>
                <a:gridCol w="2514150"/>
                <a:gridCol w="2514150"/>
              </a:tblGrid>
              <a:tr h="55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Actual Disease = Yes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Actual Disease = No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84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Predicted Disease = Yes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True Positive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False Positive</a:t>
                      </a:r>
                      <a:endParaRPr>
                        <a:solidFill>
                          <a:schemeClr val="lt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chemeClr val="lt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Type 1 Error</a:t>
                      </a:r>
                      <a:endParaRPr b="1" i="1">
                        <a:solidFill>
                          <a:schemeClr val="lt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solidFill>
                      <a:schemeClr val="accent2"/>
                    </a:solidFill>
                  </a:tcPr>
                </a:tc>
              </a:tr>
              <a:tr h="84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Predicted Disease = No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False Negative</a:t>
                      </a:r>
                      <a:endParaRPr>
                        <a:solidFill>
                          <a:schemeClr val="lt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chemeClr val="lt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Type 2 Error</a:t>
                      </a:r>
                      <a:endParaRPr b="1" i="1">
                        <a:solidFill>
                          <a:schemeClr val="lt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solidFill>
                      <a:srgbClr val="F63D4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True Negative</a:t>
                      </a:r>
                      <a:endParaRPr>
                        <a:solidFill>
                          <a:schemeClr val="dk1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852950" y="1713266"/>
            <a:ext cx="7877100" cy="19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types of error?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ways to </a:t>
            </a:r>
            <a:r>
              <a:rPr b="1" lang="en"/>
              <a:t>optimize</a:t>
            </a:r>
            <a:r>
              <a:rPr lang="en"/>
              <a:t>!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/>
          <p:nvPr/>
        </p:nvSpPr>
        <p:spPr>
          <a:xfrm>
            <a:off x="1068525" y="1822592"/>
            <a:ext cx="1559700" cy="1772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6"/>
          <p:cNvSpPr txBox="1"/>
          <p:nvPr>
            <p:ph idx="1" type="body"/>
          </p:nvPr>
        </p:nvSpPr>
        <p:spPr>
          <a:xfrm>
            <a:off x="374625" y="3796225"/>
            <a:ext cx="2947500" cy="7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W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e </a:t>
            </a: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minimize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i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Errors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(fewer false positives)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4" name="Google Shape;144;p26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Precision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44500" y="1012925"/>
            <a:ext cx="8369700" cy="6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If we optimize our model for </a:t>
            </a:r>
            <a:r>
              <a:rPr b="1" lang="en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rPr>
              <a:t>high precision</a:t>
            </a:r>
            <a:endParaRPr b="1">
              <a:solidFill>
                <a:schemeClr val="accen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6" name="Google Shape;146;p26"/>
          <p:cNvSpPr/>
          <p:nvPr/>
        </p:nvSpPr>
        <p:spPr>
          <a:xfrm>
            <a:off x="1400025" y="2011292"/>
            <a:ext cx="896700" cy="1394700"/>
          </a:xfrm>
          <a:prstGeom prst="downArrow">
            <a:avLst>
              <a:gd fmla="val 40593" name="adj1"/>
              <a:gd fmla="val 50000" name="adj2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Precision</a:t>
            </a:r>
            <a:endParaRPr/>
          </a:p>
        </p:txBody>
      </p:sp>
      <p:sp>
        <p:nvSpPr>
          <p:cNvPr id="152" name="Google Shape;152;p27"/>
          <p:cNvSpPr/>
          <p:nvPr/>
        </p:nvSpPr>
        <p:spPr>
          <a:xfrm>
            <a:off x="1068525" y="1822592"/>
            <a:ext cx="1559700" cy="1772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374625" y="3796225"/>
            <a:ext cx="2947500" cy="7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We </a:t>
            </a: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minimize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i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Errors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(fewer false positives)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1400025" y="2011292"/>
            <a:ext cx="896700" cy="1394700"/>
          </a:xfrm>
          <a:prstGeom prst="downArrow">
            <a:avLst>
              <a:gd fmla="val 40593" name="adj1"/>
              <a:gd fmla="val 50000" name="adj2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7"/>
          <p:cNvSpPr/>
          <p:nvPr/>
        </p:nvSpPr>
        <p:spPr>
          <a:xfrm>
            <a:off x="4447475" y="1818779"/>
            <a:ext cx="1559700" cy="1772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753575" y="3792413"/>
            <a:ext cx="2947500" cy="7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We </a:t>
            </a:r>
            <a:r>
              <a:rPr b="1" lang="en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increase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i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Errors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(more false negatives)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7" name="Google Shape;157;p27"/>
          <p:cNvSpPr/>
          <p:nvPr/>
        </p:nvSpPr>
        <p:spPr>
          <a:xfrm rot="10800000">
            <a:off x="4778975" y="2007479"/>
            <a:ext cx="896700" cy="1394700"/>
          </a:xfrm>
          <a:prstGeom prst="downArrow">
            <a:avLst>
              <a:gd fmla="val 40593" name="adj1"/>
              <a:gd fmla="val 50000" name="adj2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7"/>
          <p:cNvSpPr txBox="1"/>
          <p:nvPr>
            <p:ph idx="1" type="body"/>
          </p:nvPr>
        </p:nvSpPr>
        <p:spPr>
          <a:xfrm>
            <a:off x="344500" y="1012925"/>
            <a:ext cx="8369700" cy="6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If we optimize our model for </a:t>
            </a:r>
            <a:r>
              <a:rPr b="1" lang="en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rPr>
              <a:t>high precision</a:t>
            </a:r>
            <a:endParaRPr b="1">
              <a:solidFill>
                <a:schemeClr val="accen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</a:t>
            </a:r>
            <a:endParaRPr/>
          </a:p>
        </p:txBody>
      </p:sp>
      <p:sp>
        <p:nvSpPr>
          <p:cNvPr id="164" name="Google Shape;164;p28"/>
          <p:cNvSpPr/>
          <p:nvPr/>
        </p:nvSpPr>
        <p:spPr>
          <a:xfrm>
            <a:off x="1068525" y="1822592"/>
            <a:ext cx="1559700" cy="1772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8"/>
          <p:cNvSpPr txBox="1"/>
          <p:nvPr>
            <p:ph idx="1" type="body"/>
          </p:nvPr>
        </p:nvSpPr>
        <p:spPr>
          <a:xfrm>
            <a:off x="374625" y="3796225"/>
            <a:ext cx="2947500" cy="7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We </a:t>
            </a: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minimize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i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Errors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(fewer false negatives)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344500" y="1012925"/>
            <a:ext cx="8369700" cy="6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If we optimize our model for </a:t>
            </a:r>
            <a:r>
              <a:rPr b="1" lang="en">
                <a:solidFill>
                  <a:schemeClr val="accent3"/>
                </a:solidFill>
                <a:latin typeface="Google Sans"/>
                <a:ea typeface="Google Sans"/>
                <a:cs typeface="Google Sans"/>
                <a:sym typeface="Google Sans"/>
              </a:rPr>
              <a:t>high recall</a:t>
            </a:r>
            <a:endParaRPr b="1">
              <a:solidFill>
                <a:schemeClr val="accent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7" name="Google Shape;167;p28"/>
          <p:cNvSpPr/>
          <p:nvPr/>
        </p:nvSpPr>
        <p:spPr>
          <a:xfrm>
            <a:off x="1400025" y="2011292"/>
            <a:ext cx="896700" cy="1394700"/>
          </a:xfrm>
          <a:prstGeom prst="downArrow">
            <a:avLst>
              <a:gd fmla="val 40593" name="adj1"/>
              <a:gd fmla="val 50000" name="adj2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</a:t>
            </a:r>
            <a:endParaRPr/>
          </a:p>
        </p:txBody>
      </p:sp>
      <p:sp>
        <p:nvSpPr>
          <p:cNvPr id="173" name="Google Shape;173;p29"/>
          <p:cNvSpPr/>
          <p:nvPr/>
        </p:nvSpPr>
        <p:spPr>
          <a:xfrm>
            <a:off x="1068525" y="1822592"/>
            <a:ext cx="1559700" cy="1772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374625" y="3796225"/>
            <a:ext cx="2947500" cy="7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We </a:t>
            </a: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minimize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i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Errors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(fewer false negatives)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344500" y="1012925"/>
            <a:ext cx="8369700" cy="6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If we optimize our model for </a:t>
            </a:r>
            <a:r>
              <a:rPr b="1" lang="en">
                <a:solidFill>
                  <a:schemeClr val="accent3"/>
                </a:solidFill>
                <a:latin typeface="Google Sans"/>
                <a:ea typeface="Google Sans"/>
                <a:cs typeface="Google Sans"/>
                <a:sym typeface="Google Sans"/>
              </a:rPr>
              <a:t>high recall</a:t>
            </a:r>
            <a:endParaRPr b="1">
              <a:solidFill>
                <a:schemeClr val="accent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1400025" y="2011292"/>
            <a:ext cx="896700" cy="1394700"/>
          </a:xfrm>
          <a:prstGeom prst="downArrow">
            <a:avLst>
              <a:gd fmla="val 40593" name="adj1"/>
              <a:gd fmla="val 50000" name="adj2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4447475" y="1818779"/>
            <a:ext cx="1559700" cy="1772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9"/>
          <p:cNvSpPr txBox="1"/>
          <p:nvPr>
            <p:ph idx="1" type="body"/>
          </p:nvPr>
        </p:nvSpPr>
        <p:spPr>
          <a:xfrm>
            <a:off x="3753575" y="3792413"/>
            <a:ext cx="2947500" cy="7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We </a:t>
            </a:r>
            <a:r>
              <a:rPr b="1" lang="en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increase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i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Errors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(more false positives)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9" name="Google Shape;179;p29"/>
          <p:cNvSpPr/>
          <p:nvPr/>
        </p:nvSpPr>
        <p:spPr>
          <a:xfrm rot="10800000">
            <a:off x="4778975" y="2007479"/>
            <a:ext cx="896700" cy="1394700"/>
          </a:xfrm>
          <a:prstGeom prst="downArrow">
            <a:avLst>
              <a:gd fmla="val 40593" name="adj1"/>
              <a:gd fmla="val 50000" name="adj2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209400" y="1808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Tension</a:t>
            </a:r>
            <a:r>
              <a:rPr lang="en"/>
              <a:t> between Precision and Recall</a:t>
            </a:r>
            <a:endParaRPr/>
          </a:p>
        </p:txBody>
      </p:sp>
      <p:cxnSp>
        <p:nvCxnSpPr>
          <p:cNvPr id="185" name="Google Shape;185;p30"/>
          <p:cNvCxnSpPr/>
          <p:nvPr/>
        </p:nvCxnSpPr>
        <p:spPr>
          <a:xfrm>
            <a:off x="5807275" y="1032538"/>
            <a:ext cx="12900" cy="3617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p30"/>
          <p:cNvCxnSpPr/>
          <p:nvPr/>
        </p:nvCxnSpPr>
        <p:spPr>
          <a:xfrm>
            <a:off x="5640625" y="4649688"/>
            <a:ext cx="346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30"/>
          <p:cNvCxnSpPr/>
          <p:nvPr/>
        </p:nvCxnSpPr>
        <p:spPr>
          <a:xfrm>
            <a:off x="5640625" y="1015413"/>
            <a:ext cx="346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8" name="Google Shape;188;p30"/>
          <p:cNvSpPr/>
          <p:nvPr/>
        </p:nvSpPr>
        <p:spPr>
          <a:xfrm>
            <a:off x="5909875" y="4328988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0"/>
          <p:cNvSpPr/>
          <p:nvPr/>
        </p:nvSpPr>
        <p:spPr>
          <a:xfrm>
            <a:off x="5909875" y="4085388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0"/>
          <p:cNvSpPr/>
          <p:nvPr/>
        </p:nvSpPr>
        <p:spPr>
          <a:xfrm>
            <a:off x="5909875" y="3841788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0"/>
          <p:cNvSpPr/>
          <p:nvPr/>
        </p:nvSpPr>
        <p:spPr>
          <a:xfrm>
            <a:off x="5909875" y="3598188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0"/>
          <p:cNvSpPr/>
          <p:nvPr/>
        </p:nvSpPr>
        <p:spPr>
          <a:xfrm>
            <a:off x="5909875" y="3354588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0"/>
          <p:cNvSpPr/>
          <p:nvPr/>
        </p:nvSpPr>
        <p:spPr>
          <a:xfrm>
            <a:off x="5909875" y="3110988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0"/>
          <p:cNvSpPr/>
          <p:nvPr/>
        </p:nvSpPr>
        <p:spPr>
          <a:xfrm>
            <a:off x="5909875" y="2867388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0"/>
          <p:cNvSpPr/>
          <p:nvPr/>
        </p:nvSpPr>
        <p:spPr>
          <a:xfrm>
            <a:off x="3090300" y="1968800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0"/>
          <p:cNvSpPr/>
          <p:nvPr/>
        </p:nvSpPr>
        <p:spPr>
          <a:xfrm>
            <a:off x="3090300" y="2190375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0"/>
          <p:cNvSpPr/>
          <p:nvPr/>
        </p:nvSpPr>
        <p:spPr>
          <a:xfrm>
            <a:off x="5935525" y="2200038"/>
            <a:ext cx="153900" cy="153900"/>
          </a:xfrm>
          <a:prstGeom prst="flowChartConnector">
            <a:avLst/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0"/>
          <p:cNvSpPr/>
          <p:nvPr/>
        </p:nvSpPr>
        <p:spPr>
          <a:xfrm>
            <a:off x="5935525" y="1965738"/>
            <a:ext cx="153900" cy="15390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0"/>
          <p:cNvSpPr/>
          <p:nvPr/>
        </p:nvSpPr>
        <p:spPr>
          <a:xfrm>
            <a:off x="5935525" y="1744563"/>
            <a:ext cx="153900" cy="153900"/>
          </a:xfrm>
          <a:prstGeom prst="flowChartConnector">
            <a:avLst/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0"/>
          <p:cNvSpPr/>
          <p:nvPr/>
        </p:nvSpPr>
        <p:spPr>
          <a:xfrm>
            <a:off x="5935525" y="1528038"/>
            <a:ext cx="153900" cy="15390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0"/>
          <p:cNvSpPr/>
          <p:nvPr/>
        </p:nvSpPr>
        <p:spPr>
          <a:xfrm>
            <a:off x="5935525" y="1309188"/>
            <a:ext cx="153900" cy="15390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0"/>
          <p:cNvSpPr/>
          <p:nvPr/>
        </p:nvSpPr>
        <p:spPr>
          <a:xfrm>
            <a:off x="5935525" y="1085338"/>
            <a:ext cx="153900" cy="15390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3" name="Google Shape;203;p30"/>
          <p:cNvCxnSpPr/>
          <p:nvPr/>
        </p:nvCxnSpPr>
        <p:spPr>
          <a:xfrm>
            <a:off x="2987700" y="1030613"/>
            <a:ext cx="12900" cy="3617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" name="Google Shape;204;p30"/>
          <p:cNvCxnSpPr/>
          <p:nvPr/>
        </p:nvCxnSpPr>
        <p:spPr>
          <a:xfrm>
            <a:off x="2821050" y="4647763"/>
            <a:ext cx="346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30"/>
          <p:cNvCxnSpPr/>
          <p:nvPr/>
        </p:nvCxnSpPr>
        <p:spPr>
          <a:xfrm>
            <a:off x="2821050" y="1013488"/>
            <a:ext cx="346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" name="Google Shape;206;p30"/>
          <p:cNvSpPr/>
          <p:nvPr/>
        </p:nvSpPr>
        <p:spPr>
          <a:xfrm>
            <a:off x="3090300" y="432706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0"/>
          <p:cNvSpPr/>
          <p:nvPr/>
        </p:nvSpPr>
        <p:spPr>
          <a:xfrm>
            <a:off x="3090300" y="408346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0"/>
          <p:cNvSpPr/>
          <p:nvPr/>
        </p:nvSpPr>
        <p:spPr>
          <a:xfrm>
            <a:off x="3090300" y="383986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0"/>
          <p:cNvSpPr/>
          <p:nvPr/>
        </p:nvSpPr>
        <p:spPr>
          <a:xfrm>
            <a:off x="3090300" y="359626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0"/>
          <p:cNvSpPr/>
          <p:nvPr/>
        </p:nvSpPr>
        <p:spPr>
          <a:xfrm>
            <a:off x="3090300" y="335266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0"/>
          <p:cNvSpPr/>
          <p:nvPr/>
        </p:nvSpPr>
        <p:spPr>
          <a:xfrm>
            <a:off x="3090300" y="310906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0"/>
          <p:cNvSpPr/>
          <p:nvPr/>
        </p:nvSpPr>
        <p:spPr>
          <a:xfrm>
            <a:off x="3090300" y="286546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0"/>
          <p:cNvSpPr/>
          <p:nvPr/>
        </p:nvSpPr>
        <p:spPr>
          <a:xfrm>
            <a:off x="3090300" y="264046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0"/>
          <p:cNvSpPr/>
          <p:nvPr/>
        </p:nvSpPr>
        <p:spPr>
          <a:xfrm>
            <a:off x="3090300" y="2417138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0"/>
          <p:cNvSpPr/>
          <p:nvPr/>
        </p:nvSpPr>
        <p:spPr>
          <a:xfrm>
            <a:off x="3115950" y="1742638"/>
            <a:ext cx="153900" cy="153900"/>
          </a:xfrm>
          <a:prstGeom prst="flowChartConnector">
            <a:avLst/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0"/>
          <p:cNvSpPr/>
          <p:nvPr/>
        </p:nvSpPr>
        <p:spPr>
          <a:xfrm>
            <a:off x="3115950" y="1526113"/>
            <a:ext cx="153900" cy="15390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0"/>
          <p:cNvSpPr/>
          <p:nvPr/>
        </p:nvSpPr>
        <p:spPr>
          <a:xfrm>
            <a:off x="3115950" y="1307263"/>
            <a:ext cx="153900" cy="15390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0"/>
          <p:cNvSpPr/>
          <p:nvPr/>
        </p:nvSpPr>
        <p:spPr>
          <a:xfrm>
            <a:off x="3115950" y="1083413"/>
            <a:ext cx="153900" cy="15390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0"/>
          <p:cNvSpPr/>
          <p:nvPr/>
        </p:nvSpPr>
        <p:spPr>
          <a:xfrm>
            <a:off x="5447600" y="2796560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0"/>
          <p:cNvSpPr/>
          <p:nvPr/>
        </p:nvSpPr>
        <p:spPr>
          <a:xfrm>
            <a:off x="5628575" y="2796560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0"/>
          <p:cNvSpPr/>
          <p:nvPr/>
        </p:nvSpPr>
        <p:spPr>
          <a:xfrm>
            <a:off x="5796013" y="2796560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0"/>
          <p:cNvSpPr/>
          <p:nvPr/>
        </p:nvSpPr>
        <p:spPr>
          <a:xfrm>
            <a:off x="5963475" y="2796560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0"/>
          <p:cNvSpPr/>
          <p:nvPr/>
        </p:nvSpPr>
        <p:spPr>
          <a:xfrm>
            <a:off x="6130925" y="2796560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0"/>
          <p:cNvSpPr/>
          <p:nvPr/>
        </p:nvSpPr>
        <p:spPr>
          <a:xfrm>
            <a:off x="6298375" y="2796560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0"/>
          <p:cNvSpPr/>
          <p:nvPr/>
        </p:nvSpPr>
        <p:spPr>
          <a:xfrm>
            <a:off x="2640200" y="1894213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0"/>
          <p:cNvSpPr/>
          <p:nvPr/>
        </p:nvSpPr>
        <p:spPr>
          <a:xfrm>
            <a:off x="2821175" y="1894213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0"/>
          <p:cNvSpPr/>
          <p:nvPr/>
        </p:nvSpPr>
        <p:spPr>
          <a:xfrm>
            <a:off x="2988613" y="1894213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0"/>
          <p:cNvSpPr/>
          <p:nvPr/>
        </p:nvSpPr>
        <p:spPr>
          <a:xfrm>
            <a:off x="3156075" y="1894213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0"/>
          <p:cNvSpPr/>
          <p:nvPr/>
        </p:nvSpPr>
        <p:spPr>
          <a:xfrm>
            <a:off x="3323525" y="1894213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0"/>
          <p:cNvSpPr/>
          <p:nvPr/>
        </p:nvSpPr>
        <p:spPr>
          <a:xfrm>
            <a:off x="3490975" y="1894213"/>
            <a:ext cx="153900" cy="89700"/>
          </a:xfrm>
          <a:prstGeom prst="mathMinus">
            <a:avLst>
              <a:gd fmla="val 23520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0"/>
          <p:cNvSpPr txBox="1"/>
          <p:nvPr/>
        </p:nvSpPr>
        <p:spPr>
          <a:xfrm>
            <a:off x="1460475" y="1759850"/>
            <a:ext cx="12846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Google Sans"/>
                <a:ea typeface="Google Sans"/>
                <a:cs typeface="Google Sans"/>
                <a:sym typeface="Google Sans"/>
              </a:rPr>
              <a:t>Classification threshold</a:t>
            </a:r>
            <a:endParaRPr sz="1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2" name="Google Shape;232;p30"/>
          <p:cNvSpPr/>
          <p:nvPr/>
        </p:nvSpPr>
        <p:spPr>
          <a:xfrm>
            <a:off x="489250" y="3440500"/>
            <a:ext cx="1781100" cy="12456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0"/>
          <p:cNvSpPr/>
          <p:nvPr/>
        </p:nvSpPr>
        <p:spPr>
          <a:xfrm>
            <a:off x="658850" y="3568063"/>
            <a:ext cx="153900" cy="15390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0"/>
          <p:cNvSpPr/>
          <p:nvPr/>
        </p:nvSpPr>
        <p:spPr>
          <a:xfrm>
            <a:off x="658850" y="3840988"/>
            <a:ext cx="153900" cy="153900"/>
          </a:xfrm>
          <a:prstGeom prst="flowChartConnector">
            <a:avLst/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0"/>
          <p:cNvSpPr/>
          <p:nvPr/>
        </p:nvSpPr>
        <p:spPr>
          <a:xfrm>
            <a:off x="633200" y="436996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0"/>
          <p:cNvSpPr/>
          <p:nvPr/>
        </p:nvSpPr>
        <p:spPr>
          <a:xfrm>
            <a:off x="638750" y="4069513"/>
            <a:ext cx="205200" cy="243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0"/>
          <p:cNvSpPr txBox="1"/>
          <p:nvPr/>
        </p:nvSpPr>
        <p:spPr>
          <a:xfrm>
            <a:off x="935325" y="3489575"/>
            <a:ext cx="1284600" cy="11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Actually spam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False positive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Actually not spam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False negative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8" name="Google Shape;238;p30"/>
          <p:cNvSpPr txBox="1"/>
          <p:nvPr/>
        </p:nvSpPr>
        <p:spPr>
          <a:xfrm>
            <a:off x="5610175" y="4649750"/>
            <a:ext cx="407100" cy="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ogle Sans"/>
                <a:ea typeface="Google Sans"/>
                <a:cs typeface="Google Sans"/>
                <a:sym typeface="Google Sans"/>
              </a:rPr>
              <a:t>0.0</a:t>
            </a:r>
            <a:endParaRPr sz="10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9" name="Google Shape;239;p30"/>
          <p:cNvSpPr txBox="1"/>
          <p:nvPr/>
        </p:nvSpPr>
        <p:spPr>
          <a:xfrm>
            <a:off x="2790600" y="4647825"/>
            <a:ext cx="407100" cy="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ogle Sans"/>
                <a:ea typeface="Google Sans"/>
                <a:cs typeface="Google Sans"/>
                <a:sym typeface="Google Sans"/>
              </a:rPr>
              <a:t>0.0</a:t>
            </a:r>
            <a:endParaRPr sz="10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0" name="Google Shape;240;p30"/>
          <p:cNvSpPr txBox="1"/>
          <p:nvPr/>
        </p:nvSpPr>
        <p:spPr>
          <a:xfrm>
            <a:off x="5610175" y="728625"/>
            <a:ext cx="407100" cy="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ogle Sans"/>
                <a:ea typeface="Google Sans"/>
                <a:cs typeface="Google Sans"/>
                <a:sym typeface="Google Sans"/>
              </a:rPr>
              <a:t>1</a:t>
            </a:r>
            <a:r>
              <a:rPr lang="en" sz="1000">
                <a:latin typeface="Google Sans"/>
                <a:ea typeface="Google Sans"/>
                <a:cs typeface="Google Sans"/>
                <a:sym typeface="Google Sans"/>
              </a:rPr>
              <a:t>.0</a:t>
            </a:r>
            <a:endParaRPr sz="10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1" name="Google Shape;241;p30"/>
          <p:cNvSpPr txBox="1"/>
          <p:nvPr/>
        </p:nvSpPr>
        <p:spPr>
          <a:xfrm>
            <a:off x="2790600" y="735250"/>
            <a:ext cx="407100" cy="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Google Sans"/>
                <a:ea typeface="Google Sans"/>
                <a:cs typeface="Google Sans"/>
                <a:sym typeface="Google Sans"/>
              </a:rPr>
              <a:t>1.0</a:t>
            </a:r>
            <a:endParaRPr sz="10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2" name="Google Shape;242;p30"/>
          <p:cNvSpPr/>
          <p:nvPr/>
        </p:nvSpPr>
        <p:spPr>
          <a:xfrm>
            <a:off x="5935525" y="2421213"/>
            <a:ext cx="153900" cy="15390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0"/>
          <p:cNvSpPr/>
          <p:nvPr/>
        </p:nvSpPr>
        <p:spPr>
          <a:xfrm>
            <a:off x="5935525" y="2626525"/>
            <a:ext cx="153900" cy="153900"/>
          </a:xfrm>
          <a:prstGeom prst="flowChartConnector">
            <a:avLst/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0"/>
          <p:cNvSpPr txBox="1"/>
          <p:nvPr/>
        </p:nvSpPr>
        <p:spPr>
          <a:xfrm>
            <a:off x="1511725" y="1061075"/>
            <a:ext cx="14889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High precision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5" name="Google Shape;245;p30"/>
          <p:cNvSpPr txBox="1"/>
          <p:nvPr/>
        </p:nvSpPr>
        <p:spPr>
          <a:xfrm>
            <a:off x="4663725" y="1053450"/>
            <a:ext cx="15471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High recall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6" name="Google Shape;246;p30"/>
          <p:cNvSpPr txBox="1"/>
          <p:nvPr/>
        </p:nvSpPr>
        <p:spPr>
          <a:xfrm>
            <a:off x="4318000" y="2662172"/>
            <a:ext cx="11832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Google Sans"/>
                <a:ea typeface="Google Sans"/>
                <a:cs typeface="Google Sans"/>
                <a:sym typeface="Google Sans"/>
              </a:rPr>
              <a:t>Classification threshold</a:t>
            </a:r>
            <a:endParaRPr sz="12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/>
          <p:nvPr>
            <p:ph type="title"/>
          </p:nvPr>
        </p:nvSpPr>
        <p:spPr>
          <a:xfrm>
            <a:off x="1661425" y="997850"/>
            <a:ext cx="6919200" cy="31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measure is more important?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depends!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1"/>
          <p:cNvSpPr txBox="1"/>
          <p:nvPr/>
        </p:nvSpPr>
        <p:spPr>
          <a:xfrm>
            <a:off x="606900" y="997850"/>
            <a:ext cx="1243500" cy="27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Q:</a:t>
            </a:r>
            <a:endParaRPr sz="44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A: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/>
          <p:nvPr>
            <p:ph idx="4294967295"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Key Questions</a:t>
            </a:r>
            <a:endParaRPr/>
          </a:p>
        </p:txBody>
      </p:sp>
      <p:sp>
        <p:nvSpPr>
          <p:cNvPr id="258" name="Google Shape;258;p32"/>
          <p:cNvSpPr/>
          <p:nvPr/>
        </p:nvSpPr>
        <p:spPr>
          <a:xfrm>
            <a:off x="1562850" y="1669750"/>
            <a:ext cx="610200" cy="61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9" name="Google Shape;259;p32"/>
          <p:cNvSpPr/>
          <p:nvPr/>
        </p:nvSpPr>
        <p:spPr>
          <a:xfrm>
            <a:off x="2173050" y="1669750"/>
            <a:ext cx="54081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Who are the key stakeholders (both direct and indirect)?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60" name="Google Shape;260;p32"/>
          <p:cNvSpPr/>
          <p:nvPr/>
        </p:nvSpPr>
        <p:spPr>
          <a:xfrm>
            <a:off x="1562850" y="2279950"/>
            <a:ext cx="610200" cy="61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2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61" name="Google Shape;261;p32"/>
          <p:cNvSpPr/>
          <p:nvPr/>
        </p:nvSpPr>
        <p:spPr>
          <a:xfrm>
            <a:off x="2173050" y="2279950"/>
            <a:ext cx="54081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What are the consequences of a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62" name="Google Shape;262;p32"/>
          <p:cNvSpPr/>
          <p:nvPr/>
        </p:nvSpPr>
        <p:spPr>
          <a:xfrm>
            <a:off x="1562850" y="2890150"/>
            <a:ext cx="610200" cy="61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3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63" name="Google Shape;263;p32"/>
          <p:cNvSpPr/>
          <p:nvPr/>
        </p:nvSpPr>
        <p:spPr>
          <a:xfrm>
            <a:off x="2173050" y="2890150"/>
            <a:ext cx="54081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What are the consequences of a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64" name="Google Shape;264;p32"/>
          <p:cNvSpPr/>
          <p:nvPr/>
        </p:nvSpPr>
        <p:spPr>
          <a:xfrm>
            <a:off x="1562850" y="3500350"/>
            <a:ext cx="610200" cy="61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4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65" name="Google Shape;265;p32"/>
          <p:cNvSpPr/>
          <p:nvPr/>
        </p:nvSpPr>
        <p:spPr>
          <a:xfrm>
            <a:off x="2173050" y="3500350"/>
            <a:ext cx="54081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Which type of error would be most harmful?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>
            <p:ph idx="1" type="body"/>
          </p:nvPr>
        </p:nvSpPr>
        <p:spPr>
          <a:xfrm>
            <a:off x="2488500" y="2433575"/>
            <a:ext cx="4167000" cy="18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If </a:t>
            </a:r>
            <a:r>
              <a:rPr b="1" i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errors are most harmful, 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then </a:t>
            </a:r>
            <a:r>
              <a:rPr b="1" lang="en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rPr>
              <a:t>precision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is more important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If </a:t>
            </a:r>
            <a:r>
              <a:rPr b="1" i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errors are most harmful, 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then </a:t>
            </a:r>
            <a:r>
              <a:rPr b="1" lang="en">
                <a:solidFill>
                  <a:schemeClr val="accent3"/>
                </a:solidFill>
                <a:latin typeface="Google Sans"/>
                <a:ea typeface="Google Sans"/>
                <a:cs typeface="Google Sans"/>
                <a:sym typeface="Google Sans"/>
              </a:rPr>
              <a:t>recall</a:t>
            </a: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is more important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1" name="Google Shape;271;p33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measure is more important?</a:t>
            </a:r>
            <a:endParaRPr/>
          </a:p>
        </p:txBody>
      </p:sp>
      <p:sp>
        <p:nvSpPr>
          <p:cNvPr id="272" name="Google Shape;272;p33"/>
          <p:cNvSpPr/>
          <p:nvPr/>
        </p:nvSpPr>
        <p:spPr>
          <a:xfrm>
            <a:off x="1562850" y="1313125"/>
            <a:ext cx="610200" cy="61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4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3" name="Google Shape;273;p33"/>
          <p:cNvSpPr/>
          <p:nvPr/>
        </p:nvSpPr>
        <p:spPr>
          <a:xfrm>
            <a:off x="2173050" y="1313125"/>
            <a:ext cx="54081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Which type of error would be most harmful?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/>
          <p:nvPr>
            <p:ph idx="4294967295" type="title"/>
          </p:nvPr>
        </p:nvSpPr>
        <p:spPr>
          <a:xfrm>
            <a:off x="437700" y="41675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Spam Filtering</a:t>
            </a:r>
            <a:endParaRPr/>
          </a:p>
        </p:txBody>
      </p:sp>
      <p:pic>
        <p:nvPicPr>
          <p:cNvPr id="279" name="Google Shape;27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49600" y="416750"/>
            <a:ext cx="1735351" cy="173535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4"/>
          <p:cNvSpPr/>
          <p:nvPr/>
        </p:nvSpPr>
        <p:spPr>
          <a:xfrm>
            <a:off x="515450" y="1502925"/>
            <a:ext cx="610200" cy="61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1" name="Google Shape;281;p34"/>
          <p:cNvSpPr/>
          <p:nvPr/>
        </p:nvSpPr>
        <p:spPr>
          <a:xfrm>
            <a:off x="1125650" y="1502925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Key stakeholders?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82" name="Google Shape;282;p34"/>
          <p:cNvSpPr/>
          <p:nvPr/>
        </p:nvSpPr>
        <p:spPr>
          <a:xfrm>
            <a:off x="515450" y="2277050"/>
            <a:ext cx="610200" cy="61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2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3" name="Google Shape;283;p34"/>
          <p:cNvSpPr/>
          <p:nvPr/>
        </p:nvSpPr>
        <p:spPr>
          <a:xfrm>
            <a:off x="1125650" y="22770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84" name="Google Shape;284;p34"/>
          <p:cNvSpPr/>
          <p:nvPr/>
        </p:nvSpPr>
        <p:spPr>
          <a:xfrm>
            <a:off x="515450" y="3054950"/>
            <a:ext cx="610200" cy="61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3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5" name="Google Shape;285;p34"/>
          <p:cNvSpPr/>
          <p:nvPr/>
        </p:nvSpPr>
        <p:spPr>
          <a:xfrm>
            <a:off x="1125650" y="30549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86" name="Google Shape;286;p34"/>
          <p:cNvSpPr/>
          <p:nvPr/>
        </p:nvSpPr>
        <p:spPr>
          <a:xfrm>
            <a:off x="515450" y="3832850"/>
            <a:ext cx="610200" cy="61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4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7" name="Google Shape;287;p34"/>
          <p:cNvSpPr/>
          <p:nvPr/>
        </p:nvSpPr>
        <p:spPr>
          <a:xfrm>
            <a:off x="1125650" y="38328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Most harmful?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88" name="Google Shape;288;p34"/>
          <p:cNvSpPr/>
          <p:nvPr/>
        </p:nvSpPr>
        <p:spPr>
          <a:xfrm>
            <a:off x="3498263" y="1506250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ser with email account; user’s correspondents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89" name="Google Shape;289;p34"/>
          <p:cNvSpPr/>
          <p:nvPr/>
        </p:nvSpPr>
        <p:spPr>
          <a:xfrm>
            <a:off x="3498263" y="2304438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ser doesn’t receive important email, </a:t>
            </a:r>
            <a:b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</a:b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correspondent is unable to communicate with user 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90" name="Google Shape;290;p34"/>
          <p:cNvSpPr/>
          <p:nvPr/>
        </p:nvSpPr>
        <p:spPr>
          <a:xfrm>
            <a:off x="3498263" y="3051163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user sees spam in email inbox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91" name="Google Shape;291;p34"/>
          <p:cNvSpPr/>
          <p:nvPr/>
        </p:nvSpPr>
        <p:spPr>
          <a:xfrm>
            <a:off x="3498263" y="3832838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errors most harmful to stakeholders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292" name="Google Shape;292;p34"/>
          <p:cNvPicPr preferRelativeResize="0"/>
          <p:nvPr/>
        </p:nvPicPr>
        <p:blipFill>
          <a:blip r:embed="rId4">
            <a:alphaModFix amt="81000"/>
          </a:blip>
          <a:stretch>
            <a:fillRect/>
          </a:stretch>
        </p:blipFill>
        <p:spPr>
          <a:xfrm>
            <a:off x="7498950" y="364275"/>
            <a:ext cx="959825" cy="822225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5400000" dist="19050">
              <a:srgbClr val="000000">
                <a:alpha val="11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5"/>
          <p:cNvSpPr txBox="1"/>
          <p:nvPr>
            <p:ph idx="4294967295" type="title"/>
          </p:nvPr>
        </p:nvSpPr>
        <p:spPr>
          <a:xfrm>
            <a:off x="437700" y="41675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Spam Filtering</a:t>
            </a:r>
            <a:endParaRPr/>
          </a:p>
        </p:txBody>
      </p:sp>
      <p:pic>
        <p:nvPicPr>
          <p:cNvPr id="298" name="Google Shape;29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49600" y="416750"/>
            <a:ext cx="1735351" cy="173535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5"/>
          <p:cNvSpPr/>
          <p:nvPr/>
        </p:nvSpPr>
        <p:spPr>
          <a:xfrm>
            <a:off x="515450" y="1502925"/>
            <a:ext cx="610200" cy="61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0" name="Google Shape;300;p35"/>
          <p:cNvSpPr/>
          <p:nvPr/>
        </p:nvSpPr>
        <p:spPr>
          <a:xfrm>
            <a:off x="1125650" y="1502925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Key stakeholders?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1" name="Google Shape;301;p35"/>
          <p:cNvSpPr/>
          <p:nvPr/>
        </p:nvSpPr>
        <p:spPr>
          <a:xfrm>
            <a:off x="515450" y="2277050"/>
            <a:ext cx="610200" cy="61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2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2" name="Google Shape;302;p35"/>
          <p:cNvSpPr/>
          <p:nvPr/>
        </p:nvSpPr>
        <p:spPr>
          <a:xfrm>
            <a:off x="1125650" y="22770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3" name="Google Shape;303;p35"/>
          <p:cNvSpPr/>
          <p:nvPr/>
        </p:nvSpPr>
        <p:spPr>
          <a:xfrm>
            <a:off x="515450" y="3054950"/>
            <a:ext cx="610200" cy="61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3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4" name="Google Shape;304;p35"/>
          <p:cNvSpPr/>
          <p:nvPr/>
        </p:nvSpPr>
        <p:spPr>
          <a:xfrm>
            <a:off x="1125650" y="30549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5" name="Google Shape;305;p35"/>
          <p:cNvSpPr/>
          <p:nvPr/>
        </p:nvSpPr>
        <p:spPr>
          <a:xfrm>
            <a:off x="515450" y="3832850"/>
            <a:ext cx="610200" cy="61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4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6" name="Google Shape;306;p35"/>
          <p:cNvSpPr/>
          <p:nvPr/>
        </p:nvSpPr>
        <p:spPr>
          <a:xfrm>
            <a:off x="1125650" y="38328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Most harmful?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7" name="Google Shape;307;p35"/>
          <p:cNvSpPr/>
          <p:nvPr/>
        </p:nvSpPr>
        <p:spPr>
          <a:xfrm>
            <a:off x="3498263" y="1506250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user with email account; user’s correspondents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8" name="Google Shape;308;p35"/>
          <p:cNvSpPr/>
          <p:nvPr/>
        </p:nvSpPr>
        <p:spPr>
          <a:xfrm>
            <a:off x="3498263" y="2304438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user doesn’t receive important email, </a:t>
            </a:r>
            <a:b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</a:b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correspondent is unable to communicate with user 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9" name="Google Shape;309;p35"/>
          <p:cNvSpPr/>
          <p:nvPr/>
        </p:nvSpPr>
        <p:spPr>
          <a:xfrm>
            <a:off x="3498263" y="3051163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user sees spam in email inbox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10" name="Google Shape;310;p35"/>
          <p:cNvSpPr/>
          <p:nvPr/>
        </p:nvSpPr>
        <p:spPr>
          <a:xfrm>
            <a:off x="3498263" y="3832838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errors most harmful to stakeholders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11" name="Google Shape;311;p35"/>
          <p:cNvSpPr/>
          <p:nvPr/>
        </p:nvSpPr>
        <p:spPr>
          <a:xfrm>
            <a:off x="245900" y="1311475"/>
            <a:ext cx="8588400" cy="2442000"/>
          </a:xfrm>
          <a:prstGeom prst="rect">
            <a:avLst/>
          </a:prstGeom>
          <a:solidFill>
            <a:srgbClr val="FFFFFF">
              <a:alpha val="79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5"/>
          <p:cNvSpPr txBox="1"/>
          <p:nvPr/>
        </p:nvSpPr>
        <p:spPr>
          <a:xfrm>
            <a:off x="5798675" y="4443050"/>
            <a:ext cx="2660100" cy="34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o</a:t>
            </a:r>
            <a:r>
              <a:rPr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ptimize for </a:t>
            </a: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higher precision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13" name="Google Shape;313;p35"/>
          <p:cNvPicPr preferRelativeResize="0"/>
          <p:nvPr/>
        </p:nvPicPr>
        <p:blipFill>
          <a:blip r:embed="rId4">
            <a:alphaModFix amt="81000"/>
          </a:blip>
          <a:stretch>
            <a:fillRect/>
          </a:stretch>
        </p:blipFill>
        <p:spPr>
          <a:xfrm>
            <a:off x="7498950" y="364275"/>
            <a:ext cx="959825" cy="822225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5400000" dist="19050">
              <a:srgbClr val="000000">
                <a:alpha val="11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6"/>
          <p:cNvSpPr txBox="1"/>
          <p:nvPr>
            <p:ph idx="4294967295" type="title"/>
          </p:nvPr>
        </p:nvSpPr>
        <p:spPr>
          <a:xfrm>
            <a:off x="437700" y="41675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Smart Smoke Detector</a:t>
            </a:r>
            <a:endParaRPr/>
          </a:p>
        </p:txBody>
      </p:sp>
      <p:pic>
        <p:nvPicPr>
          <p:cNvPr id="319" name="Google Shape;31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21525" y="-501221"/>
            <a:ext cx="1663975" cy="166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6"/>
          <p:cNvSpPr/>
          <p:nvPr/>
        </p:nvSpPr>
        <p:spPr>
          <a:xfrm>
            <a:off x="515450" y="1502925"/>
            <a:ext cx="610200" cy="61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1" name="Google Shape;321;p36"/>
          <p:cNvSpPr/>
          <p:nvPr/>
        </p:nvSpPr>
        <p:spPr>
          <a:xfrm>
            <a:off x="1125650" y="1502925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Key stakeholders?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22" name="Google Shape;322;p36"/>
          <p:cNvSpPr/>
          <p:nvPr/>
        </p:nvSpPr>
        <p:spPr>
          <a:xfrm>
            <a:off x="515450" y="2277050"/>
            <a:ext cx="610200" cy="61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2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3" name="Google Shape;323;p36"/>
          <p:cNvSpPr/>
          <p:nvPr/>
        </p:nvSpPr>
        <p:spPr>
          <a:xfrm>
            <a:off x="1125650" y="22770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24" name="Google Shape;324;p36"/>
          <p:cNvSpPr/>
          <p:nvPr/>
        </p:nvSpPr>
        <p:spPr>
          <a:xfrm>
            <a:off x="515450" y="3054950"/>
            <a:ext cx="610200" cy="61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3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5" name="Google Shape;325;p36"/>
          <p:cNvSpPr/>
          <p:nvPr/>
        </p:nvSpPr>
        <p:spPr>
          <a:xfrm>
            <a:off x="1125650" y="30549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26" name="Google Shape;326;p36"/>
          <p:cNvSpPr/>
          <p:nvPr/>
        </p:nvSpPr>
        <p:spPr>
          <a:xfrm>
            <a:off x="515450" y="3832850"/>
            <a:ext cx="610200" cy="61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4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7" name="Google Shape;327;p36"/>
          <p:cNvSpPr/>
          <p:nvPr/>
        </p:nvSpPr>
        <p:spPr>
          <a:xfrm>
            <a:off x="1125650" y="38328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Most harmful?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28" name="Google Shape;328;p36"/>
          <p:cNvSpPr/>
          <p:nvPr/>
        </p:nvSpPr>
        <p:spPr>
          <a:xfrm>
            <a:off x="3498263" y="1506250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u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ser of 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device; members of household; neighbors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29" name="Google Shape;329;p36"/>
          <p:cNvSpPr/>
          <p:nvPr/>
        </p:nvSpPr>
        <p:spPr>
          <a:xfrm>
            <a:off x="3498263" y="2304438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u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ser 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/ members of household annoyed by false alarms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30" name="Google Shape;330;p36"/>
          <p:cNvSpPr/>
          <p:nvPr/>
        </p:nvSpPr>
        <p:spPr>
          <a:xfrm>
            <a:off x="3498263" y="3051163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ser / members of household don’t evacuate during fire;</a:t>
            </a:r>
            <a:b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</a:b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neighbors have less time to respond as fire spreads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31" name="Google Shape;331;p36"/>
          <p:cNvSpPr/>
          <p:nvPr/>
        </p:nvSpPr>
        <p:spPr>
          <a:xfrm>
            <a:off x="3498263" y="3832838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errors most harmful to stakeholders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332" name="Google Shape;332;p36"/>
          <p:cNvPicPr preferRelativeResize="0"/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7390925" y="319725"/>
            <a:ext cx="1067849" cy="998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7"/>
          <p:cNvSpPr txBox="1"/>
          <p:nvPr>
            <p:ph idx="4294967295" type="title"/>
          </p:nvPr>
        </p:nvSpPr>
        <p:spPr>
          <a:xfrm>
            <a:off x="437700" y="41675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Smart Smoke Detector</a:t>
            </a:r>
            <a:endParaRPr/>
          </a:p>
        </p:txBody>
      </p:sp>
      <p:pic>
        <p:nvPicPr>
          <p:cNvPr id="338" name="Google Shape;33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1525" y="-501221"/>
            <a:ext cx="1663975" cy="166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7"/>
          <p:cNvSpPr/>
          <p:nvPr/>
        </p:nvSpPr>
        <p:spPr>
          <a:xfrm>
            <a:off x="515450" y="1502925"/>
            <a:ext cx="610200" cy="61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0" name="Google Shape;340;p37"/>
          <p:cNvSpPr/>
          <p:nvPr/>
        </p:nvSpPr>
        <p:spPr>
          <a:xfrm>
            <a:off x="1125650" y="1502925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Key stakeholders?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41" name="Google Shape;341;p37"/>
          <p:cNvSpPr/>
          <p:nvPr/>
        </p:nvSpPr>
        <p:spPr>
          <a:xfrm>
            <a:off x="515450" y="2277050"/>
            <a:ext cx="610200" cy="61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2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2" name="Google Shape;342;p37"/>
          <p:cNvSpPr/>
          <p:nvPr/>
        </p:nvSpPr>
        <p:spPr>
          <a:xfrm>
            <a:off x="1125650" y="22770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1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43" name="Google Shape;343;p37"/>
          <p:cNvSpPr/>
          <p:nvPr/>
        </p:nvSpPr>
        <p:spPr>
          <a:xfrm>
            <a:off x="515450" y="3054950"/>
            <a:ext cx="610200" cy="61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3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4" name="Google Shape;344;p37"/>
          <p:cNvSpPr/>
          <p:nvPr/>
        </p:nvSpPr>
        <p:spPr>
          <a:xfrm>
            <a:off x="1125650" y="30549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45" name="Google Shape;345;p37"/>
          <p:cNvSpPr/>
          <p:nvPr/>
        </p:nvSpPr>
        <p:spPr>
          <a:xfrm>
            <a:off x="515450" y="3832850"/>
            <a:ext cx="610200" cy="61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4</a:t>
            </a:r>
            <a:endParaRPr b="1" sz="22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6" name="Google Shape;346;p37"/>
          <p:cNvSpPr/>
          <p:nvPr/>
        </p:nvSpPr>
        <p:spPr>
          <a:xfrm>
            <a:off x="1125650" y="3832850"/>
            <a:ext cx="2052900" cy="6102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Most harmful?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47" name="Google Shape;347;p37"/>
          <p:cNvSpPr/>
          <p:nvPr/>
        </p:nvSpPr>
        <p:spPr>
          <a:xfrm>
            <a:off x="3498263" y="1506250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user of device; members of household; neighbors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48" name="Google Shape;348;p37"/>
          <p:cNvSpPr/>
          <p:nvPr/>
        </p:nvSpPr>
        <p:spPr>
          <a:xfrm>
            <a:off x="3498263" y="2304438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user / members of household annoyed by false alarms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49" name="Google Shape;349;p37"/>
          <p:cNvSpPr/>
          <p:nvPr/>
        </p:nvSpPr>
        <p:spPr>
          <a:xfrm>
            <a:off x="3498263" y="3051163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user / members of household don’t evacuate during fire;</a:t>
            </a:r>
            <a:b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</a:b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neighbors have less time to respond as fire spreads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50" name="Google Shape;350;p37"/>
          <p:cNvSpPr/>
          <p:nvPr/>
        </p:nvSpPr>
        <p:spPr>
          <a:xfrm>
            <a:off x="3498263" y="3832838"/>
            <a:ext cx="4960500" cy="61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  </a:t>
            </a:r>
            <a:r>
              <a:rPr b="1" i="1" lang="en">
                <a:latin typeface="Google Sans"/>
                <a:ea typeface="Google Sans"/>
                <a:cs typeface="Google Sans"/>
                <a:sym typeface="Google Sans"/>
              </a:rPr>
              <a:t>Type 2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errors most harmful to stakeholders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51" name="Google Shape;351;p37"/>
          <p:cNvSpPr/>
          <p:nvPr/>
        </p:nvSpPr>
        <p:spPr>
          <a:xfrm>
            <a:off x="245900" y="1311475"/>
            <a:ext cx="8588400" cy="2442000"/>
          </a:xfrm>
          <a:prstGeom prst="rect">
            <a:avLst/>
          </a:prstGeom>
          <a:solidFill>
            <a:srgbClr val="FFFFFF">
              <a:alpha val="793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7"/>
          <p:cNvSpPr txBox="1"/>
          <p:nvPr/>
        </p:nvSpPr>
        <p:spPr>
          <a:xfrm>
            <a:off x="5798675" y="4443050"/>
            <a:ext cx="2660100" cy="345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optimize for </a:t>
            </a: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higher recall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53" name="Google Shape;353;p37"/>
          <p:cNvPicPr preferRelativeResize="0"/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7390925" y="319725"/>
            <a:ext cx="1067849" cy="998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8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 Surveillance</a:t>
            </a:r>
            <a:endParaRPr/>
          </a:p>
        </p:txBody>
      </p:sp>
      <p:sp>
        <p:nvSpPr>
          <p:cNvPr id="359" name="Google Shape;359;p38"/>
          <p:cNvSpPr/>
          <p:nvPr/>
        </p:nvSpPr>
        <p:spPr>
          <a:xfrm>
            <a:off x="5034380" y="1205350"/>
            <a:ext cx="2788500" cy="1520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8"/>
          <p:cNvSpPr/>
          <p:nvPr/>
        </p:nvSpPr>
        <p:spPr>
          <a:xfrm>
            <a:off x="949775" y="1205350"/>
            <a:ext cx="2788500" cy="1520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1" name="Google Shape;36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625" y="1423325"/>
            <a:ext cx="1204145" cy="1032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362" name="Google Shape;36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865" y="1422149"/>
            <a:ext cx="632710" cy="100044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363" name="Google Shape;36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1674" y="1423313"/>
            <a:ext cx="998090" cy="998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9045" y="1445888"/>
            <a:ext cx="1204145" cy="103237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8"/>
          <p:cNvSpPr txBox="1"/>
          <p:nvPr/>
        </p:nvSpPr>
        <p:spPr>
          <a:xfrm>
            <a:off x="1421975" y="2896450"/>
            <a:ext cx="18441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Google Sans"/>
                <a:ea typeface="Google Sans"/>
                <a:cs typeface="Google Sans"/>
                <a:sym typeface="Google Sans"/>
              </a:rPr>
              <a:t>User Notified</a:t>
            </a:r>
            <a:endParaRPr b="1" sz="1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6" name="Google Shape;366;p38"/>
          <p:cNvSpPr txBox="1"/>
          <p:nvPr/>
        </p:nvSpPr>
        <p:spPr>
          <a:xfrm>
            <a:off x="5506570" y="2896450"/>
            <a:ext cx="18441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Google Sans"/>
                <a:ea typeface="Google Sans"/>
                <a:cs typeface="Google Sans"/>
                <a:sym typeface="Google Sans"/>
              </a:rPr>
              <a:t>Police Notified</a:t>
            </a:r>
            <a:endParaRPr b="1" sz="18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9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 Surveillance</a:t>
            </a:r>
            <a:endParaRPr/>
          </a:p>
        </p:txBody>
      </p:sp>
      <p:sp>
        <p:nvSpPr>
          <p:cNvPr id="372" name="Google Shape;372;p39"/>
          <p:cNvSpPr txBox="1"/>
          <p:nvPr>
            <p:ph idx="1" type="body"/>
          </p:nvPr>
        </p:nvSpPr>
        <p:spPr>
          <a:xfrm>
            <a:off x="449225" y="3634125"/>
            <a:ext cx="3789600" cy="103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Type 2 error is most harmful</a:t>
            </a:r>
            <a:endParaRPr sz="170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higher recall is preferred</a:t>
            </a:r>
            <a:endParaRPr sz="170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73" name="Google Shape;373;p39"/>
          <p:cNvSpPr/>
          <p:nvPr/>
        </p:nvSpPr>
        <p:spPr>
          <a:xfrm>
            <a:off x="5034380" y="1205350"/>
            <a:ext cx="2788500" cy="1520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9"/>
          <p:cNvSpPr/>
          <p:nvPr/>
        </p:nvSpPr>
        <p:spPr>
          <a:xfrm>
            <a:off x="949775" y="1205350"/>
            <a:ext cx="2788500" cy="1520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5" name="Google Shape;37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625" y="1423325"/>
            <a:ext cx="1204145" cy="1032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376" name="Google Shape;37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865" y="1422149"/>
            <a:ext cx="632710" cy="100044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377" name="Google Shape;37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1674" y="1423313"/>
            <a:ext cx="998090" cy="998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9045" y="1445888"/>
            <a:ext cx="1204145" cy="103237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9"/>
          <p:cNvSpPr txBox="1"/>
          <p:nvPr/>
        </p:nvSpPr>
        <p:spPr>
          <a:xfrm>
            <a:off x="1421975" y="2896450"/>
            <a:ext cx="18441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Google Sans"/>
                <a:ea typeface="Google Sans"/>
                <a:cs typeface="Google Sans"/>
                <a:sym typeface="Google Sans"/>
              </a:rPr>
              <a:t>User Notified</a:t>
            </a:r>
            <a:endParaRPr b="1" sz="1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80" name="Google Shape;380;p39"/>
          <p:cNvSpPr txBox="1"/>
          <p:nvPr/>
        </p:nvSpPr>
        <p:spPr>
          <a:xfrm>
            <a:off x="5506570" y="2896450"/>
            <a:ext cx="18441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Google Sans"/>
                <a:ea typeface="Google Sans"/>
                <a:cs typeface="Google Sans"/>
                <a:sym typeface="Google Sans"/>
              </a:rPr>
              <a:t>Police Notified</a:t>
            </a:r>
            <a:endParaRPr b="1" sz="18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0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 Surveillance</a:t>
            </a:r>
            <a:endParaRPr/>
          </a:p>
        </p:txBody>
      </p:sp>
      <p:sp>
        <p:nvSpPr>
          <p:cNvPr id="386" name="Google Shape;386;p40"/>
          <p:cNvSpPr txBox="1"/>
          <p:nvPr>
            <p:ph idx="1" type="body"/>
          </p:nvPr>
        </p:nvSpPr>
        <p:spPr>
          <a:xfrm>
            <a:off x="4006420" y="3525075"/>
            <a:ext cx="4844400" cy="125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Type 1 error harms indirect stakeholders</a:t>
            </a:r>
            <a:endParaRPr sz="170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slightly higher precision is preferred</a:t>
            </a:r>
            <a:endParaRPr sz="170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87" name="Google Shape;387;p40"/>
          <p:cNvSpPr txBox="1"/>
          <p:nvPr>
            <p:ph idx="1" type="body"/>
          </p:nvPr>
        </p:nvSpPr>
        <p:spPr>
          <a:xfrm>
            <a:off x="449225" y="3634125"/>
            <a:ext cx="3789600" cy="103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Type 2 error is most harmful</a:t>
            </a:r>
            <a:endParaRPr sz="170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higher recall is preferred</a:t>
            </a:r>
            <a:endParaRPr sz="170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88" name="Google Shape;388;p40"/>
          <p:cNvSpPr/>
          <p:nvPr/>
        </p:nvSpPr>
        <p:spPr>
          <a:xfrm>
            <a:off x="5034380" y="1205350"/>
            <a:ext cx="2788500" cy="1520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0"/>
          <p:cNvSpPr/>
          <p:nvPr/>
        </p:nvSpPr>
        <p:spPr>
          <a:xfrm>
            <a:off x="949775" y="1205350"/>
            <a:ext cx="2788500" cy="1520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0" name="Google Shape;3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625" y="1423325"/>
            <a:ext cx="1204145" cy="1032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391" name="Google Shape;39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865" y="1422149"/>
            <a:ext cx="632710" cy="100044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392" name="Google Shape;392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1674" y="1423313"/>
            <a:ext cx="998090" cy="998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9045" y="1445888"/>
            <a:ext cx="1204145" cy="103237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0"/>
          <p:cNvSpPr txBox="1"/>
          <p:nvPr/>
        </p:nvSpPr>
        <p:spPr>
          <a:xfrm>
            <a:off x="1421975" y="2896450"/>
            <a:ext cx="18441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Google Sans"/>
                <a:ea typeface="Google Sans"/>
                <a:cs typeface="Google Sans"/>
                <a:sym typeface="Google Sans"/>
              </a:rPr>
              <a:t>User Notified</a:t>
            </a:r>
            <a:endParaRPr b="1" sz="1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95" name="Google Shape;395;p40"/>
          <p:cNvSpPr txBox="1"/>
          <p:nvPr/>
        </p:nvSpPr>
        <p:spPr>
          <a:xfrm>
            <a:off x="5506570" y="2896450"/>
            <a:ext cx="18441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Google Sans"/>
                <a:ea typeface="Google Sans"/>
                <a:cs typeface="Google Sans"/>
                <a:sym typeface="Google Sans"/>
              </a:rPr>
              <a:t>Police Notified</a:t>
            </a:r>
            <a:endParaRPr b="1" sz="18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