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Google Sans"/>
      <p:regular r:id="rId29"/>
      <p:bold r:id="rId30"/>
      <p:italic r:id="rId31"/>
      <p:boldItalic r:id="rId32"/>
    </p:embeddedFont>
    <p:embeddedFont>
      <p:font typeface="Google Sans Medium"/>
      <p:regular r:id="rId33"/>
      <p:bold r:id="rId34"/>
      <p:italic r:id="rId35"/>
      <p:boldItalic r:id="rId36"/>
    </p:embeddedFont>
    <p:embeddedFont>
      <p:font typeface="Helvetica Neue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Sarah Grafman"/>
  <p:cmAuthor clrIdx="1" id="1" initials="" lastIdx="1" name="Laurence Morone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Google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oogleSans-italic.fntdata"/><Relationship Id="rId30" Type="http://schemas.openxmlformats.org/officeDocument/2006/relationships/font" Target="fonts/GoogleSans-bold.fntdata"/><Relationship Id="rId11" Type="http://schemas.openxmlformats.org/officeDocument/2006/relationships/slide" Target="slides/slide6.xml"/><Relationship Id="rId33" Type="http://schemas.openxmlformats.org/officeDocument/2006/relationships/font" Target="fonts/GoogleSansMedium-regular.fntdata"/><Relationship Id="rId10" Type="http://schemas.openxmlformats.org/officeDocument/2006/relationships/slide" Target="slides/slide5.xml"/><Relationship Id="rId32" Type="http://schemas.openxmlformats.org/officeDocument/2006/relationships/font" Target="fonts/GoogleSans-boldItalic.fntdata"/><Relationship Id="rId13" Type="http://schemas.openxmlformats.org/officeDocument/2006/relationships/slide" Target="slides/slide8.xml"/><Relationship Id="rId35" Type="http://schemas.openxmlformats.org/officeDocument/2006/relationships/font" Target="fonts/GoogleSansMedium-italic.fntdata"/><Relationship Id="rId12" Type="http://schemas.openxmlformats.org/officeDocument/2006/relationships/slide" Target="slides/slide7.xml"/><Relationship Id="rId34" Type="http://schemas.openxmlformats.org/officeDocument/2006/relationships/font" Target="fonts/GoogleSansMedium-bold.fntdata"/><Relationship Id="rId15" Type="http://schemas.openxmlformats.org/officeDocument/2006/relationships/slide" Target="slides/slide10.xml"/><Relationship Id="rId37" Type="http://schemas.openxmlformats.org/officeDocument/2006/relationships/font" Target="fonts/HelveticaNeueLight-regular.fntdata"/><Relationship Id="rId14" Type="http://schemas.openxmlformats.org/officeDocument/2006/relationships/slide" Target="slides/slide9.xml"/><Relationship Id="rId36" Type="http://schemas.openxmlformats.org/officeDocument/2006/relationships/font" Target="fonts/GoogleSansMedium-boldItalic.fntdata"/><Relationship Id="rId17" Type="http://schemas.openxmlformats.org/officeDocument/2006/relationships/slide" Target="slides/slide12.xml"/><Relationship Id="rId39" Type="http://schemas.openxmlformats.org/officeDocument/2006/relationships/font" Target="fonts/HelveticaNeueLight-italic.fntdata"/><Relationship Id="rId16" Type="http://schemas.openxmlformats.org/officeDocument/2006/relationships/slide" Target="slides/slide11.xml"/><Relationship Id="rId38" Type="http://schemas.openxmlformats.org/officeDocument/2006/relationships/font" Target="fonts/HelveticaNeueLigh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09-15T23:16:01.505">
    <p:pos x="96" y="523"/>
    <p:text>Where's this graphic from? We'll want to be sure this, and all visuals are OK from a copyright perspective</p:text>
  </p:cm>
  <p:cm authorId="1" idx="1" dt="2020-09-15T15:19:01.491">
    <p:pos x="96" y="523"/>
    <p:text>It's an Android 10 emoji</p:text>
  </p:cm>
  <p:cm authorId="0" idx="2" dt="2020-09-15T23:16:01.505">
    <p:pos x="96" y="523"/>
    <p:text>I think emoji are not copyright protected, and free for us to use, but let me follow up on that to be sure we're OK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4db9f9f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4db9f9f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94f240be4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94f240be4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4f240be4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4f240be4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4f240be4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4f240be4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4f240be4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4f240be4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4f240be4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4f240be4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94f240be4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94f240be4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94f240be43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94f240be43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94f240be4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94f240be4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4f240be43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4f240be43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94f240be43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94f240be43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94f240be4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94f240be4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94f240be43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94f240be43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4f240be43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4f240be43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94f240be43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94f240be43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94f240be43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94f240be43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94f240be4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94f240be4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94f240be4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94f240be4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94f240be43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94f240be43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" name="Google Shape;24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" name="Google Shape;25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44500" y="264375"/>
            <a:ext cx="77970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264375"/>
            <a:ext cx="77970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344500" y="264375"/>
            <a:ext cx="77970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264375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8" name="Google Shape;58;p13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●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○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Roboto"/>
              <a:buChar char="■"/>
              <a:defRPr b="0" i="0" u="none" cap="none" strike="noStrike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4" name="Google Shape;64;p14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554300" y="0"/>
            <a:ext cx="45897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" name="Google Shape;69;p15"/>
          <p:cNvGrpSpPr/>
          <p:nvPr/>
        </p:nvGrpSpPr>
        <p:grpSpPr>
          <a:xfrm>
            <a:off x="8469122" y="4803781"/>
            <a:ext cx="420491" cy="137010"/>
            <a:chOff x="0" y="0"/>
            <a:chExt cx="2077525" cy="676925"/>
          </a:xfrm>
        </p:grpSpPr>
        <p:sp>
          <p:nvSpPr>
            <p:cNvPr id="70" name="Google Shape;70;p15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8" name="Google Shape;78;p16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0" name="Google Shape;80;p16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4" name="Google Shape;84;p17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7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Roboto"/>
              <a:buChar char="•"/>
              <a:defRPr b="0" i="0" sz="1800" u="none" cap="none" strike="noStrike">
                <a:solidFill>
                  <a:srgbClr val="80868B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coding to learning...</a:t>
            </a:r>
            <a:endParaRPr/>
          </a:p>
        </p:txBody>
      </p:sp>
      <p:sp>
        <p:nvSpPr>
          <p:cNvPr id="91" name="Google Shape;91;p18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92" name="Google Shape;92;p18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Laurence Moroney, Google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426300" y="1742775"/>
            <a:ext cx="39666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Defining rules that determine behavior of a program</a:t>
            </a:r>
            <a:endParaRPr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Everything is pre-calculated and pre-determined by the programmer</a:t>
            </a:r>
            <a:endParaRPr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Scenarios are limited by program complexity</a:t>
            </a:r>
            <a:endParaRPr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8" name="Google Shape;98;p19"/>
          <p:cNvSpPr txBox="1"/>
          <p:nvPr>
            <p:ph type="title"/>
          </p:nvPr>
        </p:nvSpPr>
        <p:spPr>
          <a:xfrm>
            <a:off x="344500" y="264375"/>
            <a:ext cx="7797000" cy="5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Explicit Coding</a:t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2275" y="688575"/>
            <a:ext cx="4446300" cy="2501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Traditional Programming Paradigm</a:t>
            </a:r>
            <a:endParaRPr/>
          </a:p>
        </p:txBody>
      </p:sp>
      <p:sp>
        <p:nvSpPr>
          <p:cNvPr id="105" name="Google Shape;105;p20"/>
          <p:cNvSpPr/>
          <p:nvPr/>
        </p:nvSpPr>
        <p:spPr>
          <a:xfrm>
            <a:off x="2955750" y="1589625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Traditional Programming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06" name="Google Shape;106;p20"/>
          <p:cNvCxnSpPr/>
          <p:nvPr/>
        </p:nvCxnSpPr>
        <p:spPr>
          <a:xfrm>
            <a:off x="1351275" y="185062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20"/>
          <p:cNvCxnSpPr/>
          <p:nvPr/>
        </p:nvCxnSpPr>
        <p:spPr>
          <a:xfrm>
            <a:off x="1351275" y="237150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" name="Google Shape;108;p20"/>
          <p:cNvSpPr txBox="1"/>
          <p:nvPr/>
        </p:nvSpPr>
        <p:spPr>
          <a:xfrm>
            <a:off x="1289875" y="147445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Rules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1289875" y="197130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10" name="Google Shape;110;p20"/>
          <p:cNvCxnSpPr/>
          <p:nvPr/>
        </p:nvCxnSpPr>
        <p:spPr>
          <a:xfrm>
            <a:off x="6371850" y="210397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" name="Google Shape;111;p20"/>
          <p:cNvSpPr txBox="1"/>
          <p:nvPr/>
        </p:nvSpPr>
        <p:spPr>
          <a:xfrm>
            <a:off x="6371850" y="1716825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Answers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Activity Detection</a:t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31075"/>
            <a:ext cx="1785200" cy="21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Activity Detection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31075"/>
            <a:ext cx="1785200" cy="2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485" y="831074"/>
            <a:ext cx="1609446" cy="21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Activity Detection</a:t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31075"/>
            <a:ext cx="1785200" cy="2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485" y="831074"/>
            <a:ext cx="1609446" cy="2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4815" y="831075"/>
            <a:ext cx="1609450" cy="2344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Activity Detection</a:t>
            </a:r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31075"/>
            <a:ext cx="1785200" cy="2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485" y="831074"/>
            <a:ext cx="1609446" cy="21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4815" y="831075"/>
            <a:ext cx="1609450" cy="234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3150" y="831072"/>
            <a:ext cx="1484367" cy="21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Traditional Programming Paradigm</a:t>
            </a:r>
            <a:endParaRPr/>
          </a:p>
        </p:txBody>
      </p:sp>
      <p:sp>
        <p:nvSpPr>
          <p:cNvPr id="147" name="Google Shape;147;p25"/>
          <p:cNvSpPr/>
          <p:nvPr/>
        </p:nvSpPr>
        <p:spPr>
          <a:xfrm>
            <a:off x="2955750" y="1589625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Traditional Programming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48" name="Google Shape;148;p25"/>
          <p:cNvCxnSpPr/>
          <p:nvPr/>
        </p:nvCxnSpPr>
        <p:spPr>
          <a:xfrm>
            <a:off x="1351275" y="185062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9" name="Google Shape;149;p25"/>
          <p:cNvCxnSpPr/>
          <p:nvPr/>
        </p:nvCxnSpPr>
        <p:spPr>
          <a:xfrm>
            <a:off x="1351275" y="237150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0" name="Google Shape;150;p25"/>
          <p:cNvSpPr txBox="1"/>
          <p:nvPr/>
        </p:nvSpPr>
        <p:spPr>
          <a:xfrm>
            <a:off x="1289875" y="147445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Rules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1289875" y="197130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52" name="Google Shape;152;p25"/>
          <p:cNvCxnSpPr/>
          <p:nvPr/>
        </p:nvCxnSpPr>
        <p:spPr>
          <a:xfrm>
            <a:off x="6371850" y="210397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3" name="Google Shape;153;p25"/>
          <p:cNvSpPr txBox="1"/>
          <p:nvPr/>
        </p:nvSpPr>
        <p:spPr>
          <a:xfrm>
            <a:off x="6371850" y="1716825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Answers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159" name="Google Shape;159;p26"/>
          <p:cNvSpPr/>
          <p:nvPr/>
        </p:nvSpPr>
        <p:spPr>
          <a:xfrm>
            <a:off x="2955750" y="1589625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60" name="Google Shape;160;p26"/>
          <p:cNvCxnSpPr/>
          <p:nvPr/>
        </p:nvCxnSpPr>
        <p:spPr>
          <a:xfrm>
            <a:off x="1351275" y="185062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26"/>
          <p:cNvCxnSpPr/>
          <p:nvPr/>
        </p:nvCxnSpPr>
        <p:spPr>
          <a:xfrm>
            <a:off x="1351275" y="237150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" name="Google Shape;162;p26"/>
          <p:cNvSpPr txBox="1"/>
          <p:nvPr/>
        </p:nvSpPr>
        <p:spPr>
          <a:xfrm>
            <a:off x="1289875" y="147445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Answers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3" name="Google Shape;163;p26"/>
          <p:cNvSpPr txBox="1"/>
          <p:nvPr/>
        </p:nvSpPr>
        <p:spPr>
          <a:xfrm>
            <a:off x="1289875" y="197130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64" name="Google Shape;164;p26"/>
          <p:cNvCxnSpPr/>
          <p:nvPr/>
        </p:nvCxnSpPr>
        <p:spPr>
          <a:xfrm>
            <a:off x="6371850" y="210397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26"/>
          <p:cNvSpPr txBox="1"/>
          <p:nvPr/>
        </p:nvSpPr>
        <p:spPr>
          <a:xfrm>
            <a:off x="6371850" y="1716825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Rules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Detection with Machine Learning</a:t>
            </a:r>
            <a:endParaRPr/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875" y="917650"/>
            <a:ext cx="6796250" cy="26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875" y="917650"/>
            <a:ext cx="6796250" cy="266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/>
          <p:nvPr/>
        </p:nvSpPr>
        <p:spPr>
          <a:xfrm>
            <a:off x="1796525" y="2472448"/>
            <a:ext cx="360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8"/>
          <p:cNvSpPr/>
          <p:nvPr/>
        </p:nvSpPr>
        <p:spPr>
          <a:xfrm>
            <a:off x="2440250" y="2778400"/>
            <a:ext cx="315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8"/>
          <p:cNvSpPr/>
          <p:nvPr/>
        </p:nvSpPr>
        <p:spPr>
          <a:xfrm>
            <a:off x="2041050" y="3215975"/>
            <a:ext cx="5691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875" y="917650"/>
            <a:ext cx="6796250" cy="266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/>
          <p:nvPr/>
        </p:nvSpPr>
        <p:spPr>
          <a:xfrm>
            <a:off x="2440250" y="2778400"/>
            <a:ext cx="315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9"/>
          <p:cNvSpPr/>
          <p:nvPr/>
        </p:nvSpPr>
        <p:spPr>
          <a:xfrm>
            <a:off x="2041050" y="3215975"/>
            <a:ext cx="5691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9"/>
          <p:cNvSpPr/>
          <p:nvPr/>
        </p:nvSpPr>
        <p:spPr>
          <a:xfrm>
            <a:off x="4158746" y="2778400"/>
            <a:ext cx="315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9"/>
          <p:cNvSpPr/>
          <p:nvPr/>
        </p:nvSpPr>
        <p:spPr>
          <a:xfrm>
            <a:off x="5815796" y="2778400"/>
            <a:ext cx="315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7580325" y="2778400"/>
            <a:ext cx="3159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/>
          <p:nvPr/>
        </p:nvSpPr>
        <p:spPr>
          <a:xfrm>
            <a:off x="3751850" y="3215975"/>
            <a:ext cx="5691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9"/>
          <p:cNvSpPr/>
          <p:nvPr/>
        </p:nvSpPr>
        <p:spPr>
          <a:xfrm>
            <a:off x="5385900" y="3215975"/>
            <a:ext cx="5691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9"/>
          <p:cNvSpPr/>
          <p:nvPr/>
        </p:nvSpPr>
        <p:spPr>
          <a:xfrm>
            <a:off x="7173450" y="3215975"/>
            <a:ext cx="569100" cy="19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00" name="Google Shape;200;p30"/>
          <p:cNvSpPr/>
          <p:nvPr/>
        </p:nvSpPr>
        <p:spPr>
          <a:xfrm>
            <a:off x="675725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 a Guess!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06" name="Google Shape;206;p31"/>
          <p:cNvSpPr/>
          <p:nvPr/>
        </p:nvSpPr>
        <p:spPr>
          <a:xfrm>
            <a:off x="675725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 a Guess!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3440813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Measure your accuracy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2702400" y="2142350"/>
            <a:ext cx="6501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idx="4294967295" type="title"/>
          </p:nvPr>
        </p:nvSpPr>
        <p:spPr>
          <a:xfrm>
            <a:off x="344501" y="121500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14" name="Google Shape;214;p32"/>
          <p:cNvSpPr/>
          <p:nvPr/>
        </p:nvSpPr>
        <p:spPr>
          <a:xfrm>
            <a:off x="675725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 a Guess!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3440813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Measure your accuracy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6205900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 your Guess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2702400" y="2142350"/>
            <a:ext cx="6501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2"/>
          <p:cNvSpPr/>
          <p:nvPr/>
        </p:nvSpPr>
        <p:spPr>
          <a:xfrm>
            <a:off x="5466113" y="2142350"/>
            <a:ext cx="6501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675725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 a Guess!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3440813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Measure your accuracy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6205900" y="1635650"/>
            <a:ext cx="1935600" cy="12666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 your Guess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2702400" y="2142350"/>
            <a:ext cx="6501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3"/>
          <p:cNvSpPr/>
          <p:nvPr/>
        </p:nvSpPr>
        <p:spPr>
          <a:xfrm>
            <a:off x="5466113" y="2142350"/>
            <a:ext cx="6501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 rot="-5400000">
            <a:off x="1448375" y="3033450"/>
            <a:ext cx="390300" cy="2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3"/>
          <p:cNvSpPr/>
          <p:nvPr/>
        </p:nvSpPr>
        <p:spPr>
          <a:xfrm>
            <a:off x="1596950" y="3240150"/>
            <a:ext cx="5634300" cy="921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7116100" y="2902250"/>
            <a:ext cx="115200" cy="337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3"/>
          <p:cNvSpPr txBox="1"/>
          <p:nvPr/>
        </p:nvSpPr>
        <p:spPr>
          <a:xfrm>
            <a:off x="4096050" y="3240150"/>
            <a:ext cx="951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Repeat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38" name="Google Shape;238;p34"/>
          <p:cNvSpPr/>
          <p:nvPr/>
        </p:nvSpPr>
        <p:spPr>
          <a:xfrm>
            <a:off x="2955750" y="1132425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39" name="Google Shape;239;p34"/>
          <p:cNvCxnSpPr/>
          <p:nvPr/>
        </p:nvCxnSpPr>
        <p:spPr>
          <a:xfrm>
            <a:off x="1351275" y="139342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0" name="Google Shape;240;p34"/>
          <p:cNvCxnSpPr/>
          <p:nvPr/>
        </p:nvCxnSpPr>
        <p:spPr>
          <a:xfrm>
            <a:off x="1351275" y="191430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1" name="Google Shape;241;p34"/>
          <p:cNvSpPr txBox="1"/>
          <p:nvPr/>
        </p:nvSpPr>
        <p:spPr>
          <a:xfrm>
            <a:off x="1289875" y="101725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Labels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1289875" y="151410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43" name="Google Shape;243;p34"/>
          <p:cNvCxnSpPr/>
          <p:nvPr/>
        </p:nvCxnSpPr>
        <p:spPr>
          <a:xfrm>
            <a:off x="6371850" y="164677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4" name="Google Shape;244;p34"/>
          <p:cNvSpPr txBox="1"/>
          <p:nvPr/>
        </p:nvSpPr>
        <p:spPr>
          <a:xfrm>
            <a:off x="6371850" y="1259625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Rules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/>
          <p:nvPr>
            <p:ph idx="4294967295" type="title"/>
          </p:nvPr>
        </p:nvSpPr>
        <p:spPr>
          <a:xfrm>
            <a:off x="344501" y="264375"/>
            <a:ext cx="7797000" cy="4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Machine Learning Paradigm</a:t>
            </a:r>
            <a:endParaRPr/>
          </a:p>
        </p:txBody>
      </p:sp>
      <p:sp>
        <p:nvSpPr>
          <p:cNvPr id="250" name="Google Shape;250;p35"/>
          <p:cNvSpPr/>
          <p:nvPr/>
        </p:nvSpPr>
        <p:spPr>
          <a:xfrm>
            <a:off x="2955750" y="1132425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Machine Learning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251" name="Google Shape;251;p35"/>
          <p:cNvCxnSpPr/>
          <p:nvPr/>
        </p:nvCxnSpPr>
        <p:spPr>
          <a:xfrm>
            <a:off x="1351275" y="139342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2" name="Google Shape;252;p35"/>
          <p:cNvCxnSpPr/>
          <p:nvPr/>
        </p:nvCxnSpPr>
        <p:spPr>
          <a:xfrm>
            <a:off x="1351275" y="191430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3" name="Google Shape;253;p35"/>
          <p:cNvSpPr txBox="1"/>
          <p:nvPr/>
        </p:nvSpPr>
        <p:spPr>
          <a:xfrm>
            <a:off x="1289875" y="1017250"/>
            <a:ext cx="92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Answers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1289875" y="1514100"/>
            <a:ext cx="92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Data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" name="Google Shape;255;p35"/>
          <p:cNvCxnSpPr/>
          <p:nvPr/>
        </p:nvCxnSpPr>
        <p:spPr>
          <a:xfrm>
            <a:off x="6371850" y="1646775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" name="Google Shape;256;p35"/>
          <p:cNvSpPr txBox="1"/>
          <p:nvPr/>
        </p:nvSpPr>
        <p:spPr>
          <a:xfrm>
            <a:off x="6371850" y="1259625"/>
            <a:ext cx="92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Rules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2955738" y="2542700"/>
            <a:ext cx="3416100" cy="1028700"/>
          </a:xfrm>
          <a:prstGeom prst="roundRect">
            <a:avLst>
              <a:gd fmla="val 16667" name="adj"/>
            </a:avLst>
          </a:prstGeom>
          <a:solidFill>
            <a:srgbClr val="A51C30"/>
          </a:solidFill>
          <a:ln cap="flat" cmpd="sng" w="9525">
            <a:solidFill>
              <a:srgbClr val="A51C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58" name="Google Shape;258;p35"/>
          <p:cNvCxnSpPr/>
          <p:nvPr/>
        </p:nvCxnSpPr>
        <p:spPr>
          <a:xfrm>
            <a:off x="1351263" y="305705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9" name="Google Shape;259;p35"/>
          <p:cNvSpPr txBox="1"/>
          <p:nvPr/>
        </p:nvSpPr>
        <p:spPr>
          <a:xfrm>
            <a:off x="1289863" y="2669900"/>
            <a:ext cx="921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260" name="Google Shape;260;p35"/>
          <p:cNvCxnSpPr/>
          <p:nvPr/>
        </p:nvCxnSpPr>
        <p:spPr>
          <a:xfrm>
            <a:off x="6371838" y="3057050"/>
            <a:ext cx="1581600" cy="0"/>
          </a:xfrm>
          <a:prstGeom prst="straightConnector1">
            <a:avLst/>
          </a:prstGeom>
          <a:noFill/>
          <a:ln cap="flat" cmpd="sng" w="76200">
            <a:solidFill>
              <a:srgbClr val="A51C3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1" name="Google Shape;261;p35"/>
          <p:cNvSpPr txBox="1"/>
          <p:nvPr/>
        </p:nvSpPr>
        <p:spPr>
          <a:xfrm>
            <a:off x="6414003" y="2669900"/>
            <a:ext cx="1109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1036525" y="883350"/>
            <a:ext cx="7247100" cy="1452900"/>
          </a:xfrm>
          <a:prstGeom prst="rect">
            <a:avLst/>
          </a:prstGeom>
          <a:solidFill>
            <a:srgbClr val="FFFFFF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turn!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