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Google Sans"/>
      <p:regular r:id="rId15"/>
      <p:bold r:id="rId16"/>
      <p:italic r:id="rId17"/>
      <p:boldItalic r:id="rId18"/>
    </p:embeddedFont>
    <p:embeddedFont>
      <p:font typeface="Google Sans Medium"/>
      <p:regular r:id="rId19"/>
      <p:bold r:id="rId20"/>
      <p:italic r:id="rId21"/>
      <p:boldItalic r:id="rId22"/>
    </p:embeddedFont>
    <p:embeddedFont>
      <p:font typeface="Helvetica Neue Ligh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26178E-13AE-4150-8A35-92F36A12298B}">
  <a:tblStyle styleId="{9926178E-13AE-4150-8A35-92F36A12298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oogleSansMedium-bold.fntdata"/><Relationship Id="rId22" Type="http://schemas.openxmlformats.org/officeDocument/2006/relationships/font" Target="fonts/GoogleSansMedium-boldItalic.fntdata"/><Relationship Id="rId21" Type="http://schemas.openxmlformats.org/officeDocument/2006/relationships/font" Target="fonts/GoogleSansMedium-italic.fntdata"/><Relationship Id="rId24" Type="http://schemas.openxmlformats.org/officeDocument/2006/relationships/font" Target="fonts/HelveticaNeueLight-bold.fntdata"/><Relationship Id="rId23" Type="http://schemas.openxmlformats.org/officeDocument/2006/relationships/font" Target="fonts/HelveticaNeueLigh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elveticaNeueLight-boldItalic.fntdata"/><Relationship Id="rId25" Type="http://schemas.openxmlformats.org/officeDocument/2006/relationships/font" Target="fonts/HelveticaNeue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GoogleSans-regular.fntdata"/><Relationship Id="rId14" Type="http://schemas.openxmlformats.org/officeDocument/2006/relationships/slide" Target="slides/slide9.xml"/><Relationship Id="rId17" Type="http://schemas.openxmlformats.org/officeDocument/2006/relationships/font" Target="fonts/GoogleSans-italic.fntdata"/><Relationship Id="rId16" Type="http://schemas.openxmlformats.org/officeDocument/2006/relationships/font" Target="fonts/GoogleSans-bold.fntdata"/><Relationship Id="rId19" Type="http://schemas.openxmlformats.org/officeDocument/2006/relationships/font" Target="fonts/GoogleSansMedium-regular.fntdata"/><Relationship Id="rId18" Type="http://schemas.openxmlformats.org/officeDocument/2006/relationships/font" Target="fonts/Google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anandtech.com/show/8400/arms-cortex-m-even-smaller-and-lower-power-cpu-cores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anandtech.com/show/8400/arms-cortex-m-even-smaller-and-lower-power-cpu-cores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anandtech.com/show/8400/arms-cortex-m-even-smaller-and-lower-power-cpu-cores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anandtech.com/show/8400/arms-cortex-m-even-smaller-and-lower-power-cpu-cores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anandtech.com/show/8400/arms-cortex-m-even-smaller-and-lower-power-cpu-cores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anandtech.com/show/8400/arms-cortex-m-even-smaller-and-lower-power-cpu-cores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4db9f9f7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4db9f9f7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b41eb1cd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b41eb1cd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we happen to choose one specific board which is Arduino nano 33 ble sense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99c340e0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99c340e0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https://www.anandtech.com/show/8400/arms-cortex-m-even-smaller-and-lower-power-cpu-cores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2-axis (power, etc. v. complexity)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b41eb1cda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bb41eb1cda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https://www.anandtech.com/show/8400/arms-cortex-m-even-smaller-and-lower-power-cpu-cores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2-axis (power, etc. v. complexity)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78c712fbcb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78c712fbcb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ISA complexity: adding abilities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https://www.anandtech.com/show/8400/arms-cortex-m-even-smaller-and-lower-power-cpu-cores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78c712fbc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78c712fbc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ISA complexity: adding abilities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https://www.anandtech.com/show/8400/arms-cortex-m-even-smaller-and-lower-power-cpu-cores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78c712fbc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78c712fbc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ISA complexity: adding abilities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https://www.anandtech.com/show/8400/arms-cortex-m-even-smaller-and-lower-power-cpu-cores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78c712fbc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78c712fbc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ISA complexity: adding abilities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https://www.anandtech.com/show/8400/arms-cortex-m-even-smaller-and-lower-power-cpu-cores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b63ec71765_0_6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b63ec71765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Recurring theme: back to why we chose this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bg>
      <p:bgPr>
        <a:solidFill>
          <a:srgbClr val="A51C3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bg>
      <p:bgPr>
        <a:solidFill>
          <a:srgbClr val="EA8600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5" name="Google Shape;15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9" name="Google Shape;19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" name="Google Shape;22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" name="Google Shape;25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" name="Google Shape;26;p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0" name="Google Shape;30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" name="Google Shape;31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" name="Google Shape;32;p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5" name="Google Shape;35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" name="Google Shape;36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7" name="Google Shape;37;p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0" name="Google Shape;40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1" name="Google Shape;41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2" name="Google Shape;42;p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5" name="Google Shape;45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6" name="Google Shape;46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8" name="Google Shape;48;p1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51" name="Google Shape;51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2" name="Google Shape;52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3" name="Google Shape;53;p1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4" name="Google Shape;54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screen">
  <p:cSld name="Blank_4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6627000" y="3606900"/>
            <a:ext cx="2517000" cy="153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Leave space for headshot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-18050" y="0"/>
            <a:ext cx="91620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Fullscreen</a:t>
            </a:r>
            <a:endParaRPr b="1"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Show Presenter</a:t>
            </a:r>
            <a:endParaRPr b="1" i="0" sz="30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bg>
      <p:bgPr>
        <a:solidFill>
          <a:srgbClr val="F1F3F4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3" name="Google Shape;63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4" name="Google Shape;64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 Flip">
  <p:cSld name="TITLE_2_2_1_2">
    <p:bg>
      <p:bgPr>
        <a:solidFill>
          <a:srgbClr val="F1F3F4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type="title"/>
          </p:nvPr>
        </p:nvSpPr>
        <p:spPr>
          <a:xfrm>
            <a:off x="49927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9" name="Google Shape;69;p1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bg>
      <p:bgPr>
        <a:solidFill>
          <a:srgbClr val="F1F3F4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4" name="Google Shape;74;p1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5" name="Google Shape;75;p16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 Flip">
  <p:cSld name="TITLE_2_2_1_1_1">
    <p:bg>
      <p:bgPr>
        <a:solidFill>
          <a:srgbClr val="F1F3F4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type="title"/>
          </p:nvPr>
        </p:nvSpPr>
        <p:spPr>
          <a:xfrm>
            <a:off x="49927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80" name="Google Shape;80;p1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bg>
      <p:bgPr>
        <a:solidFill>
          <a:srgbClr val="F1F3F4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5" name="Google Shape;85;p19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9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87" name="Google Shape;87;p19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1" name="Google Shape;91;p20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0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93" name="Google Shape;93;p20"/>
          <p:cNvSpPr txBox="1"/>
          <p:nvPr/>
        </p:nvSpPr>
        <p:spPr>
          <a:xfrm>
            <a:off x="6627000" y="3606900"/>
            <a:ext cx="2517000" cy="153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Leave space for headshot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7469700" y="0"/>
            <a:ext cx="16743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4292F"/>
                </a:solidFill>
                <a:highlight>
                  <a:srgbClr val="FFFFFF"/>
                </a:highlight>
              </a:rPr>
              <a:t>Copyright (c) 2022 TinyMLedu. </a:t>
            </a:r>
            <a:endParaRPr sz="700">
              <a:solidFill>
                <a:srgbClr val="24292F"/>
              </a:solidFill>
              <a:highlight>
                <a:srgbClr val="FFFFFF"/>
              </a:highlight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4292F"/>
                </a:solidFill>
                <a:highlight>
                  <a:srgbClr val="FFFFFF"/>
                </a:highlight>
              </a:rPr>
              <a:t>All rights reserved. </a:t>
            </a:r>
            <a:endParaRPr sz="700">
              <a:solidFill>
                <a:srgbClr val="24292F"/>
              </a:solidFill>
              <a:highlight>
                <a:srgbClr val="FFFFFF"/>
              </a:highlight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4292F"/>
                </a:solidFill>
                <a:highlight>
                  <a:srgbClr val="FFFFFF"/>
                </a:highlight>
              </a:rPr>
              <a:t>CC BY-NC-SA 4.0</a:t>
            </a:r>
            <a:endParaRPr sz="7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2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Embedded Computing Hardware</a:t>
            </a:r>
            <a:endParaRPr/>
          </a:p>
        </p:txBody>
      </p:sp>
      <p:sp>
        <p:nvSpPr>
          <p:cNvPr id="104" name="Google Shape;104;p22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Computing Hardware</a:t>
            </a:r>
            <a:endParaRPr sz="3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aphicFrame>
        <p:nvGraphicFramePr>
          <p:cNvPr id="110" name="Google Shape;110;p23"/>
          <p:cNvGraphicFramePr/>
          <p:nvPr/>
        </p:nvGraphicFramePr>
        <p:xfrm>
          <a:off x="855288" y="14460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{9926178E-13AE-4150-8A35-92F36A12298B}</a:tableStyleId>
              </a:tblPr>
              <a:tblGrid>
                <a:gridCol w="1439375"/>
                <a:gridCol w="1529475"/>
                <a:gridCol w="1095975"/>
                <a:gridCol w="1369475"/>
                <a:gridCol w="1542850"/>
                <a:gridCol w="913475"/>
              </a:tblGrid>
              <a:tr h="39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Board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M</a:t>
                      </a: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CU / ASIC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Clock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Memory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Sensors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Radio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</a:tr>
              <a:tr h="53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Himax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WE-I Plus EVB</a:t>
                      </a:r>
                      <a:endParaRPr sz="11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HX6537-A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32-bit EM9D DSP</a:t>
                      </a:r>
                      <a:endParaRPr sz="10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400 MHz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2MB flash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2MB RAM</a:t>
                      </a:r>
                      <a:endParaRPr sz="11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Accelerometer, Mic, Camera</a:t>
                      </a:r>
                      <a:endParaRPr sz="11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None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53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Arduino</a:t>
                      </a:r>
                      <a:endParaRPr sz="1300">
                        <a:solidFill>
                          <a:srgbClr val="FFFFFF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Nano 33 BLE Sense</a:t>
                      </a:r>
                      <a:endParaRPr sz="1000">
                        <a:solidFill>
                          <a:srgbClr val="FFFFFF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32-bit</a:t>
                      </a:r>
                      <a:endParaRPr sz="1300">
                        <a:solidFill>
                          <a:srgbClr val="FFFFFF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nRF52840</a:t>
                      </a:r>
                      <a:endParaRPr sz="1100">
                        <a:solidFill>
                          <a:srgbClr val="FFFFFF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64 MHz</a:t>
                      </a:r>
                      <a:endParaRPr sz="1300">
                        <a:solidFill>
                          <a:srgbClr val="FFFFFF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1MB flash</a:t>
                      </a:r>
                      <a:endParaRPr sz="1300">
                        <a:solidFill>
                          <a:srgbClr val="FFFFFF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256kB RAM</a:t>
                      </a:r>
                      <a:endParaRPr sz="1300">
                        <a:solidFill>
                          <a:srgbClr val="FFFFFF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Mic, IMU, Temp, Humidity, Gesture, Pressure, Proximity, Brightness, Color</a:t>
                      </a:r>
                      <a:endParaRPr sz="1100">
                        <a:solidFill>
                          <a:srgbClr val="FFFFFF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BLE</a:t>
                      </a:r>
                      <a:endParaRPr sz="1300">
                        <a:solidFill>
                          <a:srgbClr val="FFFFFF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3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SparkFun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Edge 2</a:t>
                      </a:r>
                      <a:endParaRPr sz="11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32-bit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ArtemisV1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48 MHz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1MB flash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384kB RAM</a:t>
                      </a:r>
                      <a:endParaRPr sz="11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Accelerometer, Mic, Camera</a:t>
                      </a:r>
                      <a:endParaRPr sz="11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BLE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53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Espressif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EYE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32-bit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ESP32-D0WD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240 MHz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4MB flash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520kB RAM</a:t>
                      </a:r>
                      <a:endParaRPr sz="11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Mic, Camera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WiFi, BLE</a:t>
                      </a:r>
                      <a:endParaRPr sz="13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  <p:pic>
        <p:nvPicPr>
          <p:cNvPr id="111" name="Google Shape;1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289" y="1837311"/>
            <a:ext cx="529001" cy="52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597" y="3288847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289" y="3901750"/>
            <a:ext cx="529000" cy="515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259" y="2541225"/>
            <a:ext cx="793049" cy="572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3"/>
          <p:cNvSpPr/>
          <p:nvPr/>
        </p:nvSpPr>
        <p:spPr>
          <a:xfrm>
            <a:off x="2294675" y="2420200"/>
            <a:ext cx="3994800" cy="86880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/>
          <p:nvPr/>
        </p:nvSpPr>
        <p:spPr>
          <a:xfrm rot="5400000">
            <a:off x="4136972" y="1164922"/>
            <a:ext cx="977400" cy="5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Microcontrollers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1" name="Google Shape;121;p24"/>
          <p:cNvSpPr/>
          <p:nvPr/>
        </p:nvSpPr>
        <p:spPr>
          <a:xfrm rot="5400000">
            <a:off x="4136972" y="175293"/>
            <a:ext cx="977400" cy="53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Real-time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Processors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2" name="Google Shape;122;p24"/>
          <p:cNvSpPr/>
          <p:nvPr/>
        </p:nvSpPr>
        <p:spPr>
          <a:xfrm rot="5400000">
            <a:off x="4136972" y="-815265"/>
            <a:ext cx="977400" cy="5305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Applications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Processors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23" name="Google Shape;123;p24"/>
          <p:cNvCxnSpPr/>
          <p:nvPr/>
        </p:nvCxnSpPr>
        <p:spPr>
          <a:xfrm>
            <a:off x="4109463" y="1298875"/>
            <a:ext cx="0" cy="30207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24"/>
          <p:cNvCxnSpPr/>
          <p:nvPr/>
        </p:nvCxnSpPr>
        <p:spPr>
          <a:xfrm>
            <a:off x="1940650" y="1331025"/>
            <a:ext cx="0" cy="302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24"/>
          <p:cNvCxnSpPr/>
          <p:nvPr/>
        </p:nvCxnSpPr>
        <p:spPr>
          <a:xfrm rot="10800000">
            <a:off x="1932775" y="4342875"/>
            <a:ext cx="5339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" name="Google Shape;126;p24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ARM Cortex Processor Profiles</a:t>
            </a:r>
            <a:endParaRPr/>
          </a:p>
        </p:txBody>
      </p:sp>
      <p:sp>
        <p:nvSpPr>
          <p:cNvPr id="127" name="Google Shape;127;p24"/>
          <p:cNvSpPr txBox="1"/>
          <p:nvPr/>
        </p:nvSpPr>
        <p:spPr>
          <a:xfrm>
            <a:off x="5541825" y="4352319"/>
            <a:ext cx="17301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Pipeline Complexity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8" name="Google Shape;128;p24"/>
          <p:cNvSpPr txBox="1"/>
          <p:nvPr/>
        </p:nvSpPr>
        <p:spPr>
          <a:xfrm rot="-5400000">
            <a:off x="1061350" y="1852119"/>
            <a:ext cx="1400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Power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0148" y="-429825"/>
            <a:ext cx="2880800" cy="159761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/>
          <p:nvPr/>
        </p:nvSpPr>
        <p:spPr>
          <a:xfrm>
            <a:off x="5204273" y="2599249"/>
            <a:ext cx="368100" cy="368100"/>
          </a:xfrm>
          <a:prstGeom prst="rect">
            <a:avLst/>
          </a:prstGeom>
          <a:solidFill>
            <a:srgbClr val="FFE5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1" name="Google Shape;131;p24"/>
          <p:cNvSpPr/>
          <p:nvPr/>
        </p:nvSpPr>
        <p:spPr>
          <a:xfrm>
            <a:off x="4900937" y="1569264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2" name="Google Shape;132;p24"/>
          <p:cNvSpPr/>
          <p:nvPr/>
        </p:nvSpPr>
        <p:spPr>
          <a:xfrm>
            <a:off x="4834572" y="1627419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3" name="Google Shape;133;p24"/>
          <p:cNvSpPr/>
          <p:nvPr/>
        </p:nvSpPr>
        <p:spPr>
          <a:xfrm>
            <a:off x="4766455" y="1685320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4" name="Google Shape;134;p24"/>
          <p:cNvSpPr txBox="1"/>
          <p:nvPr/>
        </p:nvSpPr>
        <p:spPr>
          <a:xfrm>
            <a:off x="3323943" y="3431061"/>
            <a:ext cx="330600" cy="3513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5" name="Google Shape;135;p24"/>
          <p:cNvSpPr txBox="1"/>
          <p:nvPr/>
        </p:nvSpPr>
        <p:spPr>
          <a:xfrm rot="-5400000">
            <a:off x="3107072" y="3581393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6" name="Google Shape;136;p24"/>
          <p:cNvSpPr/>
          <p:nvPr/>
        </p:nvSpPr>
        <p:spPr>
          <a:xfrm>
            <a:off x="2131453" y="38716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7" name="Google Shape;137;p24"/>
          <p:cNvSpPr/>
          <p:nvPr/>
        </p:nvSpPr>
        <p:spPr>
          <a:xfrm>
            <a:off x="2837309" y="38716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2103348" y="3871680"/>
            <a:ext cx="4137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M0+</a:t>
            </a:r>
            <a:endParaRPr sz="16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3388023" y="3431212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0" name="Google Shape;140;p24"/>
          <p:cNvSpPr txBox="1"/>
          <p:nvPr/>
        </p:nvSpPr>
        <p:spPr>
          <a:xfrm rot="-5400000">
            <a:off x="3171151" y="3581544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1" name="Google Shape;141;p24"/>
          <p:cNvSpPr txBox="1"/>
          <p:nvPr/>
        </p:nvSpPr>
        <p:spPr>
          <a:xfrm>
            <a:off x="3455250" y="3431212"/>
            <a:ext cx="413700" cy="351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2" name="Google Shape;142;p24"/>
          <p:cNvSpPr/>
          <p:nvPr/>
        </p:nvSpPr>
        <p:spPr>
          <a:xfrm>
            <a:off x="3525947" y="3431203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M4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 rot="-5400000">
            <a:off x="3313548" y="3575443"/>
            <a:ext cx="351300" cy="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4" name="Google Shape;144;p24"/>
          <p:cNvSpPr txBox="1"/>
          <p:nvPr/>
        </p:nvSpPr>
        <p:spPr>
          <a:xfrm>
            <a:off x="2836851" y="3431068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5" name="Google Shape;145;p24"/>
          <p:cNvSpPr txBox="1"/>
          <p:nvPr/>
        </p:nvSpPr>
        <p:spPr>
          <a:xfrm rot="-5400000">
            <a:off x="2619980" y="3581400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6" name="Google Shape;146;p24"/>
          <p:cNvSpPr/>
          <p:nvPr/>
        </p:nvSpPr>
        <p:spPr>
          <a:xfrm>
            <a:off x="2903302" y="3431059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M3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7" name="Google Shape;147;p24"/>
          <p:cNvSpPr txBox="1"/>
          <p:nvPr/>
        </p:nvSpPr>
        <p:spPr>
          <a:xfrm>
            <a:off x="3933213" y="2674946"/>
            <a:ext cx="346500" cy="368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8" name="Google Shape;148;p24"/>
          <p:cNvSpPr txBox="1"/>
          <p:nvPr/>
        </p:nvSpPr>
        <p:spPr>
          <a:xfrm rot="-5400000">
            <a:off x="3706114" y="2832564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9" name="Google Shape;149;p24"/>
          <p:cNvSpPr txBox="1"/>
          <p:nvPr/>
        </p:nvSpPr>
        <p:spPr>
          <a:xfrm>
            <a:off x="4000345" y="2675104"/>
            <a:ext cx="346500" cy="3681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0" name="Google Shape;150;p24"/>
          <p:cNvSpPr txBox="1"/>
          <p:nvPr/>
        </p:nvSpPr>
        <p:spPr>
          <a:xfrm rot="-5400000">
            <a:off x="3773246" y="2832722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4070774" y="2675104"/>
            <a:ext cx="433800" cy="368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2" name="Google Shape;152;p24"/>
          <p:cNvSpPr/>
          <p:nvPr/>
        </p:nvSpPr>
        <p:spPr>
          <a:xfrm>
            <a:off x="4144839" y="2675094"/>
            <a:ext cx="368100" cy="368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R4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3" name="Google Shape;153;p24"/>
          <p:cNvSpPr txBox="1"/>
          <p:nvPr/>
        </p:nvSpPr>
        <p:spPr>
          <a:xfrm rot="-5400000">
            <a:off x="3922439" y="2826028"/>
            <a:ext cx="3681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4" name="Google Shape;154;p24"/>
          <p:cNvSpPr txBox="1"/>
          <p:nvPr/>
        </p:nvSpPr>
        <p:spPr>
          <a:xfrm>
            <a:off x="4916984" y="2675037"/>
            <a:ext cx="346500" cy="368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5" name="Google Shape;155;p24"/>
          <p:cNvSpPr txBox="1"/>
          <p:nvPr/>
        </p:nvSpPr>
        <p:spPr>
          <a:xfrm rot="-5400000">
            <a:off x="4689885" y="2832655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6" name="Google Shape;156;p24"/>
          <p:cNvSpPr txBox="1"/>
          <p:nvPr/>
        </p:nvSpPr>
        <p:spPr>
          <a:xfrm>
            <a:off x="4984116" y="2675195"/>
            <a:ext cx="346500" cy="3681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7" name="Google Shape;157;p24"/>
          <p:cNvSpPr txBox="1"/>
          <p:nvPr/>
        </p:nvSpPr>
        <p:spPr>
          <a:xfrm rot="-5400000">
            <a:off x="4757017" y="2832813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5054545" y="2675195"/>
            <a:ext cx="433800" cy="368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9" name="Google Shape;159;p24"/>
          <p:cNvSpPr/>
          <p:nvPr/>
        </p:nvSpPr>
        <p:spPr>
          <a:xfrm>
            <a:off x="5128610" y="2675185"/>
            <a:ext cx="368100" cy="368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R5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 rot="-5400000">
            <a:off x="4906210" y="2826118"/>
            <a:ext cx="3681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4478820" y="1730180"/>
            <a:ext cx="346800" cy="3684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2" name="Google Shape;162;p24"/>
          <p:cNvSpPr txBox="1"/>
          <p:nvPr/>
        </p:nvSpPr>
        <p:spPr>
          <a:xfrm rot="-5400000">
            <a:off x="4251428" y="1888015"/>
            <a:ext cx="5199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4546033" y="1730339"/>
            <a:ext cx="346800" cy="3684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4" name="Google Shape;164;p24"/>
          <p:cNvSpPr txBox="1"/>
          <p:nvPr/>
        </p:nvSpPr>
        <p:spPr>
          <a:xfrm rot="-5400000">
            <a:off x="4318641" y="1888173"/>
            <a:ext cx="5199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4616547" y="1730339"/>
            <a:ext cx="434100" cy="368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6" name="Google Shape;166;p24"/>
          <p:cNvSpPr/>
          <p:nvPr/>
        </p:nvSpPr>
        <p:spPr>
          <a:xfrm>
            <a:off x="4690701" y="1730329"/>
            <a:ext cx="368400" cy="36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A5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7" name="Google Shape;167;p24"/>
          <p:cNvSpPr txBox="1"/>
          <p:nvPr/>
        </p:nvSpPr>
        <p:spPr>
          <a:xfrm rot="-5400000">
            <a:off x="4468065" y="1881541"/>
            <a:ext cx="3684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8" name="Google Shape;168;p24"/>
          <p:cNvSpPr/>
          <p:nvPr/>
        </p:nvSpPr>
        <p:spPr>
          <a:xfrm>
            <a:off x="6379400" y="1567023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9" name="Google Shape;169;p24"/>
          <p:cNvSpPr/>
          <p:nvPr/>
        </p:nvSpPr>
        <p:spPr>
          <a:xfrm>
            <a:off x="6313036" y="1625177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0" name="Google Shape;170;p24"/>
          <p:cNvSpPr/>
          <p:nvPr/>
        </p:nvSpPr>
        <p:spPr>
          <a:xfrm>
            <a:off x="6244918" y="1683078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1" name="Google Shape;171;p24"/>
          <p:cNvSpPr txBox="1"/>
          <p:nvPr/>
        </p:nvSpPr>
        <p:spPr>
          <a:xfrm>
            <a:off x="5957283" y="1727939"/>
            <a:ext cx="346800" cy="3684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2" name="Google Shape;172;p24"/>
          <p:cNvSpPr txBox="1"/>
          <p:nvPr/>
        </p:nvSpPr>
        <p:spPr>
          <a:xfrm rot="-5400000">
            <a:off x="5729892" y="1885773"/>
            <a:ext cx="5199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3" name="Google Shape;173;p24"/>
          <p:cNvSpPr txBox="1"/>
          <p:nvPr/>
        </p:nvSpPr>
        <p:spPr>
          <a:xfrm>
            <a:off x="6024496" y="1728097"/>
            <a:ext cx="346800" cy="3684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4" name="Google Shape;174;p24"/>
          <p:cNvSpPr txBox="1"/>
          <p:nvPr/>
        </p:nvSpPr>
        <p:spPr>
          <a:xfrm rot="-5400000">
            <a:off x="5797104" y="1885932"/>
            <a:ext cx="5199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6095010" y="1728097"/>
            <a:ext cx="434100" cy="368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6" name="Google Shape;176;p24"/>
          <p:cNvSpPr/>
          <p:nvPr/>
        </p:nvSpPr>
        <p:spPr>
          <a:xfrm>
            <a:off x="6169164" y="1728087"/>
            <a:ext cx="368400" cy="36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A9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 rot="-5400000">
            <a:off x="5946528" y="1879299"/>
            <a:ext cx="3684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8" name="Google Shape;178;p24"/>
          <p:cNvSpPr/>
          <p:nvPr/>
        </p:nvSpPr>
        <p:spPr>
          <a:xfrm>
            <a:off x="6255176" y="2599385"/>
            <a:ext cx="368100" cy="368100"/>
          </a:xfrm>
          <a:prstGeom prst="rect">
            <a:avLst/>
          </a:prstGeom>
          <a:solidFill>
            <a:srgbClr val="FFE5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9" name="Google Shape;179;p24"/>
          <p:cNvSpPr txBox="1"/>
          <p:nvPr/>
        </p:nvSpPr>
        <p:spPr>
          <a:xfrm>
            <a:off x="5967887" y="2675173"/>
            <a:ext cx="346500" cy="368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 rot="-5400000">
            <a:off x="5740788" y="2832791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6035019" y="2675331"/>
            <a:ext cx="346500" cy="3681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 rot="-5400000">
            <a:off x="5807920" y="2832949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3" name="Google Shape;183;p24"/>
          <p:cNvSpPr txBox="1"/>
          <p:nvPr/>
        </p:nvSpPr>
        <p:spPr>
          <a:xfrm>
            <a:off x="6105448" y="2675331"/>
            <a:ext cx="433800" cy="368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4" name="Google Shape;184;p24"/>
          <p:cNvSpPr/>
          <p:nvPr/>
        </p:nvSpPr>
        <p:spPr>
          <a:xfrm>
            <a:off x="6179513" y="2675321"/>
            <a:ext cx="368100" cy="368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R7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5" name="Google Shape;185;p24"/>
          <p:cNvSpPr txBox="1"/>
          <p:nvPr/>
        </p:nvSpPr>
        <p:spPr>
          <a:xfrm rot="-5400000">
            <a:off x="5957113" y="2826255"/>
            <a:ext cx="3681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86" name="Google Shape;186;p24"/>
          <p:cNvCxnSpPr/>
          <p:nvPr/>
        </p:nvCxnSpPr>
        <p:spPr>
          <a:xfrm>
            <a:off x="2650650" y="1298875"/>
            <a:ext cx="0" cy="30207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24"/>
          <p:cNvCxnSpPr/>
          <p:nvPr/>
        </p:nvCxnSpPr>
        <p:spPr>
          <a:xfrm>
            <a:off x="5683913" y="1312731"/>
            <a:ext cx="0" cy="30207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/>
          <p:nvPr/>
        </p:nvSpPr>
        <p:spPr>
          <a:xfrm rot="5400000">
            <a:off x="4136972" y="1164922"/>
            <a:ext cx="977400" cy="5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Microcontrollers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93" name="Google Shape;193;p25"/>
          <p:cNvSpPr/>
          <p:nvPr/>
        </p:nvSpPr>
        <p:spPr>
          <a:xfrm rot="5400000">
            <a:off x="4136972" y="175293"/>
            <a:ext cx="977400" cy="53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Real-time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Processors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94" name="Google Shape;194;p25"/>
          <p:cNvSpPr/>
          <p:nvPr/>
        </p:nvSpPr>
        <p:spPr>
          <a:xfrm rot="5400000">
            <a:off x="4136972" y="-815265"/>
            <a:ext cx="977400" cy="5305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Applications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Google Sans"/>
                <a:ea typeface="Google Sans"/>
                <a:cs typeface="Google Sans"/>
                <a:sym typeface="Google Sans"/>
              </a:rPr>
              <a:t>Processors</a:t>
            </a:r>
            <a:endParaRPr sz="800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95" name="Google Shape;195;p25"/>
          <p:cNvCxnSpPr/>
          <p:nvPr/>
        </p:nvCxnSpPr>
        <p:spPr>
          <a:xfrm>
            <a:off x="4109463" y="1298875"/>
            <a:ext cx="0" cy="30207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5"/>
          <p:cNvCxnSpPr/>
          <p:nvPr/>
        </p:nvCxnSpPr>
        <p:spPr>
          <a:xfrm>
            <a:off x="1940650" y="1331025"/>
            <a:ext cx="0" cy="3021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25"/>
          <p:cNvCxnSpPr/>
          <p:nvPr/>
        </p:nvCxnSpPr>
        <p:spPr>
          <a:xfrm rot="10800000">
            <a:off x="1932775" y="4342875"/>
            <a:ext cx="5339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" name="Google Shape;198;p25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ARM Cortex Profiles</a:t>
            </a:r>
            <a:endParaRPr/>
          </a:p>
        </p:txBody>
      </p:sp>
      <p:sp>
        <p:nvSpPr>
          <p:cNvPr id="199" name="Google Shape;199;p25"/>
          <p:cNvSpPr txBox="1"/>
          <p:nvPr/>
        </p:nvSpPr>
        <p:spPr>
          <a:xfrm>
            <a:off x="5541825" y="4352319"/>
            <a:ext cx="17301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Pipeline Complexity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0" name="Google Shape;200;p25"/>
          <p:cNvSpPr txBox="1"/>
          <p:nvPr/>
        </p:nvSpPr>
        <p:spPr>
          <a:xfrm rot="-5400000">
            <a:off x="1061350" y="1852119"/>
            <a:ext cx="1400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Power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01" name="Google Shape;20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0148" y="-429825"/>
            <a:ext cx="2880800" cy="159761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5"/>
          <p:cNvSpPr/>
          <p:nvPr/>
        </p:nvSpPr>
        <p:spPr>
          <a:xfrm>
            <a:off x="5204273" y="2599249"/>
            <a:ext cx="368100" cy="368100"/>
          </a:xfrm>
          <a:prstGeom prst="rect">
            <a:avLst/>
          </a:prstGeom>
          <a:solidFill>
            <a:srgbClr val="FFE5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3" name="Google Shape;203;p25"/>
          <p:cNvSpPr/>
          <p:nvPr/>
        </p:nvSpPr>
        <p:spPr>
          <a:xfrm>
            <a:off x="4900937" y="1569264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4" name="Google Shape;204;p25"/>
          <p:cNvSpPr/>
          <p:nvPr/>
        </p:nvSpPr>
        <p:spPr>
          <a:xfrm>
            <a:off x="4834572" y="1627419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5" name="Google Shape;205;p25"/>
          <p:cNvSpPr/>
          <p:nvPr/>
        </p:nvSpPr>
        <p:spPr>
          <a:xfrm>
            <a:off x="4766455" y="1685320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6" name="Google Shape;206;p25"/>
          <p:cNvSpPr txBox="1"/>
          <p:nvPr/>
        </p:nvSpPr>
        <p:spPr>
          <a:xfrm>
            <a:off x="3323943" y="3431061"/>
            <a:ext cx="330600" cy="3513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7" name="Google Shape;207;p25"/>
          <p:cNvSpPr txBox="1"/>
          <p:nvPr/>
        </p:nvSpPr>
        <p:spPr>
          <a:xfrm rot="-5400000">
            <a:off x="3107072" y="3581393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8" name="Google Shape;208;p25"/>
          <p:cNvSpPr/>
          <p:nvPr/>
        </p:nvSpPr>
        <p:spPr>
          <a:xfrm>
            <a:off x="2131453" y="38716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9" name="Google Shape;209;p25"/>
          <p:cNvSpPr/>
          <p:nvPr/>
        </p:nvSpPr>
        <p:spPr>
          <a:xfrm>
            <a:off x="2837309" y="38716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0" name="Google Shape;210;p25"/>
          <p:cNvSpPr txBox="1"/>
          <p:nvPr/>
        </p:nvSpPr>
        <p:spPr>
          <a:xfrm>
            <a:off x="2103348" y="3871680"/>
            <a:ext cx="4137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M0+</a:t>
            </a:r>
            <a:endParaRPr sz="16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1" name="Google Shape;211;p25"/>
          <p:cNvSpPr txBox="1"/>
          <p:nvPr/>
        </p:nvSpPr>
        <p:spPr>
          <a:xfrm>
            <a:off x="3388023" y="3431212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2" name="Google Shape;212;p25"/>
          <p:cNvSpPr txBox="1"/>
          <p:nvPr/>
        </p:nvSpPr>
        <p:spPr>
          <a:xfrm rot="-5400000">
            <a:off x="3171151" y="3581544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3" name="Google Shape;213;p25"/>
          <p:cNvSpPr txBox="1"/>
          <p:nvPr/>
        </p:nvSpPr>
        <p:spPr>
          <a:xfrm>
            <a:off x="3455250" y="3431212"/>
            <a:ext cx="413700" cy="351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4" name="Google Shape;214;p25"/>
          <p:cNvSpPr/>
          <p:nvPr/>
        </p:nvSpPr>
        <p:spPr>
          <a:xfrm>
            <a:off x="3525947" y="3431203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M4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5" name="Google Shape;215;p25"/>
          <p:cNvSpPr txBox="1"/>
          <p:nvPr/>
        </p:nvSpPr>
        <p:spPr>
          <a:xfrm rot="-5400000">
            <a:off x="3313548" y="3575443"/>
            <a:ext cx="351300" cy="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6" name="Google Shape;216;p25"/>
          <p:cNvSpPr txBox="1"/>
          <p:nvPr/>
        </p:nvSpPr>
        <p:spPr>
          <a:xfrm>
            <a:off x="2836851" y="3431068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7" name="Google Shape;217;p25"/>
          <p:cNvSpPr txBox="1"/>
          <p:nvPr/>
        </p:nvSpPr>
        <p:spPr>
          <a:xfrm rot="-5400000">
            <a:off x="2619980" y="3581400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8" name="Google Shape;218;p25"/>
          <p:cNvSpPr/>
          <p:nvPr/>
        </p:nvSpPr>
        <p:spPr>
          <a:xfrm>
            <a:off x="2903302" y="3431059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M3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9" name="Google Shape;219;p25"/>
          <p:cNvSpPr txBox="1"/>
          <p:nvPr/>
        </p:nvSpPr>
        <p:spPr>
          <a:xfrm>
            <a:off x="3933213" y="2674946"/>
            <a:ext cx="346500" cy="368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0" name="Google Shape;220;p25"/>
          <p:cNvSpPr txBox="1"/>
          <p:nvPr/>
        </p:nvSpPr>
        <p:spPr>
          <a:xfrm rot="-5400000">
            <a:off x="3706114" y="2832564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1" name="Google Shape;221;p25"/>
          <p:cNvSpPr txBox="1"/>
          <p:nvPr/>
        </p:nvSpPr>
        <p:spPr>
          <a:xfrm>
            <a:off x="4000345" y="2675104"/>
            <a:ext cx="346500" cy="3681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2" name="Google Shape;222;p25"/>
          <p:cNvSpPr txBox="1"/>
          <p:nvPr/>
        </p:nvSpPr>
        <p:spPr>
          <a:xfrm rot="-5400000">
            <a:off x="3773246" y="2832722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3" name="Google Shape;223;p25"/>
          <p:cNvSpPr txBox="1"/>
          <p:nvPr/>
        </p:nvSpPr>
        <p:spPr>
          <a:xfrm>
            <a:off x="4070774" y="2675104"/>
            <a:ext cx="433800" cy="368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4" name="Google Shape;224;p25"/>
          <p:cNvSpPr/>
          <p:nvPr/>
        </p:nvSpPr>
        <p:spPr>
          <a:xfrm>
            <a:off x="4144839" y="2675094"/>
            <a:ext cx="368100" cy="368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R4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5" name="Google Shape;225;p25"/>
          <p:cNvSpPr txBox="1"/>
          <p:nvPr/>
        </p:nvSpPr>
        <p:spPr>
          <a:xfrm rot="-5400000">
            <a:off x="3922439" y="2826028"/>
            <a:ext cx="3681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6" name="Google Shape;226;p25"/>
          <p:cNvSpPr txBox="1"/>
          <p:nvPr/>
        </p:nvSpPr>
        <p:spPr>
          <a:xfrm>
            <a:off x="4916984" y="2675037"/>
            <a:ext cx="346500" cy="368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7" name="Google Shape;227;p25"/>
          <p:cNvSpPr txBox="1"/>
          <p:nvPr/>
        </p:nvSpPr>
        <p:spPr>
          <a:xfrm rot="-5400000">
            <a:off x="4689885" y="2832655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8" name="Google Shape;228;p25"/>
          <p:cNvSpPr txBox="1"/>
          <p:nvPr/>
        </p:nvSpPr>
        <p:spPr>
          <a:xfrm>
            <a:off x="4984116" y="2675195"/>
            <a:ext cx="346500" cy="3681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9" name="Google Shape;229;p25"/>
          <p:cNvSpPr txBox="1"/>
          <p:nvPr/>
        </p:nvSpPr>
        <p:spPr>
          <a:xfrm rot="-5400000">
            <a:off x="4757017" y="2832813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0" name="Google Shape;230;p25"/>
          <p:cNvSpPr txBox="1"/>
          <p:nvPr/>
        </p:nvSpPr>
        <p:spPr>
          <a:xfrm>
            <a:off x="5054545" y="2675195"/>
            <a:ext cx="433800" cy="368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1" name="Google Shape;231;p25"/>
          <p:cNvSpPr/>
          <p:nvPr/>
        </p:nvSpPr>
        <p:spPr>
          <a:xfrm>
            <a:off x="5128610" y="2675185"/>
            <a:ext cx="368100" cy="368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R5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2" name="Google Shape;232;p25"/>
          <p:cNvSpPr txBox="1"/>
          <p:nvPr/>
        </p:nvSpPr>
        <p:spPr>
          <a:xfrm rot="-5400000">
            <a:off x="4906210" y="2826118"/>
            <a:ext cx="3681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3" name="Google Shape;233;p25"/>
          <p:cNvSpPr txBox="1"/>
          <p:nvPr/>
        </p:nvSpPr>
        <p:spPr>
          <a:xfrm>
            <a:off x="4478820" y="1730180"/>
            <a:ext cx="346800" cy="3684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4" name="Google Shape;234;p25"/>
          <p:cNvSpPr txBox="1"/>
          <p:nvPr/>
        </p:nvSpPr>
        <p:spPr>
          <a:xfrm rot="-5400000">
            <a:off x="4251428" y="1888015"/>
            <a:ext cx="5199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5" name="Google Shape;235;p25"/>
          <p:cNvSpPr txBox="1"/>
          <p:nvPr/>
        </p:nvSpPr>
        <p:spPr>
          <a:xfrm>
            <a:off x="4546033" y="1730339"/>
            <a:ext cx="346800" cy="3684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6" name="Google Shape;236;p25"/>
          <p:cNvSpPr txBox="1"/>
          <p:nvPr/>
        </p:nvSpPr>
        <p:spPr>
          <a:xfrm rot="-5400000">
            <a:off x="4318641" y="1888173"/>
            <a:ext cx="5199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7" name="Google Shape;237;p25"/>
          <p:cNvSpPr txBox="1"/>
          <p:nvPr/>
        </p:nvSpPr>
        <p:spPr>
          <a:xfrm>
            <a:off x="4616547" y="1730339"/>
            <a:ext cx="434100" cy="368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8" name="Google Shape;238;p25"/>
          <p:cNvSpPr/>
          <p:nvPr/>
        </p:nvSpPr>
        <p:spPr>
          <a:xfrm>
            <a:off x="4690701" y="1730329"/>
            <a:ext cx="368400" cy="36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A5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9" name="Google Shape;239;p25"/>
          <p:cNvSpPr txBox="1"/>
          <p:nvPr/>
        </p:nvSpPr>
        <p:spPr>
          <a:xfrm rot="-5400000">
            <a:off x="4468065" y="1881541"/>
            <a:ext cx="3684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0" name="Google Shape;240;p25"/>
          <p:cNvSpPr/>
          <p:nvPr/>
        </p:nvSpPr>
        <p:spPr>
          <a:xfrm>
            <a:off x="6379400" y="1567023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1" name="Google Shape;241;p25"/>
          <p:cNvSpPr/>
          <p:nvPr/>
        </p:nvSpPr>
        <p:spPr>
          <a:xfrm>
            <a:off x="6313036" y="1625177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2" name="Google Shape;242;p25"/>
          <p:cNvSpPr/>
          <p:nvPr/>
        </p:nvSpPr>
        <p:spPr>
          <a:xfrm>
            <a:off x="6244918" y="1683078"/>
            <a:ext cx="368400" cy="368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3" name="Google Shape;243;p25"/>
          <p:cNvSpPr txBox="1"/>
          <p:nvPr/>
        </p:nvSpPr>
        <p:spPr>
          <a:xfrm>
            <a:off x="5957283" y="1727939"/>
            <a:ext cx="346800" cy="3684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 rot="-5400000">
            <a:off x="5729892" y="1885773"/>
            <a:ext cx="5199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6024496" y="1728097"/>
            <a:ext cx="346800" cy="3684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 rot="-5400000">
            <a:off x="5797104" y="1885932"/>
            <a:ext cx="5199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6095010" y="1728097"/>
            <a:ext cx="434100" cy="368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8" name="Google Shape;248;p25"/>
          <p:cNvSpPr/>
          <p:nvPr/>
        </p:nvSpPr>
        <p:spPr>
          <a:xfrm>
            <a:off x="6169164" y="1728087"/>
            <a:ext cx="368400" cy="36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A9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9" name="Google Shape;249;p25"/>
          <p:cNvSpPr txBox="1"/>
          <p:nvPr/>
        </p:nvSpPr>
        <p:spPr>
          <a:xfrm rot="-5400000">
            <a:off x="5946528" y="1879299"/>
            <a:ext cx="3684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0" name="Google Shape;250;p25"/>
          <p:cNvSpPr/>
          <p:nvPr/>
        </p:nvSpPr>
        <p:spPr>
          <a:xfrm>
            <a:off x="6255176" y="2599385"/>
            <a:ext cx="368100" cy="368100"/>
          </a:xfrm>
          <a:prstGeom prst="rect">
            <a:avLst/>
          </a:prstGeom>
          <a:solidFill>
            <a:srgbClr val="FFE59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1" name="Google Shape;251;p25"/>
          <p:cNvSpPr txBox="1"/>
          <p:nvPr/>
        </p:nvSpPr>
        <p:spPr>
          <a:xfrm>
            <a:off x="5967887" y="2675173"/>
            <a:ext cx="346500" cy="368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2" name="Google Shape;252;p25"/>
          <p:cNvSpPr txBox="1"/>
          <p:nvPr/>
        </p:nvSpPr>
        <p:spPr>
          <a:xfrm rot="-5400000">
            <a:off x="5740788" y="2832791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3" name="Google Shape;253;p25"/>
          <p:cNvSpPr txBox="1"/>
          <p:nvPr/>
        </p:nvSpPr>
        <p:spPr>
          <a:xfrm>
            <a:off x="6035019" y="2675331"/>
            <a:ext cx="346500" cy="3681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4" name="Google Shape;254;p25"/>
          <p:cNvSpPr txBox="1"/>
          <p:nvPr/>
        </p:nvSpPr>
        <p:spPr>
          <a:xfrm rot="-5400000">
            <a:off x="5807920" y="2832949"/>
            <a:ext cx="519300" cy="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5" name="Google Shape;255;p25"/>
          <p:cNvSpPr txBox="1"/>
          <p:nvPr/>
        </p:nvSpPr>
        <p:spPr>
          <a:xfrm>
            <a:off x="6105448" y="2675331"/>
            <a:ext cx="433800" cy="368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6179513" y="2675321"/>
            <a:ext cx="368100" cy="368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R7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7" name="Google Shape;257;p25"/>
          <p:cNvSpPr txBox="1"/>
          <p:nvPr/>
        </p:nvSpPr>
        <p:spPr>
          <a:xfrm rot="-5400000">
            <a:off x="5957113" y="2826255"/>
            <a:ext cx="368100" cy="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258" name="Google Shape;258;p25"/>
          <p:cNvCxnSpPr/>
          <p:nvPr/>
        </p:nvCxnSpPr>
        <p:spPr>
          <a:xfrm>
            <a:off x="2650650" y="1298875"/>
            <a:ext cx="0" cy="30207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25"/>
          <p:cNvCxnSpPr/>
          <p:nvPr/>
        </p:nvCxnSpPr>
        <p:spPr>
          <a:xfrm>
            <a:off x="5683913" y="1312731"/>
            <a:ext cx="0" cy="30207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0" name="Google Shape;260;p25"/>
          <p:cNvSpPr/>
          <p:nvPr/>
        </p:nvSpPr>
        <p:spPr>
          <a:xfrm>
            <a:off x="1964375" y="1138050"/>
            <a:ext cx="5811500" cy="2204350"/>
          </a:xfrm>
          <a:custGeom>
            <a:rect b="b" l="l" r="r" t="t"/>
            <a:pathLst>
              <a:path extrusionOk="0" h="88174" w="232460">
                <a:moveTo>
                  <a:pt x="594" y="7422"/>
                </a:moveTo>
                <a:lnTo>
                  <a:pt x="0" y="88174"/>
                </a:lnTo>
                <a:lnTo>
                  <a:pt x="232460" y="87877"/>
                </a:lnTo>
                <a:lnTo>
                  <a:pt x="220881" y="0"/>
                </a:lnTo>
                <a:close/>
              </a:path>
            </a:pathLst>
          </a:custGeom>
          <a:solidFill>
            <a:srgbClr val="FFFFFF">
              <a:alpha val="78770"/>
            </a:srgbClr>
          </a:solidFill>
          <a:ln>
            <a:noFill/>
          </a:ln>
        </p:spPr>
      </p:sp>
      <p:cxnSp>
        <p:nvCxnSpPr>
          <p:cNvPr id="261" name="Google Shape;261;p25"/>
          <p:cNvCxnSpPr/>
          <p:nvPr/>
        </p:nvCxnSpPr>
        <p:spPr>
          <a:xfrm>
            <a:off x="1778950" y="2030325"/>
            <a:ext cx="0" cy="1348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2" name="Google Shape;262;p25"/>
          <p:cNvCxnSpPr/>
          <p:nvPr/>
        </p:nvCxnSpPr>
        <p:spPr>
          <a:xfrm rot="10800000">
            <a:off x="4118625" y="4710525"/>
            <a:ext cx="19983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6"/>
          <p:cNvSpPr/>
          <p:nvPr/>
        </p:nvSpPr>
        <p:spPr>
          <a:xfrm>
            <a:off x="3546481" y="2826365"/>
            <a:ext cx="2029500" cy="202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General data 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processing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I/O control tasks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268" name="Google Shape;268;p26"/>
          <p:cNvCxnSpPr/>
          <p:nvPr/>
        </p:nvCxnSpPr>
        <p:spPr>
          <a:xfrm>
            <a:off x="2914604" y="2833473"/>
            <a:ext cx="0" cy="20226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9" name="Google Shape;269;p26"/>
          <p:cNvSpPr txBox="1"/>
          <p:nvPr/>
        </p:nvSpPr>
        <p:spPr>
          <a:xfrm>
            <a:off x="1348350" y="2845100"/>
            <a:ext cx="15453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Cortex-M0+/M0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70" name="Google Shape;27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5675" y="1706675"/>
            <a:ext cx="4074474" cy="257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6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ARM </a:t>
            </a:r>
            <a:r>
              <a:rPr b="1" lang="en"/>
              <a:t>Cortex-M</a:t>
            </a:r>
            <a:r>
              <a:rPr lang="en"/>
              <a:t> ISA</a:t>
            </a:r>
            <a:endParaRPr/>
          </a:p>
        </p:txBody>
      </p:sp>
      <p:sp>
        <p:nvSpPr>
          <p:cNvPr id="272" name="Google Shape;272;p26"/>
          <p:cNvSpPr txBox="1"/>
          <p:nvPr/>
        </p:nvSpPr>
        <p:spPr>
          <a:xfrm>
            <a:off x="1729418" y="4063961"/>
            <a:ext cx="330600" cy="3513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3" name="Google Shape;273;p26"/>
          <p:cNvSpPr txBox="1"/>
          <p:nvPr/>
        </p:nvSpPr>
        <p:spPr>
          <a:xfrm rot="-5400000">
            <a:off x="1512547" y="4214293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4" name="Google Shape;274;p26"/>
          <p:cNvSpPr/>
          <p:nvPr/>
        </p:nvSpPr>
        <p:spPr>
          <a:xfrm>
            <a:off x="536928" y="45045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5" name="Google Shape;275;p26"/>
          <p:cNvSpPr/>
          <p:nvPr/>
        </p:nvSpPr>
        <p:spPr>
          <a:xfrm>
            <a:off x="1242784" y="45045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6" name="Google Shape;276;p26"/>
          <p:cNvSpPr txBox="1"/>
          <p:nvPr/>
        </p:nvSpPr>
        <p:spPr>
          <a:xfrm>
            <a:off x="508823" y="4504580"/>
            <a:ext cx="4137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M0+</a:t>
            </a:r>
            <a:endParaRPr sz="16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7" name="Google Shape;277;p26"/>
          <p:cNvSpPr txBox="1"/>
          <p:nvPr/>
        </p:nvSpPr>
        <p:spPr>
          <a:xfrm>
            <a:off x="1793498" y="4064112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8" name="Google Shape;278;p26"/>
          <p:cNvSpPr txBox="1"/>
          <p:nvPr/>
        </p:nvSpPr>
        <p:spPr>
          <a:xfrm rot="-5400000">
            <a:off x="1576626" y="4214444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9" name="Google Shape;279;p26"/>
          <p:cNvSpPr txBox="1"/>
          <p:nvPr/>
        </p:nvSpPr>
        <p:spPr>
          <a:xfrm>
            <a:off x="1860725" y="4064112"/>
            <a:ext cx="413700" cy="351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0" name="Google Shape;280;p26"/>
          <p:cNvSpPr/>
          <p:nvPr/>
        </p:nvSpPr>
        <p:spPr>
          <a:xfrm>
            <a:off x="1931422" y="4064103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M4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1" name="Google Shape;281;p26"/>
          <p:cNvSpPr txBox="1"/>
          <p:nvPr/>
        </p:nvSpPr>
        <p:spPr>
          <a:xfrm rot="-5400000">
            <a:off x="1719023" y="4208343"/>
            <a:ext cx="351300" cy="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2" name="Google Shape;282;p26"/>
          <p:cNvSpPr txBox="1"/>
          <p:nvPr/>
        </p:nvSpPr>
        <p:spPr>
          <a:xfrm>
            <a:off x="1242326" y="4063968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3" name="Google Shape;283;p26"/>
          <p:cNvSpPr txBox="1"/>
          <p:nvPr/>
        </p:nvSpPr>
        <p:spPr>
          <a:xfrm rot="-5400000">
            <a:off x="1025455" y="4214300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4" name="Google Shape;284;p26"/>
          <p:cNvSpPr/>
          <p:nvPr/>
        </p:nvSpPr>
        <p:spPr>
          <a:xfrm>
            <a:off x="1308777" y="4063959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M3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5" name="Google Shape;285;p26"/>
          <p:cNvSpPr/>
          <p:nvPr/>
        </p:nvSpPr>
        <p:spPr>
          <a:xfrm>
            <a:off x="536925" y="4504575"/>
            <a:ext cx="351300" cy="33600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6"/>
          <p:cNvSpPr/>
          <p:nvPr/>
        </p:nvSpPr>
        <p:spPr>
          <a:xfrm>
            <a:off x="1242775" y="4504575"/>
            <a:ext cx="351300" cy="33600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7"/>
          <p:cNvSpPr/>
          <p:nvPr/>
        </p:nvSpPr>
        <p:spPr>
          <a:xfrm>
            <a:off x="3546481" y="2294747"/>
            <a:ext cx="2561100" cy="256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Advanced data processing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Bit field manipulations</a:t>
            </a:r>
            <a:endParaRPr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2" name="Google Shape;292;p27"/>
          <p:cNvSpPr/>
          <p:nvPr/>
        </p:nvSpPr>
        <p:spPr>
          <a:xfrm>
            <a:off x="3546481" y="2826365"/>
            <a:ext cx="2029500" cy="202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General data 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processing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I/O control tasks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293" name="Google Shape;293;p27"/>
          <p:cNvCxnSpPr/>
          <p:nvPr/>
        </p:nvCxnSpPr>
        <p:spPr>
          <a:xfrm>
            <a:off x="3138782" y="2310949"/>
            <a:ext cx="0" cy="25446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27"/>
          <p:cNvCxnSpPr/>
          <p:nvPr/>
        </p:nvCxnSpPr>
        <p:spPr>
          <a:xfrm>
            <a:off x="2914604" y="2833473"/>
            <a:ext cx="0" cy="20226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5" name="Google Shape;295;p27"/>
          <p:cNvSpPr txBox="1"/>
          <p:nvPr/>
        </p:nvSpPr>
        <p:spPr>
          <a:xfrm>
            <a:off x="1348350" y="2845100"/>
            <a:ext cx="15453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Cortex-M0+/M0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6" name="Google Shape;296;p27"/>
          <p:cNvSpPr txBox="1"/>
          <p:nvPr/>
        </p:nvSpPr>
        <p:spPr>
          <a:xfrm>
            <a:off x="1723302" y="2310949"/>
            <a:ext cx="14154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Cortex-M3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97" name="Google Shape;29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5675" y="1706675"/>
            <a:ext cx="4074474" cy="257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7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ARM </a:t>
            </a:r>
            <a:r>
              <a:rPr b="1" lang="en"/>
              <a:t>Cortex-M</a:t>
            </a:r>
            <a:r>
              <a:rPr lang="en"/>
              <a:t> ISA</a:t>
            </a:r>
            <a:endParaRPr/>
          </a:p>
        </p:txBody>
      </p:sp>
      <p:sp>
        <p:nvSpPr>
          <p:cNvPr id="299" name="Google Shape;299;p27"/>
          <p:cNvSpPr txBox="1"/>
          <p:nvPr/>
        </p:nvSpPr>
        <p:spPr>
          <a:xfrm>
            <a:off x="1729418" y="4063961"/>
            <a:ext cx="330600" cy="3513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0" name="Google Shape;300;p27"/>
          <p:cNvSpPr txBox="1"/>
          <p:nvPr/>
        </p:nvSpPr>
        <p:spPr>
          <a:xfrm rot="-5400000">
            <a:off x="1512547" y="4214293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1" name="Google Shape;301;p27"/>
          <p:cNvSpPr/>
          <p:nvPr/>
        </p:nvSpPr>
        <p:spPr>
          <a:xfrm>
            <a:off x="536928" y="45045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2" name="Google Shape;302;p27"/>
          <p:cNvSpPr/>
          <p:nvPr/>
        </p:nvSpPr>
        <p:spPr>
          <a:xfrm>
            <a:off x="1242784" y="45045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3" name="Google Shape;303;p27"/>
          <p:cNvSpPr txBox="1"/>
          <p:nvPr/>
        </p:nvSpPr>
        <p:spPr>
          <a:xfrm>
            <a:off x="508823" y="4504580"/>
            <a:ext cx="4137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M0+</a:t>
            </a:r>
            <a:endParaRPr sz="16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4" name="Google Shape;304;p27"/>
          <p:cNvSpPr txBox="1"/>
          <p:nvPr/>
        </p:nvSpPr>
        <p:spPr>
          <a:xfrm>
            <a:off x="1793498" y="4064112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5" name="Google Shape;305;p27"/>
          <p:cNvSpPr txBox="1"/>
          <p:nvPr/>
        </p:nvSpPr>
        <p:spPr>
          <a:xfrm rot="-5400000">
            <a:off x="1576626" y="4214444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6" name="Google Shape;306;p27"/>
          <p:cNvSpPr txBox="1"/>
          <p:nvPr/>
        </p:nvSpPr>
        <p:spPr>
          <a:xfrm>
            <a:off x="1860725" y="4064112"/>
            <a:ext cx="413700" cy="351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7" name="Google Shape;307;p27"/>
          <p:cNvSpPr/>
          <p:nvPr/>
        </p:nvSpPr>
        <p:spPr>
          <a:xfrm>
            <a:off x="1931422" y="4064103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M4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8" name="Google Shape;308;p27"/>
          <p:cNvSpPr txBox="1"/>
          <p:nvPr/>
        </p:nvSpPr>
        <p:spPr>
          <a:xfrm rot="-5400000">
            <a:off x="1719023" y="4208343"/>
            <a:ext cx="351300" cy="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9" name="Google Shape;309;p27"/>
          <p:cNvSpPr txBox="1"/>
          <p:nvPr/>
        </p:nvSpPr>
        <p:spPr>
          <a:xfrm>
            <a:off x="1242326" y="4063968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0" name="Google Shape;310;p27"/>
          <p:cNvSpPr txBox="1"/>
          <p:nvPr/>
        </p:nvSpPr>
        <p:spPr>
          <a:xfrm rot="-5400000">
            <a:off x="1025455" y="4214300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1" name="Google Shape;311;p27"/>
          <p:cNvSpPr/>
          <p:nvPr/>
        </p:nvSpPr>
        <p:spPr>
          <a:xfrm>
            <a:off x="1308777" y="4063959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M3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2" name="Google Shape;312;p27"/>
          <p:cNvSpPr/>
          <p:nvPr/>
        </p:nvSpPr>
        <p:spPr>
          <a:xfrm>
            <a:off x="1231975" y="4063950"/>
            <a:ext cx="428100" cy="3360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8"/>
          <p:cNvSpPr/>
          <p:nvPr/>
        </p:nvSpPr>
        <p:spPr>
          <a:xfrm>
            <a:off x="3546481" y="1772313"/>
            <a:ext cx="3083700" cy="3083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DSP </a:t>
            </a: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(SIMD, Fast MAC)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8" name="Google Shape;318;p28"/>
          <p:cNvSpPr/>
          <p:nvPr/>
        </p:nvSpPr>
        <p:spPr>
          <a:xfrm>
            <a:off x="3546481" y="2294747"/>
            <a:ext cx="2561100" cy="256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Advanced data processing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Bit field manipulations</a:t>
            </a:r>
            <a:endParaRPr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9" name="Google Shape;319;p28"/>
          <p:cNvSpPr/>
          <p:nvPr/>
        </p:nvSpPr>
        <p:spPr>
          <a:xfrm>
            <a:off x="3546481" y="2826365"/>
            <a:ext cx="2029500" cy="202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General data 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processing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I/O control tasks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20" name="Google Shape;320;p28"/>
          <p:cNvCxnSpPr/>
          <p:nvPr/>
        </p:nvCxnSpPr>
        <p:spPr>
          <a:xfrm>
            <a:off x="3374074" y="1772381"/>
            <a:ext cx="0" cy="30837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28"/>
          <p:cNvCxnSpPr/>
          <p:nvPr/>
        </p:nvCxnSpPr>
        <p:spPr>
          <a:xfrm>
            <a:off x="3138782" y="2310949"/>
            <a:ext cx="0" cy="25446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" name="Google Shape;322;p28"/>
          <p:cNvCxnSpPr/>
          <p:nvPr/>
        </p:nvCxnSpPr>
        <p:spPr>
          <a:xfrm>
            <a:off x="2914604" y="2833473"/>
            <a:ext cx="0" cy="20226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3" name="Google Shape;323;p28"/>
          <p:cNvSpPr txBox="1"/>
          <p:nvPr/>
        </p:nvSpPr>
        <p:spPr>
          <a:xfrm>
            <a:off x="1348350" y="2845100"/>
            <a:ext cx="15453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Cortex-M0+/M0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4" name="Google Shape;324;p28"/>
          <p:cNvSpPr txBox="1"/>
          <p:nvPr/>
        </p:nvSpPr>
        <p:spPr>
          <a:xfrm>
            <a:off x="1723302" y="2310949"/>
            <a:ext cx="14154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Cortex-M3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25" name="Google Shape;32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5675" y="1706675"/>
            <a:ext cx="4074474" cy="257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8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ARM </a:t>
            </a:r>
            <a:r>
              <a:rPr b="1" lang="en"/>
              <a:t>Cortex-M</a:t>
            </a:r>
            <a:r>
              <a:rPr lang="en"/>
              <a:t> ISA</a:t>
            </a:r>
            <a:endParaRPr/>
          </a:p>
        </p:txBody>
      </p:sp>
      <p:sp>
        <p:nvSpPr>
          <p:cNvPr id="327" name="Google Shape;327;p28"/>
          <p:cNvSpPr txBox="1"/>
          <p:nvPr/>
        </p:nvSpPr>
        <p:spPr>
          <a:xfrm>
            <a:off x="1729418" y="4063961"/>
            <a:ext cx="330600" cy="3513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8" name="Google Shape;328;p28"/>
          <p:cNvSpPr txBox="1"/>
          <p:nvPr/>
        </p:nvSpPr>
        <p:spPr>
          <a:xfrm rot="-5400000">
            <a:off x="1512547" y="4214293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9" name="Google Shape;329;p28"/>
          <p:cNvSpPr/>
          <p:nvPr/>
        </p:nvSpPr>
        <p:spPr>
          <a:xfrm>
            <a:off x="536928" y="45045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0" name="Google Shape;330;p28"/>
          <p:cNvSpPr/>
          <p:nvPr/>
        </p:nvSpPr>
        <p:spPr>
          <a:xfrm>
            <a:off x="1242784" y="45045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1" name="Google Shape;331;p28"/>
          <p:cNvSpPr txBox="1"/>
          <p:nvPr/>
        </p:nvSpPr>
        <p:spPr>
          <a:xfrm>
            <a:off x="508823" y="4504580"/>
            <a:ext cx="4137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M0+</a:t>
            </a:r>
            <a:endParaRPr sz="16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2" name="Google Shape;332;p28"/>
          <p:cNvSpPr txBox="1"/>
          <p:nvPr/>
        </p:nvSpPr>
        <p:spPr>
          <a:xfrm>
            <a:off x="1793498" y="4064112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3" name="Google Shape;333;p28"/>
          <p:cNvSpPr txBox="1"/>
          <p:nvPr/>
        </p:nvSpPr>
        <p:spPr>
          <a:xfrm rot="-5400000">
            <a:off x="1576626" y="4214444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4" name="Google Shape;334;p28"/>
          <p:cNvSpPr txBox="1"/>
          <p:nvPr/>
        </p:nvSpPr>
        <p:spPr>
          <a:xfrm>
            <a:off x="1860725" y="4064112"/>
            <a:ext cx="413700" cy="351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5" name="Google Shape;335;p28"/>
          <p:cNvSpPr/>
          <p:nvPr/>
        </p:nvSpPr>
        <p:spPr>
          <a:xfrm>
            <a:off x="1931422" y="4064103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M4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6" name="Google Shape;336;p28"/>
          <p:cNvSpPr txBox="1"/>
          <p:nvPr/>
        </p:nvSpPr>
        <p:spPr>
          <a:xfrm rot="-5400000">
            <a:off x="1719023" y="4208343"/>
            <a:ext cx="351300" cy="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7" name="Google Shape;337;p28"/>
          <p:cNvSpPr txBox="1"/>
          <p:nvPr/>
        </p:nvSpPr>
        <p:spPr>
          <a:xfrm>
            <a:off x="1242326" y="4063968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8" name="Google Shape;338;p28"/>
          <p:cNvSpPr txBox="1"/>
          <p:nvPr/>
        </p:nvSpPr>
        <p:spPr>
          <a:xfrm rot="-5400000">
            <a:off x="1025455" y="4214300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9" name="Google Shape;339;p28"/>
          <p:cNvSpPr/>
          <p:nvPr/>
        </p:nvSpPr>
        <p:spPr>
          <a:xfrm>
            <a:off x="1308777" y="4063959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M3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9"/>
          <p:cNvSpPr/>
          <p:nvPr/>
        </p:nvSpPr>
        <p:spPr>
          <a:xfrm>
            <a:off x="3546481" y="1286591"/>
            <a:ext cx="3569400" cy="356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5" name="Google Shape;345;p29"/>
          <p:cNvSpPr/>
          <p:nvPr/>
        </p:nvSpPr>
        <p:spPr>
          <a:xfrm>
            <a:off x="3546481" y="1772313"/>
            <a:ext cx="3083700" cy="3083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DSP </a:t>
            </a: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(SIMD, Fast MAC)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6" name="Google Shape;346;p29"/>
          <p:cNvSpPr/>
          <p:nvPr/>
        </p:nvSpPr>
        <p:spPr>
          <a:xfrm>
            <a:off x="3546481" y="2294747"/>
            <a:ext cx="2561100" cy="256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Advanced data processing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Bit field manipulations</a:t>
            </a:r>
            <a:endParaRPr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7" name="Google Shape;347;p29"/>
          <p:cNvSpPr/>
          <p:nvPr/>
        </p:nvSpPr>
        <p:spPr>
          <a:xfrm>
            <a:off x="3546481" y="2826365"/>
            <a:ext cx="2029500" cy="202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General data 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processing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I/O control tasks</a:t>
            </a:r>
            <a:endParaRPr b="1" sz="12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48" name="Google Shape;348;p29"/>
          <p:cNvCxnSpPr/>
          <p:nvPr/>
        </p:nvCxnSpPr>
        <p:spPr>
          <a:xfrm>
            <a:off x="3374110" y="1286591"/>
            <a:ext cx="0" cy="3569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29"/>
          <p:cNvCxnSpPr/>
          <p:nvPr/>
        </p:nvCxnSpPr>
        <p:spPr>
          <a:xfrm>
            <a:off x="3374074" y="1772381"/>
            <a:ext cx="0" cy="30837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0" name="Google Shape;350;p29"/>
          <p:cNvCxnSpPr/>
          <p:nvPr/>
        </p:nvCxnSpPr>
        <p:spPr>
          <a:xfrm>
            <a:off x="3138782" y="2310949"/>
            <a:ext cx="0" cy="25446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1" name="Google Shape;351;p29"/>
          <p:cNvCxnSpPr/>
          <p:nvPr/>
        </p:nvCxnSpPr>
        <p:spPr>
          <a:xfrm>
            <a:off x="2914604" y="2833473"/>
            <a:ext cx="0" cy="20226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2" name="Google Shape;352;p29"/>
          <p:cNvSpPr txBox="1"/>
          <p:nvPr/>
        </p:nvSpPr>
        <p:spPr>
          <a:xfrm>
            <a:off x="1348350" y="2845100"/>
            <a:ext cx="15453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Cortex-M0+/M0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3" name="Google Shape;353;p29"/>
          <p:cNvSpPr txBox="1"/>
          <p:nvPr/>
        </p:nvSpPr>
        <p:spPr>
          <a:xfrm>
            <a:off x="1723302" y="2310949"/>
            <a:ext cx="14154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Cortex-M3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4" name="Google Shape;354;p29"/>
          <p:cNvSpPr txBox="1"/>
          <p:nvPr/>
        </p:nvSpPr>
        <p:spPr>
          <a:xfrm>
            <a:off x="1723301" y="1286591"/>
            <a:ext cx="16509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Cortex-M4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55" name="Google Shape;3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5675" y="1706675"/>
            <a:ext cx="4074474" cy="257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9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ARM </a:t>
            </a:r>
            <a:r>
              <a:rPr b="1" lang="en"/>
              <a:t>Cortex-M</a:t>
            </a:r>
            <a:r>
              <a:rPr lang="en"/>
              <a:t> ISA</a:t>
            </a:r>
            <a:endParaRPr/>
          </a:p>
        </p:txBody>
      </p:sp>
      <p:sp>
        <p:nvSpPr>
          <p:cNvPr id="357" name="Google Shape;357;p29"/>
          <p:cNvSpPr txBox="1"/>
          <p:nvPr/>
        </p:nvSpPr>
        <p:spPr>
          <a:xfrm>
            <a:off x="1729418" y="4063961"/>
            <a:ext cx="330600" cy="3513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8" name="Google Shape;358;p29"/>
          <p:cNvSpPr txBox="1"/>
          <p:nvPr/>
        </p:nvSpPr>
        <p:spPr>
          <a:xfrm rot="-5400000">
            <a:off x="1512547" y="4214293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FPU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9" name="Google Shape;359;p29"/>
          <p:cNvSpPr/>
          <p:nvPr/>
        </p:nvSpPr>
        <p:spPr>
          <a:xfrm>
            <a:off x="536928" y="45045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0" name="Google Shape;360;p29"/>
          <p:cNvSpPr/>
          <p:nvPr/>
        </p:nvSpPr>
        <p:spPr>
          <a:xfrm>
            <a:off x="1242784" y="4504580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1" name="Google Shape;361;p29"/>
          <p:cNvSpPr txBox="1"/>
          <p:nvPr/>
        </p:nvSpPr>
        <p:spPr>
          <a:xfrm>
            <a:off x="508823" y="4504580"/>
            <a:ext cx="4137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M0+</a:t>
            </a:r>
            <a:endParaRPr sz="16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2" name="Google Shape;362;p29"/>
          <p:cNvSpPr txBox="1"/>
          <p:nvPr/>
        </p:nvSpPr>
        <p:spPr>
          <a:xfrm>
            <a:off x="1793498" y="4064112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3" name="Google Shape;363;p29"/>
          <p:cNvSpPr txBox="1"/>
          <p:nvPr/>
        </p:nvSpPr>
        <p:spPr>
          <a:xfrm rot="-5400000">
            <a:off x="1576626" y="4214444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4" name="Google Shape;364;p29"/>
          <p:cNvSpPr txBox="1"/>
          <p:nvPr/>
        </p:nvSpPr>
        <p:spPr>
          <a:xfrm>
            <a:off x="1860725" y="4064112"/>
            <a:ext cx="413700" cy="351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5" name="Google Shape;365;p29"/>
          <p:cNvSpPr/>
          <p:nvPr/>
        </p:nvSpPr>
        <p:spPr>
          <a:xfrm>
            <a:off x="1931422" y="4064103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M4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6" name="Google Shape;366;p29"/>
          <p:cNvSpPr txBox="1"/>
          <p:nvPr/>
        </p:nvSpPr>
        <p:spPr>
          <a:xfrm rot="-5400000">
            <a:off x="1719023" y="4208343"/>
            <a:ext cx="351300" cy="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DSP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7" name="Google Shape;367;p29"/>
          <p:cNvSpPr txBox="1"/>
          <p:nvPr/>
        </p:nvSpPr>
        <p:spPr>
          <a:xfrm>
            <a:off x="1242326" y="4063968"/>
            <a:ext cx="330600" cy="351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8" name="Google Shape;368;p29"/>
          <p:cNvSpPr txBox="1"/>
          <p:nvPr/>
        </p:nvSpPr>
        <p:spPr>
          <a:xfrm rot="-5400000">
            <a:off x="1025455" y="4214300"/>
            <a:ext cx="495900" cy="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Google Sans"/>
                <a:ea typeface="Google Sans"/>
                <a:cs typeface="Google Sans"/>
                <a:sym typeface="Google Sans"/>
              </a:rPr>
              <a:t>HWDIV</a:t>
            </a:r>
            <a:endParaRPr sz="4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9" name="Google Shape;369;p29"/>
          <p:cNvSpPr/>
          <p:nvPr/>
        </p:nvSpPr>
        <p:spPr>
          <a:xfrm>
            <a:off x="1308777" y="4063959"/>
            <a:ext cx="351300" cy="35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M3</a:t>
            </a:r>
            <a:endParaRPr b="1" sz="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70" name="Google Shape;370;p29"/>
          <p:cNvSpPr/>
          <p:nvPr/>
        </p:nvSpPr>
        <p:spPr>
          <a:xfrm>
            <a:off x="1723300" y="4063950"/>
            <a:ext cx="551100" cy="33600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7537" y="742379"/>
            <a:ext cx="2608925" cy="2055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76" name="Google Shape;376;p30"/>
          <p:cNvGraphicFramePr/>
          <p:nvPr/>
        </p:nvGraphicFramePr>
        <p:xfrm>
          <a:off x="626688" y="29849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{9926178E-13AE-4150-8A35-92F36A12298B}</a:tableStyleId>
              </a:tblPr>
              <a:tblGrid>
                <a:gridCol w="1439375"/>
                <a:gridCol w="1529475"/>
                <a:gridCol w="1095975"/>
                <a:gridCol w="1369475"/>
                <a:gridCol w="1542850"/>
                <a:gridCol w="913475"/>
              </a:tblGrid>
              <a:tr h="39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Board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Microcontroller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Clock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Memory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Sensors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Radio</a:t>
                      </a:r>
                      <a:endParaRPr sz="1300">
                        <a:solidFill>
                          <a:srgbClr val="FFFFF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F6368"/>
                    </a:solidFill>
                  </a:tcPr>
                </a:tc>
              </a:tr>
              <a:tr h="53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3C4043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Arduino</a:t>
                      </a:r>
                      <a:endParaRPr sz="1300">
                        <a:solidFill>
                          <a:srgbClr val="3C4043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Nano 33 BLE Sense</a:t>
                      </a:r>
                      <a:endParaRPr sz="1000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3C4043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32-bit </a:t>
                      </a:r>
                      <a:endParaRPr b="1" sz="1300">
                        <a:solidFill>
                          <a:srgbClr val="3C4043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3C4043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nRF52840-M4</a:t>
                      </a:r>
                      <a:endParaRPr b="1" sz="1100">
                        <a:solidFill>
                          <a:srgbClr val="3C4043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3C4043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64 MHz</a:t>
                      </a:r>
                      <a:endParaRPr b="1" sz="1300">
                        <a:solidFill>
                          <a:srgbClr val="3C4043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3C4043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1MB flash</a:t>
                      </a:r>
                      <a:endParaRPr b="1" sz="1300">
                        <a:solidFill>
                          <a:srgbClr val="3C4043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3C4043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256kB RAM</a:t>
                      </a:r>
                      <a:endParaRPr b="1" sz="1300">
                        <a:solidFill>
                          <a:srgbClr val="3C4043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3C4043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Mic, IMU, Temp, Humidity, Gesture, Pressure, Proximity, Brightness, Color</a:t>
                      </a:r>
                      <a:endParaRPr sz="1100">
                        <a:solidFill>
                          <a:srgbClr val="3C4043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3C4043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BLE</a:t>
                      </a:r>
                      <a:endParaRPr sz="1300">
                        <a:solidFill>
                          <a:srgbClr val="3C4043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