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60" r:id="rId5"/>
    <p:sldId id="258" r:id="rId6"/>
    <p:sldId id="261" r:id="rId7"/>
    <p:sldId id="262" r:id="rId8"/>
    <p:sldId id="263" r:id="rId9"/>
    <p:sldId id="264" r:id="rId10"/>
    <p:sldId id="259"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48" y="8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9EBE08-A922-4905-A433-C99092A84009}" type="datetimeFigureOut">
              <a:rPr lang="en-US" smtClean="0"/>
              <a:t>12/26/2014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2534587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9EBE08-A922-4905-A433-C99092A84009}" type="datetimeFigureOut">
              <a:rPr lang="en-US" smtClean="0"/>
              <a:t>12/26/2014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3274900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9EBE08-A922-4905-A433-C99092A84009}" type="datetimeFigureOut">
              <a:rPr lang="en-US" smtClean="0"/>
              <a:t>12/26/2014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1144424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9EBE08-A922-4905-A433-C99092A84009}" type="datetimeFigureOut">
              <a:rPr lang="en-US" smtClean="0"/>
              <a:t>12/26/2014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2377289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9EBE08-A922-4905-A433-C99092A84009}" type="datetimeFigureOut">
              <a:rPr lang="en-US" smtClean="0"/>
              <a:t>12/26/2014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390369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9EBE08-A922-4905-A433-C99092A84009}" type="datetimeFigureOut">
              <a:rPr lang="en-US" smtClean="0"/>
              <a:t>12/26/2014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136728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9EBE08-A922-4905-A433-C99092A84009}" type="datetimeFigureOut">
              <a:rPr lang="en-US" smtClean="0"/>
              <a:t>12/26/2014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856195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9EBE08-A922-4905-A433-C99092A84009}" type="datetimeFigureOut">
              <a:rPr lang="en-US" smtClean="0"/>
              <a:t>12/26/2014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3895141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9EBE08-A922-4905-A433-C99092A84009}" type="datetimeFigureOut">
              <a:rPr lang="en-US" smtClean="0"/>
              <a:t>12/26/2014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76329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9EBE08-A922-4905-A433-C99092A84009}" type="datetimeFigureOut">
              <a:rPr lang="en-US" smtClean="0"/>
              <a:t>12/26/2014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2842320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9EBE08-A922-4905-A433-C99092A84009}" type="datetimeFigureOut">
              <a:rPr lang="en-US" smtClean="0"/>
              <a:t>12/26/2014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6FA950-E559-41F1-B784-03767961409A}" type="slidenum">
              <a:rPr lang="en-US" smtClean="0"/>
              <a:t>‹#›</a:t>
            </a:fld>
            <a:endParaRPr lang="en-US"/>
          </a:p>
        </p:txBody>
      </p:sp>
    </p:spTree>
    <p:extLst>
      <p:ext uri="{BB962C8B-B14F-4D97-AF65-F5344CB8AC3E}">
        <p14:creationId xmlns:p14="http://schemas.microsoft.com/office/powerpoint/2010/main" val="2175253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EBE08-A922-4905-A433-C99092A84009}" type="datetimeFigureOut">
              <a:rPr lang="en-US" smtClean="0"/>
              <a:t>12/26/2014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6FA950-E559-41F1-B784-03767961409A}" type="slidenum">
              <a:rPr lang="en-US" smtClean="0"/>
              <a:t>‹#›</a:t>
            </a:fld>
            <a:endParaRPr lang="en-US"/>
          </a:p>
        </p:txBody>
      </p:sp>
    </p:spTree>
    <p:extLst>
      <p:ext uri="{BB962C8B-B14F-4D97-AF65-F5344CB8AC3E}">
        <p14:creationId xmlns:p14="http://schemas.microsoft.com/office/powerpoint/2010/main" val="2382019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K Debugger</a:t>
            </a:r>
            <a:endParaRPr lang="en-US" dirty="0"/>
          </a:p>
        </p:txBody>
      </p:sp>
      <p:sp>
        <p:nvSpPr>
          <p:cNvPr id="3" name="Subtitle 2"/>
          <p:cNvSpPr>
            <a:spLocks noGrp="1"/>
          </p:cNvSpPr>
          <p:nvPr>
            <p:ph type="subTitle" idx="1"/>
          </p:nvPr>
        </p:nvSpPr>
        <p:spPr/>
        <p:txBody>
          <a:bodyPr/>
          <a:lstStyle/>
          <a:p>
            <a:r>
              <a:rPr lang="en-US" dirty="0" smtClean="0"/>
              <a:t>A lot more than a conventional debugger</a:t>
            </a:r>
          </a:p>
          <a:p>
            <a:r>
              <a:rPr lang="en-US" dirty="0"/>
              <a:t>A</a:t>
            </a:r>
            <a:r>
              <a:rPr lang="en-US" dirty="0" smtClean="0"/>
              <a:t> fully fledged interactive program verifier</a:t>
            </a:r>
            <a:endParaRPr lang="en-US" dirty="0"/>
          </a:p>
        </p:txBody>
      </p:sp>
    </p:spTree>
    <p:extLst>
      <p:ext uri="{BB962C8B-B14F-4D97-AF65-F5344CB8AC3E}">
        <p14:creationId xmlns:p14="http://schemas.microsoft.com/office/powerpoint/2010/main" val="1086615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K debugger should implement an Observer pattern, where the debugger state is one and various observers can be used to see it</a:t>
            </a:r>
          </a:p>
          <a:p>
            <a:pPr lvl="1"/>
            <a:r>
              <a:rPr lang="en-US" dirty="0" smtClean="0"/>
              <a:t>Textual observer, to be used in command line</a:t>
            </a:r>
          </a:p>
          <a:p>
            <a:pPr lvl="1"/>
            <a:r>
              <a:rPr lang="en-US" dirty="0" smtClean="0"/>
              <a:t>Graphical observer, to be used as an alternative</a:t>
            </a:r>
          </a:p>
          <a:p>
            <a:pPr lvl="1"/>
            <a:r>
              <a:rPr lang="en-US" dirty="0" smtClean="0"/>
              <a:t>IDE debugger, to be used within an IDE</a:t>
            </a:r>
          </a:p>
          <a:p>
            <a:pPr lvl="1"/>
            <a:r>
              <a:rPr lang="en-US" dirty="0" smtClean="0"/>
              <a:t>Etc.</a:t>
            </a:r>
          </a:p>
          <a:p>
            <a:r>
              <a:rPr lang="en-US" dirty="0" smtClean="0"/>
              <a:t>Multiple observers can co-exist; for example, one may want to be in different parts of a complex proof at the same time, each with a separate instance of the debugger</a:t>
            </a:r>
          </a:p>
          <a:p>
            <a:r>
              <a:rPr lang="en-US" dirty="0" smtClean="0"/>
              <a:t>So the debugger will have a state, which can be observed and modified by many different observers</a:t>
            </a:r>
          </a:p>
          <a:p>
            <a:r>
              <a:rPr lang="en-US" dirty="0" smtClean="0"/>
              <a:t>What is important therefore is the API that the debugger will provide</a:t>
            </a:r>
            <a:endParaRPr lang="en-US" dirty="0"/>
          </a:p>
        </p:txBody>
      </p:sp>
    </p:spTree>
    <p:extLst>
      <p:ext uri="{BB962C8B-B14F-4D97-AF65-F5344CB8AC3E}">
        <p14:creationId xmlns:p14="http://schemas.microsoft.com/office/powerpoint/2010/main" val="3872747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900440" y="2045185"/>
            <a:ext cx="2289490" cy="47185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Overview</a:t>
            </a:r>
            <a:endParaRPr lang="en-US" dirty="0"/>
          </a:p>
        </p:txBody>
      </p:sp>
      <p:sp>
        <p:nvSpPr>
          <p:cNvPr id="4" name="Rounded Rectangle 3"/>
          <p:cNvSpPr/>
          <p:nvPr/>
        </p:nvSpPr>
        <p:spPr>
          <a:xfrm>
            <a:off x="9604690" y="2305014"/>
            <a:ext cx="1284349" cy="92836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Rewrite engine</a:t>
            </a:r>
            <a:endParaRPr lang="en-US" sz="2400" dirty="0">
              <a:solidFill>
                <a:schemeClr val="tx1"/>
              </a:solidFill>
            </a:endParaRPr>
          </a:p>
        </p:txBody>
      </p:sp>
      <p:sp>
        <p:nvSpPr>
          <p:cNvPr id="5" name="Rounded Rectangle 4"/>
          <p:cNvSpPr/>
          <p:nvPr/>
        </p:nvSpPr>
        <p:spPr>
          <a:xfrm>
            <a:off x="5631813" y="2305014"/>
            <a:ext cx="1480964" cy="9295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Debugger</a:t>
            </a:r>
            <a:endParaRPr lang="en-US" sz="2400" dirty="0">
              <a:solidFill>
                <a:schemeClr val="tx1"/>
              </a:solidFill>
            </a:endParaRPr>
          </a:p>
        </p:txBody>
      </p:sp>
      <p:sp>
        <p:nvSpPr>
          <p:cNvPr id="6" name="Left-Right Arrow 5"/>
          <p:cNvSpPr/>
          <p:nvPr/>
        </p:nvSpPr>
        <p:spPr>
          <a:xfrm>
            <a:off x="7266339" y="2213692"/>
            <a:ext cx="2184789" cy="110984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Rewrite engine</a:t>
            </a:r>
          </a:p>
          <a:p>
            <a:pPr algn="ctr"/>
            <a:r>
              <a:rPr lang="en-US" dirty="0" smtClean="0">
                <a:solidFill>
                  <a:schemeClr val="tx1"/>
                </a:solidFill>
              </a:rPr>
              <a:t>API</a:t>
            </a:r>
            <a:endParaRPr lang="en-US" dirty="0">
              <a:solidFill>
                <a:schemeClr val="tx1"/>
              </a:solidFill>
            </a:endParaRPr>
          </a:p>
        </p:txBody>
      </p:sp>
      <p:sp>
        <p:nvSpPr>
          <p:cNvPr id="7" name="Left-Right Arrow 6"/>
          <p:cNvSpPr/>
          <p:nvPr/>
        </p:nvSpPr>
        <p:spPr>
          <a:xfrm>
            <a:off x="3293462" y="2213692"/>
            <a:ext cx="2184789" cy="110984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Debugger</a:t>
            </a:r>
          </a:p>
          <a:p>
            <a:pPr algn="ctr"/>
            <a:r>
              <a:rPr lang="en-US" dirty="0" smtClean="0">
                <a:solidFill>
                  <a:schemeClr val="tx1"/>
                </a:solidFill>
              </a:rPr>
              <a:t>API</a:t>
            </a:r>
            <a:endParaRPr lang="en-US" dirty="0">
              <a:solidFill>
                <a:schemeClr val="tx1"/>
              </a:solidFill>
            </a:endParaRPr>
          </a:p>
        </p:txBody>
      </p:sp>
      <p:sp>
        <p:nvSpPr>
          <p:cNvPr id="8" name="Rounded Rectangle 7"/>
          <p:cNvSpPr/>
          <p:nvPr/>
        </p:nvSpPr>
        <p:spPr>
          <a:xfrm>
            <a:off x="1295968" y="2337184"/>
            <a:ext cx="1480964" cy="9295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chemeClr val="tx1"/>
                </a:solidFill>
              </a:rPr>
              <a:t>Graphicalobserver</a:t>
            </a:r>
            <a:endParaRPr lang="en-US" sz="2400" dirty="0">
              <a:solidFill>
                <a:schemeClr val="tx1"/>
              </a:solidFill>
            </a:endParaRPr>
          </a:p>
        </p:txBody>
      </p:sp>
      <p:sp>
        <p:nvSpPr>
          <p:cNvPr id="9" name="Rounded Rectangle 8"/>
          <p:cNvSpPr/>
          <p:nvPr/>
        </p:nvSpPr>
        <p:spPr>
          <a:xfrm>
            <a:off x="1295968" y="3733221"/>
            <a:ext cx="1480964" cy="9295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Textual observer</a:t>
            </a:r>
            <a:endParaRPr lang="en-US" sz="2400" dirty="0">
              <a:solidFill>
                <a:schemeClr val="tx1"/>
              </a:solidFill>
            </a:endParaRPr>
          </a:p>
        </p:txBody>
      </p:sp>
      <p:sp>
        <p:nvSpPr>
          <p:cNvPr id="10" name="Rounded Rectangle 9"/>
          <p:cNvSpPr/>
          <p:nvPr/>
        </p:nvSpPr>
        <p:spPr>
          <a:xfrm>
            <a:off x="1336094" y="5129258"/>
            <a:ext cx="1480964" cy="9295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IDE observer</a:t>
            </a:r>
            <a:endParaRPr lang="en-US" sz="2400" dirty="0">
              <a:solidFill>
                <a:schemeClr val="tx1"/>
              </a:solidFill>
            </a:endParaRPr>
          </a:p>
        </p:txBody>
      </p:sp>
      <p:sp>
        <p:nvSpPr>
          <p:cNvPr id="12" name="TextBox 11"/>
          <p:cNvSpPr txBox="1"/>
          <p:nvPr/>
        </p:nvSpPr>
        <p:spPr>
          <a:xfrm>
            <a:off x="1758992" y="5800507"/>
            <a:ext cx="662361" cy="923330"/>
          </a:xfrm>
          <a:prstGeom prst="rect">
            <a:avLst/>
          </a:prstGeom>
          <a:noFill/>
        </p:spPr>
        <p:txBody>
          <a:bodyPr wrap="none" rtlCol="0">
            <a:spAutoFit/>
          </a:bodyPr>
          <a:lstStyle/>
          <a:p>
            <a:r>
              <a:rPr lang="en-US" sz="5400" dirty="0" smtClean="0"/>
              <a:t>…</a:t>
            </a:r>
            <a:endParaRPr lang="en-US" sz="5400" dirty="0"/>
          </a:p>
        </p:txBody>
      </p:sp>
      <p:sp>
        <p:nvSpPr>
          <p:cNvPr id="13" name="Rounded Rectangular Callout 12"/>
          <p:cNvSpPr/>
          <p:nvPr/>
        </p:nvSpPr>
        <p:spPr>
          <a:xfrm>
            <a:off x="7193280" y="3596640"/>
            <a:ext cx="4998720" cy="3197636"/>
          </a:xfrm>
          <a:prstGeom prst="wedgeRoundRectCallout">
            <a:avLst>
              <a:gd name="adj1" fmla="val -27805"/>
              <a:gd name="adj2" fmla="val -6565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Let us design it!</a:t>
            </a:r>
          </a:p>
          <a:p>
            <a:r>
              <a:rPr lang="en-US" dirty="0" smtClean="0">
                <a:solidFill>
                  <a:schemeClr val="tx1"/>
                </a:solidFill>
              </a:rPr>
              <a:t>e.g.:</a:t>
            </a:r>
          </a:p>
          <a:p>
            <a:pPr marL="285750" indent="-285750">
              <a:buFontTx/>
              <a:buChar char="-"/>
            </a:pPr>
            <a:r>
              <a:rPr lang="en-US" dirty="0">
                <a:solidFill>
                  <a:schemeClr val="tx1"/>
                </a:solidFill>
              </a:rPr>
              <a:t>T</a:t>
            </a:r>
            <a:r>
              <a:rPr lang="en-US" dirty="0" smtClean="0">
                <a:solidFill>
                  <a:schemeClr val="tx1"/>
                </a:solidFill>
              </a:rPr>
              <a:t>ake 10 steps, give me configuration</a:t>
            </a:r>
          </a:p>
          <a:p>
            <a:pPr marL="285750" indent="-285750">
              <a:buFontTx/>
              <a:buChar char="-"/>
            </a:pPr>
            <a:r>
              <a:rPr lang="en-US" dirty="0" smtClean="0">
                <a:solidFill>
                  <a:schemeClr val="tx1"/>
                </a:solidFill>
              </a:rPr>
              <a:t>Give me all next one-step configurations</a:t>
            </a:r>
          </a:p>
          <a:p>
            <a:r>
              <a:rPr lang="en-US" dirty="0" smtClean="0">
                <a:solidFill>
                  <a:schemeClr val="tx1"/>
                </a:solidFill>
              </a:rPr>
              <a:t>For efficiency, configurations or parts of them (any K terms) can be stored as backend specific </a:t>
            </a:r>
            <a:r>
              <a:rPr lang="en-US" dirty="0" err="1" smtClean="0">
                <a:solidFill>
                  <a:schemeClr val="tx1"/>
                </a:solidFill>
              </a:rPr>
              <a:t>blackboxes</a:t>
            </a:r>
            <a:r>
              <a:rPr lang="en-US" dirty="0" smtClean="0">
                <a:solidFill>
                  <a:schemeClr val="tx1"/>
                </a:solidFill>
              </a:rPr>
              <a:t> in the KORE data-structures, displayed by the debugger as “…”.  The rewrite engine / backend should, however, provide KORE for its </a:t>
            </a:r>
            <a:r>
              <a:rPr lang="en-US" dirty="0" err="1" smtClean="0">
                <a:solidFill>
                  <a:schemeClr val="tx1"/>
                </a:solidFill>
              </a:rPr>
              <a:t>blackboxes</a:t>
            </a:r>
            <a:r>
              <a:rPr lang="en-US" dirty="0" smtClean="0">
                <a:solidFill>
                  <a:schemeClr val="tx1"/>
                </a:solidFill>
              </a:rPr>
              <a:t> when requested by the debugger (when user clicks on “…”, for example)</a:t>
            </a:r>
            <a:endParaRPr lang="en-US" dirty="0">
              <a:solidFill>
                <a:schemeClr val="tx1"/>
              </a:solidFill>
            </a:endParaRPr>
          </a:p>
        </p:txBody>
      </p:sp>
      <p:sp>
        <p:nvSpPr>
          <p:cNvPr id="14" name="Rounded Rectangular Callout 13"/>
          <p:cNvSpPr/>
          <p:nvPr/>
        </p:nvSpPr>
        <p:spPr>
          <a:xfrm>
            <a:off x="3421630" y="3602209"/>
            <a:ext cx="3691147" cy="3121627"/>
          </a:xfrm>
          <a:prstGeom prst="wedgeRoundRectCallout">
            <a:avLst>
              <a:gd name="adj1" fmla="val -27832"/>
              <a:gd name="adj2" fmla="val -66308"/>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Let us design it!</a:t>
            </a:r>
          </a:p>
          <a:p>
            <a:r>
              <a:rPr lang="en-US" dirty="0" smtClean="0">
                <a:solidFill>
                  <a:schemeClr val="tx1"/>
                </a:solidFill>
              </a:rPr>
              <a:t>e.g.:</a:t>
            </a:r>
          </a:p>
          <a:p>
            <a:pPr marL="285750" indent="-285750">
              <a:buFontTx/>
              <a:buChar char="-"/>
            </a:pPr>
            <a:r>
              <a:rPr lang="en-US" dirty="0" smtClean="0">
                <a:solidFill>
                  <a:schemeClr val="tx1"/>
                </a:solidFill>
              </a:rPr>
              <a:t>Show me what’s inside this “…”</a:t>
            </a:r>
          </a:p>
          <a:p>
            <a:pPr marL="285750" indent="-285750">
              <a:buFontTx/>
              <a:buChar char="-"/>
            </a:pPr>
            <a:r>
              <a:rPr lang="en-US" dirty="0" smtClean="0">
                <a:solidFill>
                  <a:schemeClr val="tx1"/>
                </a:solidFill>
              </a:rPr>
              <a:t>Add task “left =&gt; right”</a:t>
            </a:r>
          </a:p>
          <a:p>
            <a:endParaRPr lang="en-US" dirty="0">
              <a:solidFill>
                <a:schemeClr val="tx1"/>
              </a:solidFill>
            </a:endParaRPr>
          </a:p>
        </p:txBody>
      </p:sp>
      <p:sp>
        <p:nvSpPr>
          <p:cNvPr id="15" name="Rounded Rectangular Callout 14"/>
          <p:cNvSpPr/>
          <p:nvPr/>
        </p:nvSpPr>
        <p:spPr>
          <a:xfrm>
            <a:off x="8346328" y="104502"/>
            <a:ext cx="3691147" cy="1229623"/>
          </a:xfrm>
          <a:prstGeom prst="wedgeRoundRectCallout">
            <a:avLst>
              <a:gd name="adj1" fmla="val -57559"/>
              <a:gd name="adj2" fmla="val 138371"/>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Any backend that wants full debugging support should implement this interface.</a:t>
            </a:r>
            <a:endParaRPr lang="en-US" dirty="0">
              <a:solidFill>
                <a:schemeClr val="tx1"/>
              </a:solidFill>
            </a:endParaRPr>
          </a:p>
        </p:txBody>
      </p:sp>
    </p:spTree>
    <p:extLst>
      <p:ext uri="{BB962C8B-B14F-4D97-AF65-F5344CB8AC3E}">
        <p14:creationId xmlns:p14="http://schemas.microsoft.com/office/powerpoint/2010/main" val="41102734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Debugger Really Is</a:t>
            </a:r>
            <a:endParaRPr lang="en-US" dirty="0"/>
          </a:p>
        </p:txBody>
      </p:sp>
      <p:sp>
        <p:nvSpPr>
          <p:cNvPr id="3" name="Content Placeholder 2"/>
          <p:cNvSpPr>
            <a:spLocks noGrp="1"/>
          </p:cNvSpPr>
          <p:nvPr>
            <p:ph idx="1"/>
          </p:nvPr>
        </p:nvSpPr>
        <p:spPr/>
        <p:txBody>
          <a:bodyPr>
            <a:normAutofit lnSpcReduction="10000"/>
          </a:bodyPr>
          <a:lstStyle/>
          <a:p>
            <a:r>
              <a:rPr lang="en-US" dirty="0" smtClean="0"/>
              <a:t>The debugger will be more than a concrete configuration debugger</a:t>
            </a:r>
          </a:p>
          <a:p>
            <a:r>
              <a:rPr lang="en-US" dirty="0" smtClean="0"/>
              <a:t>It will work with symbolic configurations as well</a:t>
            </a:r>
          </a:p>
          <a:p>
            <a:r>
              <a:rPr lang="en-US" dirty="0" smtClean="0"/>
              <a:t>It will therefore be able to invoke Z3</a:t>
            </a:r>
          </a:p>
          <a:p>
            <a:r>
              <a:rPr lang="en-US" dirty="0"/>
              <a:t>I</a:t>
            </a:r>
            <a:r>
              <a:rPr lang="en-US" dirty="0" smtClean="0"/>
              <a:t>t will be able to prove reachability tasks, so it will support</a:t>
            </a:r>
          </a:p>
          <a:p>
            <a:pPr lvl="1"/>
            <a:r>
              <a:rPr lang="en-US" dirty="0" smtClean="0"/>
              <a:t>Case analysis, splitting the proof task into two sub-tasks</a:t>
            </a:r>
          </a:p>
          <a:p>
            <a:pPr lvl="1"/>
            <a:r>
              <a:rPr lang="en-US" dirty="0" smtClean="0"/>
              <a:t>Circularity claims, allowing us to add new proof obligations on the fly</a:t>
            </a:r>
          </a:p>
          <a:p>
            <a:pPr lvl="1"/>
            <a:r>
              <a:rPr lang="en-US" dirty="0" smtClean="0"/>
              <a:t>Domain reasoning, possibly invoking external </a:t>
            </a:r>
            <a:r>
              <a:rPr lang="en-US" dirty="0" err="1" smtClean="0"/>
              <a:t>provers</a:t>
            </a:r>
            <a:r>
              <a:rPr lang="en-US" dirty="0" smtClean="0"/>
              <a:t> (Z3, Coq, etc.)</a:t>
            </a:r>
          </a:p>
          <a:p>
            <a:r>
              <a:rPr lang="en-US" dirty="0" smtClean="0"/>
              <a:t>So you can debug your program until you find the bug you were looking for in the program, or in the semantics, or even until you prove the program correct</a:t>
            </a:r>
            <a:endParaRPr lang="en-US" dirty="0"/>
          </a:p>
        </p:txBody>
      </p:sp>
    </p:spTree>
    <p:extLst>
      <p:ext uri="{BB962C8B-B14F-4D97-AF65-F5344CB8AC3E}">
        <p14:creationId xmlns:p14="http://schemas.microsoft.com/office/powerpoint/2010/main" val="590648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Debugger Functionality</a:t>
            </a:r>
            <a:endParaRPr lang="en-US" dirty="0"/>
          </a:p>
        </p:txBody>
      </p:sp>
      <p:sp>
        <p:nvSpPr>
          <p:cNvPr id="3" name="Content Placeholder 2"/>
          <p:cNvSpPr>
            <a:spLocks noGrp="1"/>
          </p:cNvSpPr>
          <p:nvPr>
            <p:ph idx="1"/>
          </p:nvPr>
        </p:nvSpPr>
        <p:spPr/>
        <p:txBody>
          <a:bodyPr>
            <a:normAutofit lnSpcReduction="10000"/>
          </a:bodyPr>
          <a:lstStyle/>
          <a:p>
            <a:r>
              <a:rPr lang="en-US" dirty="0" smtClean="0"/>
              <a:t>In what follows I will discuss what functionality the debugger should minimally provide.  This is all based on personal experience with using K for teaching, on student feedback, and on discussions with users</a:t>
            </a:r>
          </a:p>
          <a:p>
            <a:r>
              <a:rPr lang="en-US" dirty="0" smtClean="0"/>
              <a:t>For simplicity, I will discuss it informally, through an imaginary graphical observer, to which I give commands like “click the …”.  However, all these commands correspond to API calls</a:t>
            </a:r>
          </a:p>
          <a:p>
            <a:r>
              <a:rPr lang="en-US" dirty="0" smtClean="0"/>
              <a:t>Everybody, please:</a:t>
            </a:r>
          </a:p>
          <a:p>
            <a:pPr lvl="1"/>
            <a:r>
              <a:rPr lang="en-US" dirty="0"/>
              <a:t>P</a:t>
            </a:r>
            <a:r>
              <a:rPr lang="en-US" dirty="0" smtClean="0"/>
              <a:t>rovide feedback and more desired functionality, basically whatever you think would make the life of the user better</a:t>
            </a:r>
          </a:p>
          <a:p>
            <a:pPr lvl="1"/>
            <a:r>
              <a:rPr lang="en-US" dirty="0"/>
              <a:t>P</a:t>
            </a:r>
            <a:r>
              <a:rPr lang="en-US" dirty="0" smtClean="0"/>
              <a:t>ropose concrete APIs for the rewrite engine and for the debugger, that correspond to the functionality described in what follows</a:t>
            </a:r>
          </a:p>
          <a:p>
            <a:endParaRPr lang="en-US" dirty="0"/>
          </a:p>
        </p:txBody>
      </p:sp>
    </p:spTree>
    <p:extLst>
      <p:ext uri="{BB962C8B-B14F-4D97-AF65-F5344CB8AC3E}">
        <p14:creationId xmlns:p14="http://schemas.microsoft.com/office/powerpoint/2010/main" val="1820433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Observing Configurations</a:t>
            </a:r>
            <a:endParaRPr lang="en-US" dirty="0"/>
          </a:p>
        </p:txBody>
      </p:sp>
      <p:sp>
        <p:nvSpPr>
          <p:cNvPr id="3" name="Content Placeholder 2"/>
          <p:cNvSpPr>
            <a:spLocks noGrp="1"/>
          </p:cNvSpPr>
          <p:nvPr>
            <p:ph idx="1"/>
          </p:nvPr>
        </p:nvSpPr>
        <p:spPr/>
        <p:txBody>
          <a:bodyPr>
            <a:normAutofit fontScale="77500" lnSpcReduction="20000"/>
          </a:bodyPr>
          <a:lstStyle/>
          <a:p>
            <a:r>
              <a:rPr lang="en-US" b="1" u="sng" dirty="0" smtClean="0"/>
              <a:t>Problem:</a:t>
            </a:r>
            <a:r>
              <a:rPr lang="en-US" dirty="0" smtClean="0"/>
              <a:t> Sometimes configurations are huge, having tens or hundreds of screens, so you would like to be able to only see the relevant parts</a:t>
            </a:r>
          </a:p>
          <a:p>
            <a:r>
              <a:rPr lang="en-US" dirty="0" smtClean="0"/>
              <a:t>I want to be able to click on the “…” in a configuration and to see more and more information as I do so.  What happens by default should be configurable (or we should have a long discussion about it); a suggestion is given below.  Also, when clicking on the right button of the mouse on the “…”, it should give me options</a:t>
            </a:r>
          </a:p>
          <a:p>
            <a:r>
              <a:rPr lang="en-US" dirty="0" smtClean="0"/>
              <a:t>Possible default:</a:t>
            </a:r>
          </a:p>
          <a:p>
            <a:pPr lvl="1"/>
            <a:r>
              <a:rPr lang="en-US" dirty="0"/>
              <a:t>A</a:t>
            </a:r>
            <a:r>
              <a:rPr lang="en-US" dirty="0" smtClean="0"/>
              <a:t> new configuration is displayed as the top cell only, with … inside as contents</a:t>
            </a:r>
          </a:p>
          <a:p>
            <a:pPr lvl="1"/>
            <a:r>
              <a:rPr lang="en-US" dirty="0" smtClean="0"/>
              <a:t>When I click on …, it expands to show me the main cell (typically k) and then … for the rest of the configuration.  Also, in the k cell, it shows me the first item followed by … .  When I click the … in the k cell it shows me one more item, and then … for the rest.  If I click again, it shows me one more item, etc.  If I click on the right mouse button, it should give me the option to show as many items as I want to.  When I click on the ... in the top cell, it shows me one more cell, say the next most frequent cell in rules. Etc.  If I click on the right button, then it will ask me what cells I want to see, etc.</a:t>
            </a:r>
          </a:p>
          <a:p>
            <a:r>
              <a:rPr lang="en-US" dirty="0" smtClean="0"/>
              <a:t>In order to be able to refer to configurations, I want to be able to give them names</a:t>
            </a:r>
            <a:endParaRPr lang="en-US" dirty="0"/>
          </a:p>
        </p:txBody>
      </p:sp>
    </p:spTree>
    <p:extLst>
      <p:ext uri="{BB962C8B-B14F-4D97-AF65-F5344CB8AC3E}">
        <p14:creationId xmlns:p14="http://schemas.microsoft.com/office/powerpoint/2010/main" val="42091921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Exploring </a:t>
            </a:r>
            <a:r>
              <a:rPr lang="en-US" dirty="0" smtClean="0"/>
              <a:t>Only </a:t>
            </a:r>
            <a:r>
              <a:rPr lang="en-US" dirty="0" smtClean="0"/>
              <a:t>One Step</a:t>
            </a:r>
            <a:endParaRPr lang="en-US" dirty="0"/>
          </a:p>
        </p:txBody>
      </p:sp>
      <p:sp>
        <p:nvSpPr>
          <p:cNvPr id="3" name="Content Placeholder 2"/>
          <p:cNvSpPr>
            <a:spLocks noGrp="1"/>
          </p:cNvSpPr>
          <p:nvPr>
            <p:ph idx="1"/>
          </p:nvPr>
        </p:nvSpPr>
        <p:spPr>
          <a:xfrm>
            <a:off x="838200" y="1825624"/>
            <a:ext cx="10515600" cy="4672897"/>
          </a:xfrm>
        </p:spPr>
        <p:txBody>
          <a:bodyPr>
            <a:normAutofit fontScale="92500" lnSpcReduction="10000"/>
          </a:bodyPr>
          <a:lstStyle/>
          <a:p>
            <a:r>
              <a:rPr lang="en-US" b="1" dirty="0" smtClean="0"/>
              <a:t>Problem:</a:t>
            </a:r>
            <a:r>
              <a:rPr lang="en-US" dirty="0" smtClean="0"/>
              <a:t> In a given configuration, you want to apply a rewrite step and move to the next configuration, and be able to see everything of interest</a:t>
            </a:r>
          </a:p>
          <a:p>
            <a:r>
              <a:rPr lang="en-US" dirty="0" smtClean="0"/>
              <a:t>When I click on a configuration with the left mouse button, or on some button next to it, a step should be taken and another configuration should be generated, with an arrow from the source configuration to it</a:t>
            </a:r>
          </a:p>
          <a:p>
            <a:r>
              <a:rPr lang="en-US" dirty="0" smtClean="0"/>
              <a:t>The arrow will have a … on it</a:t>
            </a:r>
          </a:p>
          <a:p>
            <a:pPr lvl="1"/>
            <a:r>
              <a:rPr lang="en-US" dirty="0" smtClean="0"/>
              <a:t>If I left-click on that … it will show me the rule that was applied and the substitution; configuration display conventions may apply here as well (if variables match cells)</a:t>
            </a:r>
          </a:p>
          <a:p>
            <a:pPr lvl="1"/>
            <a:r>
              <a:rPr lang="en-US" dirty="0" smtClean="0"/>
              <a:t>If I right-click on the … it will give us the option to see the diff between the original configuration and the  resulting one, using the K rule notation </a:t>
            </a:r>
            <a:r>
              <a:rPr lang="en-US" dirty="0"/>
              <a:t>w</a:t>
            </a:r>
            <a:r>
              <a:rPr lang="en-US" dirty="0" smtClean="0"/>
              <a:t>ith maximal abstraction (i.e., only showing the parts that are relevant, with … in the rest of places, which, of course, is clickable to show the contents)</a:t>
            </a:r>
          </a:p>
          <a:p>
            <a:r>
              <a:rPr lang="en-US" dirty="0" smtClean="0"/>
              <a:t>When I click on a configuration with the right mouse button, lots of options</a:t>
            </a:r>
          </a:p>
          <a:p>
            <a:endParaRPr lang="en-US" dirty="0"/>
          </a:p>
        </p:txBody>
      </p:sp>
    </p:spTree>
    <p:extLst>
      <p:ext uri="{BB962C8B-B14F-4D97-AF65-F5344CB8AC3E}">
        <p14:creationId xmlns:p14="http://schemas.microsoft.com/office/powerpoint/2010/main" val="10519340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Exploring All One Step</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One option when I right-click a configuration is to show all one-steps</a:t>
            </a:r>
          </a:p>
          <a:p>
            <a:pPr lvl="1"/>
            <a:r>
              <a:rPr lang="en-US" dirty="0" smtClean="0"/>
              <a:t>Each step will be like on the previous slide: with a clickable arrow</a:t>
            </a:r>
          </a:p>
          <a:p>
            <a:r>
              <a:rPr lang="en-US" dirty="0" smtClean="0"/>
              <a:t>Sometimes, one-steps can be applied in parallel (when their rules do not overlap), other times they cannot.  When they apply in parallel, you would like to know how many of them can apply (called “maximal parallel steps” in membrane computing).</a:t>
            </a:r>
            <a:r>
              <a:rPr lang="en-US" dirty="0"/>
              <a:t> </a:t>
            </a:r>
            <a:r>
              <a:rPr lang="en-US" dirty="0" smtClean="0"/>
              <a:t>Another option is to show all the maximally parallel steps.</a:t>
            </a:r>
          </a:p>
          <a:p>
            <a:r>
              <a:rPr lang="en-US" dirty="0" smtClean="0"/>
              <a:t>Each maximal parallel step will be marked with a double arrow, with a … on it, going from the original configuration to one which combines all the changes of the rules applied in parallel.  If you click on the … on the double arrow you want to see the rules which were applied in parallel, as well as the diff of the combined rule, also as a K rule</a:t>
            </a:r>
          </a:p>
          <a:p>
            <a:r>
              <a:rPr lang="en-US" dirty="0" smtClean="0"/>
              <a:t>Another option is to select a number of arrows and to be told if they can be applied in parallel.  If they can, then you want to combine them into a parallel step and see the same information as above.</a:t>
            </a:r>
            <a:endParaRPr lang="en-US" dirty="0"/>
          </a:p>
        </p:txBody>
      </p:sp>
    </p:spTree>
    <p:extLst>
      <p:ext uri="{BB962C8B-B14F-4D97-AF65-F5344CB8AC3E}">
        <p14:creationId xmlns:p14="http://schemas.microsoft.com/office/powerpoint/2010/main" val="4068891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Exploring Multiple Steps in Depth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Another option when I right-click a configuration is to tell it how many forward steps I want to execute.  Say 10.</a:t>
            </a:r>
          </a:p>
          <a:p>
            <a:r>
              <a:rPr lang="en-US" dirty="0" smtClean="0"/>
              <a:t>Then it should only show me the reached configuration after 10 steps, with a special kind of multi-arrow which also has a … on it, like the one-step arrow.  </a:t>
            </a:r>
            <a:r>
              <a:rPr lang="en-US" dirty="0"/>
              <a:t>W</a:t>
            </a:r>
            <a:r>
              <a:rPr lang="en-US" dirty="0" smtClean="0"/>
              <a:t>hen I click on … I want to have at least the options:</a:t>
            </a:r>
          </a:p>
          <a:p>
            <a:pPr lvl="1"/>
            <a:r>
              <a:rPr lang="en-US" dirty="0" smtClean="0"/>
              <a:t>Expand it into the compound one-steps, but I’d like to be able to that both incrementally (with … for the rest of the steps) and all at once</a:t>
            </a:r>
          </a:p>
          <a:p>
            <a:pPr lvl="1"/>
            <a:r>
              <a:rPr lang="en-US" dirty="0" smtClean="0"/>
              <a:t>Without expanding it, to show me the resulting diff, obviously as a K rule</a:t>
            </a:r>
          </a:p>
          <a:p>
            <a:r>
              <a:rPr lang="en-US" dirty="0" smtClean="0"/>
              <a:t>Another related option when I right-click a configuration is to tell it how many maximal parallel steps to execute.  When this happens, the steps which are normal steps should be displayed as normal one-step arrows, while the parallel ones should be displayed using the special arrow for parallel steps</a:t>
            </a:r>
            <a:endParaRPr lang="en-US" dirty="0"/>
          </a:p>
        </p:txBody>
      </p:sp>
    </p:spTree>
    <p:extLst>
      <p:ext uri="{BB962C8B-B14F-4D97-AF65-F5344CB8AC3E}">
        <p14:creationId xmlns:p14="http://schemas.microsoft.com/office/powerpoint/2010/main" val="15492215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Getting </a:t>
            </a:r>
            <a:r>
              <a:rPr lang="en-US" dirty="0"/>
              <a:t>S</a:t>
            </a:r>
            <a:r>
              <a:rPr lang="en-US" dirty="0" smtClean="0"/>
              <a:t>tuck</a:t>
            </a:r>
            <a:endParaRPr lang="en-US" dirty="0"/>
          </a:p>
        </p:txBody>
      </p:sp>
      <p:sp>
        <p:nvSpPr>
          <p:cNvPr id="3" name="Content Placeholder 2"/>
          <p:cNvSpPr>
            <a:spLocks noGrp="1"/>
          </p:cNvSpPr>
          <p:nvPr>
            <p:ph idx="1"/>
          </p:nvPr>
        </p:nvSpPr>
        <p:spPr/>
        <p:txBody>
          <a:bodyPr/>
          <a:lstStyle/>
          <a:p>
            <a:r>
              <a:rPr lang="en-US" b="1" u="sng" dirty="0" smtClean="0"/>
              <a:t>Problem: </a:t>
            </a:r>
            <a:r>
              <a:rPr lang="en-US" dirty="0" smtClean="0"/>
              <a:t>Suppose that you </a:t>
            </a:r>
            <a:r>
              <a:rPr lang="en-US" dirty="0" err="1" smtClean="0"/>
              <a:t>krun</a:t>
            </a:r>
            <a:r>
              <a:rPr lang="en-US" dirty="0" smtClean="0"/>
              <a:t> a program and you reach a stuck configuration which you think should not be stuck. Specifically, you believe that a certain rule should apply, but it does not apply.</a:t>
            </a:r>
          </a:p>
          <a:p>
            <a:r>
              <a:rPr lang="en-US" dirty="0" smtClean="0"/>
              <a:t>For any configuration, the user wants to be able to inquire whether a certain rule matches or not, and if not why not: structural mismatch (where do the two terms differ?  color the diff with red?)?  Sort membership failed?  Side condition failed?</a:t>
            </a:r>
            <a:endParaRPr lang="en-US" dirty="0"/>
          </a:p>
        </p:txBody>
      </p:sp>
    </p:spTree>
    <p:extLst>
      <p:ext uri="{BB962C8B-B14F-4D97-AF65-F5344CB8AC3E}">
        <p14:creationId xmlns:p14="http://schemas.microsoft.com/office/powerpoint/2010/main" val="616831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Clarifications</a:t>
            </a:r>
            <a:endParaRPr lang="en-US" dirty="0"/>
          </a:p>
        </p:txBody>
      </p:sp>
      <p:sp>
        <p:nvSpPr>
          <p:cNvPr id="3" name="Content Placeholder 2"/>
          <p:cNvSpPr>
            <a:spLocks noGrp="1"/>
          </p:cNvSpPr>
          <p:nvPr>
            <p:ph idx="1"/>
          </p:nvPr>
        </p:nvSpPr>
        <p:spPr/>
        <p:txBody>
          <a:bodyPr>
            <a:normAutofit lnSpcReduction="10000"/>
          </a:bodyPr>
          <a:lstStyle/>
          <a:p>
            <a:r>
              <a:rPr lang="en-US" dirty="0" smtClean="0"/>
              <a:t>We want the rewrite engine / backend to implement a minimal interface, the “Rewrite Engine API”, which should be the only means the K tools, e.g. the debugger, communicate with the rewrite engine</a:t>
            </a:r>
          </a:p>
          <a:p>
            <a:r>
              <a:rPr lang="en-US" dirty="0" smtClean="0"/>
              <a:t>The KORE data-structures should provide the capability to hold backend-specific data as “</a:t>
            </a:r>
            <a:r>
              <a:rPr lang="en-US" dirty="0" err="1" smtClean="0"/>
              <a:t>blackboxes</a:t>
            </a:r>
            <a:r>
              <a:rPr lang="en-US" dirty="0" smtClean="0"/>
              <a:t>”, for efficiency purposes.  This way, for example, we can implement an efficient strategy language on top of any rewrite engine backend, without having to go back and forth between KORE and backend representation of terms.  The debugger will use the same capability, displaying the </a:t>
            </a:r>
            <a:r>
              <a:rPr lang="en-US" dirty="0" err="1" smtClean="0"/>
              <a:t>blackboxes</a:t>
            </a:r>
            <a:r>
              <a:rPr lang="en-US" dirty="0" smtClean="0"/>
              <a:t> as “…”.  Specific rewrite engine API functions should exist to extract KORE from such </a:t>
            </a:r>
            <a:r>
              <a:rPr lang="en-US" dirty="0" err="1" smtClean="0"/>
              <a:t>blackboxes</a:t>
            </a:r>
            <a:r>
              <a:rPr lang="en-US" dirty="0" smtClean="0"/>
              <a:t> when needed.</a:t>
            </a:r>
            <a:endParaRPr lang="en-US" dirty="0"/>
          </a:p>
        </p:txBody>
      </p:sp>
    </p:spTree>
    <p:extLst>
      <p:ext uri="{BB962C8B-B14F-4D97-AF65-F5344CB8AC3E}">
        <p14:creationId xmlns:p14="http://schemas.microsoft.com/office/powerpoint/2010/main" val="12114334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8621</TotalTime>
  <Words>1570</Words>
  <Application>Microsoft Office PowerPoint</Application>
  <PresentationFormat>Widescreen</PresentationFormat>
  <Paragraphs>80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The K Debugger</vt:lpstr>
      <vt:lpstr>Overview</vt:lpstr>
      <vt:lpstr>Overview</vt:lpstr>
      <vt:lpstr>What the Debugger Really Is</vt:lpstr>
      <vt:lpstr>Debugger Functionality</vt:lpstr>
      <vt:lpstr>Observing Configurations</vt:lpstr>
      <vt:lpstr>Exploring Only One Step</vt:lpstr>
      <vt:lpstr>Exploring All One Step</vt:lpstr>
      <vt:lpstr>Exploring Multiple Steps in Depth</vt:lpstr>
      <vt:lpstr>When Getting Stuck</vt:lpstr>
      <vt:lpstr>Clarifications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 Debugging</dc:title>
  <dc:creator>Grigore Rosu</dc:creator>
  <cp:lastModifiedBy>Grigore Rosu</cp:lastModifiedBy>
  <cp:revision>40</cp:revision>
  <dcterms:created xsi:type="dcterms:W3CDTF">2014-12-26T21:35:02Z</dcterms:created>
  <dcterms:modified xsi:type="dcterms:W3CDTF">2015-01-01T21:16:10Z</dcterms:modified>
</cp:coreProperties>
</file>