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8"/>
  </p:notesMasterIdLst>
  <p:sldIdLst>
    <p:sldId id="257" r:id="rId2"/>
    <p:sldId id="272" r:id="rId3"/>
    <p:sldId id="259" r:id="rId4"/>
    <p:sldId id="260" r:id="rId5"/>
    <p:sldId id="262" r:id="rId6"/>
    <p:sldId id="268" r:id="rId7"/>
    <p:sldId id="263" r:id="rId8"/>
    <p:sldId id="261" r:id="rId9"/>
    <p:sldId id="264" r:id="rId10"/>
    <p:sldId id="271" r:id="rId11"/>
    <p:sldId id="265" r:id="rId12"/>
    <p:sldId id="267" r:id="rId13"/>
    <p:sldId id="269" r:id="rId14"/>
    <p:sldId id="270" r:id="rId15"/>
    <p:sldId id="309" r:id="rId16"/>
    <p:sldId id="258" r:id="rId17"/>
    <p:sldId id="273" r:id="rId18"/>
    <p:sldId id="266" r:id="rId19"/>
    <p:sldId id="28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6" r:id="rId30"/>
    <p:sldId id="287" r:id="rId31"/>
    <p:sldId id="288" r:id="rId32"/>
    <p:sldId id="289" r:id="rId33"/>
    <p:sldId id="290" r:id="rId34"/>
    <p:sldId id="291" r:id="rId35"/>
    <p:sldId id="274" r:id="rId36"/>
    <p:sldId id="307" r:id="rId37"/>
    <p:sldId id="292" r:id="rId38"/>
    <p:sldId id="293" r:id="rId39"/>
    <p:sldId id="312" r:id="rId40"/>
    <p:sldId id="296" r:id="rId41"/>
    <p:sldId id="294" r:id="rId42"/>
    <p:sldId id="297" r:id="rId43"/>
    <p:sldId id="298" r:id="rId44"/>
    <p:sldId id="299" r:id="rId45"/>
    <p:sldId id="300" r:id="rId46"/>
    <p:sldId id="313" r:id="rId47"/>
    <p:sldId id="301" r:id="rId48"/>
    <p:sldId id="302" r:id="rId49"/>
    <p:sldId id="303" r:id="rId50"/>
    <p:sldId id="295" r:id="rId51"/>
    <p:sldId id="305" r:id="rId52"/>
    <p:sldId id="304" r:id="rId53"/>
    <p:sldId id="306" r:id="rId54"/>
    <p:sldId id="310" r:id="rId55"/>
    <p:sldId id="311" r:id="rId56"/>
    <p:sldId id="308" r:id="rId5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91"/>
    <p:restoredTop sz="83312"/>
  </p:normalViewPr>
  <p:slideViewPr>
    <p:cSldViewPr snapToGrid="0" snapToObjects="1">
      <p:cViewPr varScale="1">
        <p:scale>
          <a:sx n="112" d="100"/>
          <a:sy n="112" d="100"/>
        </p:scale>
        <p:origin x="77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5EFF69-8272-DA4A-954E-56D8C08D555A}" type="datetimeFigureOut">
              <a:rPr lang="ru-RU" smtClean="0"/>
              <a:t>22.11.2024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26B520-3CE1-184E-B2C3-F4EC7ABF83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47750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26B520-3CE1-184E-B2C3-F4EC7ABF83E4}" type="slidenum">
              <a:rPr lang="ru-RU" smtClean="0"/>
              <a:t>43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19186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Google:</a:t>
            </a:r>
            <a:br>
              <a:rPr lang="en-US" dirty="0"/>
            </a:br>
            <a:r>
              <a:rPr lang="ru-RU" dirty="0"/>
              <a:t>проблема: нерелевантные результаты поиска в существующих поисковых системах</a:t>
            </a:r>
            <a:r>
              <a:rPr lang="en-US" dirty="0"/>
              <a:t>; </a:t>
            </a:r>
            <a:r>
              <a:rPr lang="ru-RU" dirty="0"/>
              <a:t>сложно найти релевантную информацию.</a:t>
            </a:r>
            <a:br>
              <a:rPr lang="ru-RU" dirty="0"/>
            </a:br>
            <a:r>
              <a:rPr lang="ru-RU" dirty="0"/>
              <a:t>решение: Технология поиска, обеспечивающие релевантную поисковую выдачу</a:t>
            </a:r>
            <a:br>
              <a:rPr lang="ru-RU" dirty="0"/>
            </a:br>
            <a:br>
              <a:rPr lang="en-US" dirty="0"/>
            </a:br>
            <a:br>
              <a:rPr lang="ru-RU" dirty="0"/>
            </a:b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26B520-3CE1-184E-B2C3-F4EC7ABF83E4}" type="slidenum">
              <a:rPr lang="ru-RU" smtClean="0"/>
              <a:t>51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30604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D62491-F096-5A46-AE11-58B63A4A12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F971158-E1A3-AC44-A939-1169F57C50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3E7EA4B-BB30-964B-9DD8-54E91E048E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3ACEA-FEFC-2745-A790-2040EBC2B2E6}" type="datetimeFigureOut">
              <a:rPr lang="ru-RU" smtClean="0"/>
              <a:t>22.11.2024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CE4E519-FBB8-154C-B38C-FC32F55B50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DB61748-B48E-BF42-9AF7-92CE41F59F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C1C03-FA73-9447-BB21-BAF6510FBE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27349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45A4E1-0EE5-B04D-BC87-8066B909C3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890E2AB-C7C2-E84C-8315-8855AEAB41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235D3EF-65B7-E646-A912-55FE9793C4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3ACEA-FEFC-2745-A790-2040EBC2B2E6}" type="datetimeFigureOut">
              <a:rPr lang="ru-RU" smtClean="0"/>
              <a:t>22.11.2024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00877A1-9203-2544-AF95-BD14AD8312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512C4D7-E6D7-AB48-9CA7-72E00F417E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C1C03-FA73-9447-BB21-BAF6510FBE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97563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872600-DC5E-C14A-8D43-740521BDEA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61E2B9A-4BA1-6A4A-8807-D9B6AD3F55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BD7270B-84FF-B244-996F-A42F787DCD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3ACEA-FEFC-2745-A790-2040EBC2B2E6}" type="datetimeFigureOut">
              <a:rPr lang="ru-RU" smtClean="0"/>
              <a:t>22.11.2024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F678813-B654-144B-B2ED-A0FD1D256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8431DF6-442A-A44E-A868-4E0E011CE3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C1C03-FA73-9447-BB21-BAF6510FBE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9328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314909-3498-124B-AC39-0A7C7DEBC1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1DC6B47-3A70-9148-A86A-2962F46CD8C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4C97E33-D9FE-4F4C-90D7-FF2F08094B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4D4487F-3B22-4A4A-B568-287DD697B1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3ACEA-FEFC-2745-A790-2040EBC2B2E6}" type="datetimeFigureOut">
              <a:rPr lang="ru-RU" smtClean="0"/>
              <a:t>22.11.2024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C072122-8A3F-0E42-A44C-0479674F1D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70508AB-5EB8-8B47-BBFE-14302BFD55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C1C03-FA73-9447-BB21-BAF6510FBE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61376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521ECA-CEA7-8B43-ACCB-7FBB350B87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365892C-4C1D-5D4E-B3F1-6B95B98394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F2D8D80-0B50-554A-8C99-193860CF8D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C665FF8B-64B2-C641-ACC4-5D30BC585F7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0F66D305-AF2C-5246-913E-FEA4E2092E8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1B73DB25-8E63-B749-942F-EAD803B4AB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3ACEA-FEFC-2745-A790-2040EBC2B2E6}" type="datetimeFigureOut">
              <a:rPr lang="ru-RU" smtClean="0"/>
              <a:t>22.11.2024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D9C12753-A688-C045-9C2A-4BBD5E4332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1942F18D-07FB-8A47-84AF-E6FBE36DA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C1C03-FA73-9447-BB21-BAF6510FBE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94603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8C999D-6D14-5A48-B631-978662BCFE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4A6DECF-8A2A-824C-BF82-0EE341E7D6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3ACEA-FEFC-2745-A790-2040EBC2B2E6}" type="datetimeFigureOut">
              <a:rPr lang="ru-RU" smtClean="0"/>
              <a:t>22.11.2024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AED17669-170E-5F49-80D3-357BAA5FAB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CD15241-1314-5544-8ED5-A7FDCEA67A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C1C03-FA73-9447-BB21-BAF6510FBE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83196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18A62396-B052-AC45-B609-6DC1692872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3ACEA-FEFC-2745-A790-2040EBC2B2E6}" type="datetimeFigureOut">
              <a:rPr lang="ru-RU" smtClean="0"/>
              <a:t>22.11.2024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DD33E9A7-DAA2-9E49-BD05-C573D17D19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E1690CA-361F-954D-A713-E1C4FAA0C4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C1C03-FA73-9447-BB21-BAF6510FBE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59085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4A6D290-AB8A-004B-91DE-D8346C82B1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C1F4204-A901-6442-AB27-91CB9B822D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B2679D3-2277-5E4C-B965-7B93297332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0AB9658-770D-DB40-87C1-B88B60A953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3ACEA-FEFC-2745-A790-2040EBC2B2E6}" type="datetimeFigureOut">
              <a:rPr lang="ru-RU" smtClean="0"/>
              <a:t>22.11.2024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9C26B45-6FEA-4A42-A309-D493A8148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77D1A25-E195-8E41-AA9E-352F07BA3D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C1C03-FA73-9447-BB21-BAF6510FBE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61030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461C30-CB05-2C46-AD48-89B1C759DE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2AE8055-99E8-6042-AD66-F8BC3FAF90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3C7164C-5474-0B4B-8F31-819BFD3F3F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847A6B3-BD40-AA48-8F7A-841F7AB215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3ACEA-FEFC-2745-A790-2040EBC2B2E6}" type="datetimeFigureOut">
              <a:rPr lang="ru-RU" smtClean="0"/>
              <a:t>22.11.2024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A1C102E-079A-4F4F-8984-49619147B1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1A1C5B9-344B-AB41-91D5-0989794A80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C1C03-FA73-9447-BB21-BAF6510FBE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6962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75AF34D-ED53-D240-8E98-804B453579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83D0D57-3E1E-E148-9C36-38BDA61333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3966AB7-322D-1740-AF45-6835675BB4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3ACEA-FEFC-2745-A790-2040EBC2B2E6}" type="datetimeFigureOut">
              <a:rPr lang="ru-RU" smtClean="0"/>
              <a:t>22.11.2024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770BC55-C32E-D84E-8B1A-883793933C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17DF44F-32C6-0C4F-B0B2-310880265B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C1C03-FA73-9447-BB21-BAF6510FBE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65677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0774481C-8C71-9F4B-ABBB-5E5C4364831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DF3064A-58D5-5F46-B989-0B5E047198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ED73C66-1701-A147-B09C-DDFE91C386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3ACEA-FEFC-2745-A790-2040EBC2B2E6}" type="datetimeFigureOut">
              <a:rPr lang="ru-RU" smtClean="0"/>
              <a:t>22.11.2024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042EEB3-644A-A24A-888A-20E39C16AC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DEC7913-12DE-1540-883C-4334C03B98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C1C03-FA73-9447-BB21-BAF6510FBE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38993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BF60476-A7B9-CC47-BB8A-2332CB9D6F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094E068-B9BF-5B4E-9034-279D2C77C7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35C528D-3454-6142-9852-6562C7F53B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D3ACEA-FEFC-2745-A790-2040EBC2B2E6}" type="datetimeFigureOut">
              <a:rPr lang="ru-RU" smtClean="0"/>
              <a:t>22.11.2024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F745305-799A-9941-9636-DEAE28210C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BC057F6-67A9-7E41-9223-EC676C33F6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8C1C03-FA73-9447-BB21-BAF6510FBE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86241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EUH3ZX0SbNA?feature=oembed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Slack" TargetMode="External"/><Relationship Id="rId2" Type="http://schemas.openxmlformats.org/officeDocument/2006/relationships/hyperlink" Target="https://ru.wikipedia.org/wiki/%D0%A1%D1%82%D0%B0%D1%80%D1%82%D0%B0%D0%B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u.wikipedia.org/wiki/Instagram" TargetMode="External"/><Relationship Id="rId5" Type="http://schemas.openxmlformats.org/officeDocument/2006/relationships/hyperlink" Target="https://ru.wikipedia.org/wiki/Netflix" TargetMode="External"/><Relationship Id="rId4" Type="http://schemas.openxmlformats.org/officeDocument/2006/relationships/hyperlink" Target="https://en.wikipedia.org/wiki/Glitch_(video_game)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hyperlink" Target="https://ru.wikipedia.org/wiki/%D0%91%D0%B5%D1%80%D0%B5%D0%B6%D0%BB%D0%B8%D0%B2%D0%BE%D0%B5_%D0%BF%D1%80%D0%BE%D0%B8%D0%B7%D0%B2%D0%BE%D0%B4%D1%81%D1%82%D0%B2%D0%BE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hyperlink" Target="https://www.litres.ru/erik-ris/biznes-s-nulya-metod-lean-startup-dlya-bystrogo-testirova-6653343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s://tilda.education/articles-jobs-to-be-done#rec21108694" TargetMode="External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eathwishcoffee.com/" TargetMode="External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warbyparker.com/" TargetMode="External"/><Relationship Id="rId4" Type="http://schemas.openxmlformats.org/officeDocument/2006/relationships/hyperlink" Target="https://www.beeswrap.com/" TargetMode="Externa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jpe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hyperlink" Target="https://miro.com/app/board/o9J_lLR0k1U=/" TargetMode="External"/><Relationship Id="rId7" Type="http://schemas.openxmlformats.org/officeDocument/2006/relationships/hyperlink" Target="https://neoschronos.com/assets/lean-canvas.xlsx" TargetMode="External"/><Relationship Id="rId2" Type="http://schemas.openxmlformats.org/officeDocument/2006/relationships/hyperlink" Target="https://miro.com/templates/lean-canvas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neoschronos.com/assets/lean-canvas.xls" TargetMode="External"/><Relationship Id="rId5" Type="http://schemas.openxmlformats.org/officeDocument/2006/relationships/hyperlink" Target="https://docs.google.com/spreadsheets/d/1vMRlnenuxvIR0OSsplcG8rKc5vy4nrjXLz06peDfAhw/edit#gid=0" TargetMode="External"/><Relationship Id="rId4" Type="http://schemas.openxmlformats.org/officeDocument/2006/relationships/hyperlink" Target="https://miro.com/app/board/uXjVOfLPR7I=/" TargetMode="Externa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6lP0gtIGaco?feature=oembed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4325C8-3385-9048-B04F-9DC0CC7175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649590"/>
            <a:ext cx="9144000" cy="1983187"/>
          </a:xfrm>
        </p:spPr>
        <p:txBody>
          <a:bodyPr>
            <a:normAutofit/>
          </a:bodyPr>
          <a:lstStyle/>
          <a:p>
            <a:r>
              <a:rPr lang="ru-RU" sz="6600" dirty="0">
                <a:solidFill>
                  <a:srgbClr val="C00000"/>
                </a:solidFill>
              </a:rPr>
              <a:t>Стартапы</a:t>
            </a:r>
            <a:br>
              <a:rPr lang="ru-RU" sz="6600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US" sz="6600" dirty="0">
                <a:solidFill>
                  <a:schemeClr val="accent6">
                    <a:lumMod val="50000"/>
                  </a:schemeClr>
                </a:solidFill>
              </a:rPr>
              <a:t>Lean Startup</a:t>
            </a:r>
            <a:endParaRPr lang="ru-RU" sz="66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F4A239C-2F7B-3443-BF8A-80110565D6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32777"/>
            <a:ext cx="9144000" cy="459163"/>
          </a:xfrm>
        </p:spPr>
        <p:txBody>
          <a:bodyPr>
            <a:normAutofit/>
          </a:bodyPr>
          <a:lstStyle/>
          <a:p>
            <a:r>
              <a:rPr lang="ru-RU" dirty="0"/>
              <a:t>Про стартапы и про «бережливый стартап»</a:t>
            </a:r>
          </a:p>
          <a:p>
            <a:endParaRPr lang="ru-RU" dirty="0"/>
          </a:p>
          <a:p>
            <a:endParaRPr lang="en-US" dirty="0"/>
          </a:p>
          <a:p>
            <a:endParaRPr lang="en-US" dirty="0"/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E6F0A75-AED9-D548-8F89-06654AE65A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3987" y="181248"/>
            <a:ext cx="3069020" cy="90675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FC01E9D-0F8C-C342-8B4E-23ECCA7B9B63}"/>
              </a:ext>
            </a:extLst>
          </p:cNvPr>
          <p:cNvSpPr txBox="1"/>
          <p:nvPr/>
        </p:nvSpPr>
        <p:spPr>
          <a:xfrm>
            <a:off x="7940012" y="257887"/>
            <a:ext cx="41600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solidFill>
                  <a:schemeClr val="accent6"/>
                </a:solidFill>
              </a:rPr>
              <a:t>Курс «Менеджмент разработки ПО»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4505E50-C3E1-C24D-D682-8E0903233947}"/>
              </a:ext>
            </a:extLst>
          </p:cNvPr>
          <p:cNvSpPr txBox="1"/>
          <p:nvPr/>
        </p:nvSpPr>
        <p:spPr>
          <a:xfrm>
            <a:off x="4418275" y="6369159"/>
            <a:ext cx="33927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© </a:t>
            </a:r>
            <a:r>
              <a:rPr lang="ru-RU" sz="2000" dirty="0"/>
              <a:t>Валерий Студенников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4417342-11A8-784D-FB87-AF6EE55C54C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0768" b="11093"/>
          <a:stretch/>
        </p:blipFill>
        <p:spPr>
          <a:xfrm>
            <a:off x="2522054" y="3733051"/>
            <a:ext cx="6870352" cy="2505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83696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Мультимедиа в Интернете 3" descr="Стартап: что это такое | Виды стартапов | Как создать StartUp + ТОП-5 успешных идеи стартапов">
            <a:hlinkClick r:id="" action="ppaction://media"/>
            <a:extLst>
              <a:ext uri="{FF2B5EF4-FFF2-40B4-BE49-F238E27FC236}">
                <a16:creationId xmlns:a16="http://schemas.microsoft.com/office/drawing/2014/main" id="{1BEB7630-8BEC-1843-8A1C-2AC9B3A8BDFE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6973" y="0"/>
            <a:ext cx="1213805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108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5027C46-9603-4649-9A50-A424191CC77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16000"/>
          </a:blip>
          <a:stretch>
            <a:fillRect/>
          </a:stretch>
        </p:blipFill>
        <p:spPr>
          <a:xfrm>
            <a:off x="0" y="319156"/>
            <a:ext cx="12192000" cy="6219688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4E4F0E-0B07-8C49-81B6-461BA05E48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52475"/>
          </a:xfrm>
        </p:spPr>
        <p:txBody>
          <a:bodyPr/>
          <a:lstStyle/>
          <a:p>
            <a:r>
              <a:rPr lang="ru-RU" dirty="0"/>
              <a:t>Стартап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B242D2A-FCD3-D945-8C10-9305620EF2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80160"/>
            <a:ext cx="10515600" cy="5049203"/>
          </a:xfrm>
        </p:spPr>
        <p:txBody>
          <a:bodyPr>
            <a:normAutofit lnSpcReduction="10000"/>
          </a:bodyPr>
          <a:lstStyle/>
          <a:p>
            <a:r>
              <a:rPr lang="ru-RU" dirty="0"/>
              <a:t>Стартап — компания с короткой историей операционной деятельности</a:t>
            </a:r>
          </a:p>
          <a:p>
            <a:r>
              <a:rPr lang="ru-RU" dirty="0"/>
              <a:t>Стартап — это коммерческое предприятие, основанное на какой-либо </a:t>
            </a:r>
            <a:r>
              <a:rPr lang="ru-RU" b="1" dirty="0"/>
              <a:t>(инновационной</a:t>
            </a:r>
            <a:r>
              <a:rPr lang="en-US" b="1" dirty="0"/>
              <a:t>, </a:t>
            </a:r>
            <a:r>
              <a:rPr lang="ru-RU" b="1" dirty="0"/>
              <a:t>технологической) идее</a:t>
            </a:r>
            <a:r>
              <a:rPr lang="ru-RU" dirty="0"/>
              <a:t> и требующий финансирования для развития</a:t>
            </a:r>
          </a:p>
          <a:p>
            <a:r>
              <a:rPr lang="ru-RU" dirty="0"/>
              <a:t>Характеризуются </a:t>
            </a:r>
            <a:r>
              <a:rPr lang="ru-RU" b="1" dirty="0"/>
              <a:t>масштабируемой бизнес-моделью</a:t>
            </a:r>
          </a:p>
          <a:p>
            <a:r>
              <a:rPr lang="ru-RU" dirty="0"/>
              <a:t>Стартапом может быть названа организация, создающая </a:t>
            </a:r>
            <a:r>
              <a:rPr lang="ru-RU" b="1" dirty="0"/>
              <a:t>новый продукт или услугу</a:t>
            </a:r>
            <a:r>
              <a:rPr lang="ru-RU" dirty="0"/>
              <a:t> (продуктовую инновацию) </a:t>
            </a:r>
            <a:r>
              <a:rPr lang="ru-RU" b="1" dirty="0"/>
              <a:t>в условиях высокой неопределённости</a:t>
            </a:r>
          </a:p>
          <a:p>
            <a:r>
              <a:rPr lang="ru-RU" dirty="0"/>
              <a:t>Главная характеристика стартапов — </a:t>
            </a:r>
            <a:r>
              <a:rPr lang="ru-RU" b="1" dirty="0"/>
              <a:t>быстрый рост</a:t>
            </a:r>
          </a:p>
          <a:p>
            <a:r>
              <a:rPr lang="ru-RU" b="1" dirty="0"/>
              <a:t>Высокая роль технологий</a:t>
            </a:r>
            <a:r>
              <a:rPr lang="ru-RU" dirty="0"/>
              <a:t> в обеспечении устойчивого роста, но не обязательно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6178285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BD4A54-4B7E-994F-97BC-FEA7FE367C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7523" y="266652"/>
            <a:ext cx="10515600" cy="760290"/>
          </a:xfrm>
        </p:spPr>
        <p:txBody>
          <a:bodyPr/>
          <a:lstStyle/>
          <a:p>
            <a:r>
              <a:rPr lang="ru-RU" dirty="0"/>
              <a:t>Стартапы: особенности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B235E5B-9827-274C-B58D-DA811D2BB6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7522" y="1125416"/>
            <a:ext cx="11201107" cy="545406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500"/>
              </a:spcBef>
            </a:pPr>
            <a:r>
              <a:rPr lang="ru-RU" sz="2200" dirty="0"/>
              <a:t>Ориентация на </a:t>
            </a:r>
            <a:r>
              <a:rPr lang="ru-RU" sz="2200" b="1" dirty="0"/>
              <a:t>быстрый рост и быстрый захват рынков</a:t>
            </a:r>
            <a:endParaRPr lang="en-US" sz="2200" b="1" dirty="0"/>
          </a:p>
          <a:p>
            <a:pPr>
              <a:lnSpc>
                <a:spcPct val="100000"/>
              </a:lnSpc>
              <a:spcBef>
                <a:spcPts val="500"/>
              </a:spcBef>
            </a:pPr>
            <a:r>
              <a:rPr lang="ru-RU" sz="2200" b="1" dirty="0"/>
              <a:t>Риски</a:t>
            </a:r>
            <a:r>
              <a:rPr lang="ru-RU" sz="2200" dirty="0"/>
              <a:t>: 9 из 10 стартапов терпят неудачу</a:t>
            </a:r>
          </a:p>
          <a:p>
            <a:pPr>
              <a:lnSpc>
                <a:spcPct val="100000"/>
              </a:lnSpc>
              <a:spcBef>
                <a:spcPts val="500"/>
              </a:spcBef>
            </a:pPr>
            <a:r>
              <a:rPr lang="ru-RU" sz="2200" dirty="0"/>
              <a:t>Большие риски и </a:t>
            </a:r>
            <a:r>
              <a:rPr lang="ru-RU" sz="2200" b="1" dirty="0"/>
              <a:t>большие возможности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ru-RU" sz="2000" dirty="0"/>
              <a:t>«Единороги» (</a:t>
            </a:r>
            <a:r>
              <a:rPr lang="en-US" sz="2000" dirty="0"/>
              <a:t>Unicorn</a:t>
            </a:r>
            <a:r>
              <a:rPr lang="ru-RU" sz="2000" dirty="0"/>
              <a:t>)</a:t>
            </a:r>
            <a:r>
              <a:rPr lang="en-US" sz="2000" dirty="0"/>
              <a:t> — </a:t>
            </a:r>
            <a:r>
              <a:rPr lang="ru-RU" sz="2000" dirty="0"/>
              <a:t>стартапы с оценкой более </a:t>
            </a:r>
            <a:r>
              <a:rPr lang="en-US" sz="2000" dirty="0"/>
              <a:t>$</a:t>
            </a:r>
            <a:r>
              <a:rPr lang="ru-RU" sz="2000" dirty="0"/>
              <a:t>1</a:t>
            </a:r>
            <a:r>
              <a:rPr lang="en-US" sz="2000" dirty="0"/>
              <a:t> </a:t>
            </a:r>
            <a:r>
              <a:rPr lang="ru-RU" sz="2000" dirty="0"/>
              <a:t>млрд</a:t>
            </a:r>
          </a:p>
          <a:p>
            <a:pPr>
              <a:lnSpc>
                <a:spcPct val="100000"/>
              </a:lnSpc>
              <a:spcBef>
                <a:spcPts val="500"/>
              </a:spcBef>
            </a:pPr>
            <a:r>
              <a:rPr lang="ru-RU" sz="2200" dirty="0"/>
              <a:t>Требуют </a:t>
            </a:r>
            <a:r>
              <a:rPr lang="ru-RU" sz="2200" b="1" dirty="0"/>
              <a:t>больших инвестиций</a:t>
            </a:r>
            <a:r>
              <a:rPr lang="ru-RU" sz="2200" dirty="0"/>
              <a:t>, чтобы обеспечить </a:t>
            </a:r>
            <a:r>
              <a:rPr lang="ru-RU" sz="2200" b="1" dirty="0"/>
              <a:t>быстрый рост</a:t>
            </a:r>
            <a:r>
              <a:rPr lang="ru-RU" sz="2200" dirty="0"/>
              <a:t> и опередить конкурентов</a:t>
            </a:r>
          </a:p>
          <a:p>
            <a:pPr lvl="1">
              <a:lnSpc>
                <a:spcPct val="100000"/>
              </a:lnSpc>
            </a:pPr>
            <a:r>
              <a:rPr lang="en-US" sz="2000" dirty="0"/>
              <a:t>«Burn rate» — </a:t>
            </a:r>
            <a:r>
              <a:rPr lang="ru-RU" sz="2000" dirty="0"/>
              <a:t>скорость сжигания инвестиций.</a:t>
            </a:r>
            <a:br>
              <a:rPr lang="ru-RU" sz="2000" dirty="0"/>
            </a:br>
            <a:r>
              <a:rPr lang="ru-RU" sz="2000" b="1" dirty="0"/>
              <a:t>Отечественные стартапы</a:t>
            </a:r>
            <a:r>
              <a:rPr lang="ru-RU" sz="2000" dirty="0"/>
              <a:t> часто критикуют за </a:t>
            </a:r>
            <a:r>
              <a:rPr lang="ru-RU" sz="2000" b="1" dirty="0"/>
              <a:t>недостаточный «аппетит к риску»</a:t>
            </a:r>
            <a:r>
              <a:rPr lang="ru-RU" sz="2000" dirty="0"/>
              <a:t>, мы в России слишком «боимся потерять деньги» и наши предприниматели как следствие недостаточно амбициозны</a:t>
            </a:r>
          </a:p>
          <a:p>
            <a:pPr>
              <a:lnSpc>
                <a:spcPct val="100000"/>
              </a:lnSpc>
              <a:spcBef>
                <a:spcPts val="500"/>
              </a:spcBef>
            </a:pPr>
            <a:r>
              <a:rPr lang="ru-RU" sz="2200" dirty="0"/>
              <a:t>Почему стартапы проваливаются: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ru-RU" sz="2000" dirty="0"/>
              <a:t>Не попали в рынок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ru-RU" sz="2000" dirty="0"/>
              <a:t>Неработающая бизнес-модель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ru-RU" sz="2000" dirty="0"/>
              <a:t>Слабые основатели, «не осилили»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ru-RU" sz="2000" dirty="0"/>
              <a:t>Слабая / несплочённая /</a:t>
            </a:r>
            <a:r>
              <a:rPr lang="en-US" sz="2000" dirty="0"/>
              <a:t> </a:t>
            </a:r>
            <a:r>
              <a:rPr lang="ru-RU" sz="2000" dirty="0"/>
              <a:t>невовлечённая команда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ru-RU" sz="2000" dirty="0"/>
              <a:t>Не нашли инвестиции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ru-RU" sz="2000" dirty="0"/>
              <a:t>Технология не взлетела</a:t>
            </a:r>
            <a:endParaRPr lang="en-US" sz="2000" dirty="0"/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2000" dirty="0"/>
              <a:t>….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2210342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B798F60-F202-7C4F-8E0B-DD0986F58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04876"/>
          </a:xfrm>
        </p:spPr>
        <p:txBody>
          <a:bodyPr/>
          <a:lstStyle/>
          <a:p>
            <a:r>
              <a:rPr lang="ru-RU" dirty="0"/>
              <a:t>Стадии роста /</a:t>
            </a:r>
            <a:r>
              <a:rPr lang="en-US" dirty="0"/>
              <a:t> </a:t>
            </a:r>
            <a:r>
              <a:rPr lang="ru-RU" dirty="0"/>
              <a:t>зрелости стартапа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5D46A29-7E24-9743-9B8A-7FEB8033D7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133" y="1270000"/>
            <a:ext cx="9587254" cy="55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691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1C0B3E-5C22-0849-930D-48BA3896A9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6311"/>
            <a:ext cx="10515600" cy="735012"/>
          </a:xfrm>
        </p:spPr>
        <p:txBody>
          <a:bodyPr/>
          <a:lstStyle/>
          <a:p>
            <a:r>
              <a:rPr lang="en-US" dirty="0"/>
              <a:t>Pivot </a:t>
            </a:r>
            <a:r>
              <a:rPr lang="en" dirty="0"/>
              <a:t>(</a:t>
            </a:r>
            <a:r>
              <a:rPr lang="ru-RU" dirty="0"/>
              <a:t>«Вираж»)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FAF124A-12FC-534F-9543-A6381E3015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39483"/>
            <a:ext cx="6251917" cy="5522205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" sz="2000" dirty="0"/>
              <a:t>Pivot («</a:t>
            </a:r>
            <a:r>
              <a:rPr lang="ru-RU" sz="2000" dirty="0"/>
              <a:t>вираж») — резкое изменение направления </a:t>
            </a:r>
            <a:r>
              <a:rPr lang="ru-RU" sz="2000" dirty="0">
                <a:hlinkClick r:id="rId2" tooltip="Стартап"/>
              </a:rPr>
              <a:t>стартапа</a:t>
            </a:r>
            <a:r>
              <a:rPr lang="ru-RU" sz="2000" dirty="0"/>
              <a:t> с целью его дальнейшего развития и сохранения жизнеспособности.</a:t>
            </a:r>
            <a:endParaRPr lang="en-US" sz="2000" dirty="0"/>
          </a:p>
          <a:p>
            <a:pPr marL="0" indent="0">
              <a:lnSpc>
                <a:spcPct val="100000"/>
              </a:lnSpc>
              <a:buNone/>
            </a:pPr>
            <a:r>
              <a:rPr lang="ru-RU" sz="2000" dirty="0"/>
              <a:t>Причины:</a:t>
            </a:r>
            <a:endParaRPr lang="en-US" sz="2000" dirty="0"/>
          </a:p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ru-RU" sz="2000" dirty="0"/>
              <a:t>продукт не закрыл потребности потенциальных покупателей;</a:t>
            </a:r>
          </a:p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ru-RU" sz="2000" dirty="0"/>
              <a:t>на рынке обнаружена высокая конкуренция в нише;</a:t>
            </a:r>
          </a:p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ru-RU" sz="2000" dirty="0"/>
              <a:t>в отрасли произошли серьезные изменения, и концепция потеряла актуальность;</a:t>
            </a:r>
          </a:p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ru-RU" sz="2000" dirty="0"/>
              <a:t>аудитория не увеличивается или есть отток;</a:t>
            </a:r>
          </a:p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ru-RU" sz="2000" dirty="0"/>
              <a:t>проект «вышел на плато», нет развития;</a:t>
            </a:r>
          </a:p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ru-RU" sz="2000" dirty="0"/>
              <a:t>эффективен только один сегмент стартапа;</a:t>
            </a:r>
          </a:p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ru-RU" sz="2000" dirty="0"/>
              <a:t>регулярно поступают отрицательные отзывы</a:t>
            </a:r>
            <a:r>
              <a:rPr lang="en-US" sz="2000" dirty="0"/>
              <a:t>;</a:t>
            </a:r>
          </a:p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ru-RU" sz="2000" dirty="0"/>
              <a:t>при первичном погружении обнаружены более перспективные направления</a:t>
            </a:r>
            <a:r>
              <a:rPr lang="en-US" sz="2000" dirty="0"/>
              <a:t>.</a:t>
            </a:r>
            <a:endParaRPr lang="ru-RU" sz="20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AAE6FE9-3E29-26A2-41EF-046DCBE00365}"/>
              </a:ext>
            </a:extLst>
          </p:cNvPr>
          <p:cNvSpPr txBox="1"/>
          <p:nvPr/>
        </p:nvSpPr>
        <p:spPr>
          <a:xfrm>
            <a:off x="7258928" y="1252025"/>
            <a:ext cx="4529797" cy="509626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ru-RU" sz="2000" dirty="0"/>
              <a:t>Примеры:</a:t>
            </a:r>
            <a:endParaRPr lang="en" sz="2000" dirty="0"/>
          </a:p>
          <a:p>
            <a:pPr marL="285750" indent="-285750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" sz="2000" dirty="0"/>
              <a:t>Airbnb — </a:t>
            </a:r>
            <a:r>
              <a:rPr lang="ru-RU" sz="2000" dirty="0"/>
              <a:t>хостел с надувными матрасами </a:t>
            </a:r>
          </a:p>
          <a:p>
            <a:pPr marL="285750" indent="-285750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" sz="2000" dirty="0"/>
              <a:t>Facebook — </a:t>
            </a:r>
            <a:r>
              <a:rPr lang="ru-RU" sz="2000" dirty="0"/>
              <a:t>онлайн-игра </a:t>
            </a:r>
            <a:r>
              <a:rPr lang="en-US" sz="2000" dirty="0"/>
              <a:t>”</a:t>
            </a:r>
            <a:r>
              <a:rPr lang="en" sz="2000" dirty="0"/>
              <a:t>HotOrNot”</a:t>
            </a:r>
            <a:endParaRPr lang="ru-RU" sz="2000" dirty="0"/>
          </a:p>
          <a:p>
            <a:pPr marL="285750" indent="-285750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" sz="2000" dirty="0"/>
              <a:t>Samsung — </a:t>
            </a:r>
            <a:r>
              <a:rPr lang="ru-RU" sz="2000" dirty="0"/>
              <a:t>продуктовый магазин</a:t>
            </a:r>
          </a:p>
          <a:p>
            <a:pPr marL="285750" indent="-285750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" sz="2000" dirty="0"/>
              <a:t>YouTube — </a:t>
            </a:r>
            <a:r>
              <a:rPr lang="ru-RU" sz="2000" dirty="0"/>
              <a:t>социальная сеть для знакомства </a:t>
            </a:r>
          </a:p>
          <a:p>
            <a:pPr marL="285750" indent="-285750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" sz="2000" dirty="0">
                <a:hlinkClick r:id="rId3" tooltip="Slack"/>
              </a:rPr>
              <a:t>Slack</a:t>
            </a:r>
            <a:r>
              <a:rPr lang="ru-RU" sz="2000" dirty="0"/>
              <a:t> — чат для переписки игры </a:t>
            </a:r>
            <a:r>
              <a:rPr lang="en" sz="2000" dirty="0">
                <a:hlinkClick r:id="rId4" tooltip="en:Glitch (video game)"/>
              </a:rPr>
              <a:t>Glitch</a:t>
            </a:r>
            <a:endParaRPr lang="ru-RU" sz="2000" dirty="0"/>
          </a:p>
          <a:p>
            <a:pPr marL="285750" indent="-285750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" sz="2000" dirty="0">
                <a:hlinkClick r:id="rId5" tooltip="Netflix"/>
              </a:rPr>
              <a:t>Netflix</a:t>
            </a:r>
            <a:r>
              <a:rPr lang="ru-RU" sz="2000" dirty="0"/>
              <a:t> — прокат </a:t>
            </a:r>
            <a:r>
              <a:rPr lang="en" sz="2000" dirty="0"/>
              <a:t>DVD-</a:t>
            </a:r>
            <a:r>
              <a:rPr lang="ru-RU" sz="2000" dirty="0"/>
              <a:t>фильмов</a:t>
            </a:r>
          </a:p>
          <a:p>
            <a:pPr marL="285750" indent="-285750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" sz="2000" dirty="0">
                <a:hlinkClick r:id="rId6" tooltip="Instagram"/>
              </a:rPr>
              <a:t>Instagram</a:t>
            </a:r>
            <a:r>
              <a:rPr lang="ru-RU" sz="2000" dirty="0"/>
              <a:t> — веб-приложение </a:t>
            </a:r>
            <a:r>
              <a:rPr lang="en" sz="2000" dirty="0"/>
              <a:t>Burbn: </a:t>
            </a:r>
            <a:r>
              <a:rPr lang="ru-RU" sz="2000" dirty="0"/>
              <a:t>регистрация на основе местоположения и обсуждение планов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016523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EBA1DD-1EAD-8D47-A384-BDACB3E09C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245"/>
            <a:ext cx="10515600" cy="816561"/>
          </a:xfrm>
        </p:spPr>
        <p:txBody>
          <a:bodyPr/>
          <a:lstStyle/>
          <a:p>
            <a:r>
              <a:rPr lang="ru-RU" dirty="0"/>
              <a:t>Венчурный капитал / </a:t>
            </a:r>
            <a:r>
              <a:rPr lang="en-US" dirty="0"/>
              <a:t>Venture capital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59AD9EB-821E-1F41-A0FC-2FE6C01C9F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98806"/>
            <a:ext cx="10978662" cy="5556739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300"/>
              </a:spcBef>
            </a:pPr>
            <a:r>
              <a:rPr lang="en-US" sz="2000" dirty="0"/>
              <a:t>FFF (Family Friends Fools) </a:t>
            </a:r>
            <a:r>
              <a:rPr lang="en-US" sz="2000" dirty="0">
                <a:solidFill>
                  <a:srgbClr val="FF0000"/>
                </a:solidFill>
              </a:rPr>
              <a:t>— pre-seed</a:t>
            </a:r>
          </a:p>
          <a:p>
            <a:pPr>
              <a:lnSpc>
                <a:spcPct val="100000"/>
              </a:lnSpc>
              <a:spcBef>
                <a:spcPts val="300"/>
              </a:spcBef>
            </a:pPr>
            <a:r>
              <a:rPr lang="ru-RU" sz="2000" dirty="0"/>
              <a:t>Бизнес-ангелы </a:t>
            </a:r>
            <a:r>
              <a:rPr lang="en-US" sz="2000" dirty="0"/>
              <a:t>(</a:t>
            </a:r>
            <a:r>
              <a:rPr lang="ru-RU" sz="2000" dirty="0"/>
              <a:t>частные венчурные инвесторы</a:t>
            </a:r>
            <a:r>
              <a:rPr lang="en-US" sz="2000" dirty="0"/>
              <a:t>)</a:t>
            </a:r>
            <a:r>
              <a:rPr lang="ru-RU" sz="2000" dirty="0"/>
              <a:t> </a:t>
            </a:r>
            <a:r>
              <a:rPr lang="en-US" sz="2000" dirty="0"/>
              <a:t> </a:t>
            </a:r>
            <a:r>
              <a:rPr lang="en-US" sz="2000" dirty="0">
                <a:solidFill>
                  <a:srgbClr val="FF0000"/>
                </a:solidFill>
              </a:rPr>
              <a:t>— seed</a:t>
            </a:r>
          </a:p>
          <a:p>
            <a:pPr>
              <a:lnSpc>
                <a:spcPct val="100000"/>
              </a:lnSpc>
              <a:spcBef>
                <a:spcPts val="300"/>
              </a:spcBef>
            </a:pPr>
            <a:r>
              <a:rPr lang="ru-RU" sz="2000" dirty="0"/>
              <a:t>Венчурные фонды</a:t>
            </a:r>
            <a:r>
              <a:rPr lang="en-US" sz="2000" dirty="0">
                <a:solidFill>
                  <a:srgbClr val="FF0000"/>
                </a:solidFill>
              </a:rPr>
              <a:t> — seed</a:t>
            </a:r>
            <a:r>
              <a:rPr lang="ru-RU" sz="2000" dirty="0">
                <a:solidFill>
                  <a:srgbClr val="FF0000"/>
                </a:solidFill>
              </a:rPr>
              <a:t>, </a:t>
            </a:r>
            <a:r>
              <a:rPr lang="en-US" sz="2000" dirty="0">
                <a:solidFill>
                  <a:srgbClr val="FF0000"/>
                </a:solidFill>
              </a:rPr>
              <a:t>startup, growth </a:t>
            </a:r>
            <a:r>
              <a:rPr lang="en-US" sz="2000" dirty="0">
                <a:solidFill>
                  <a:schemeClr val="accent2">
                    <a:lumMod val="50000"/>
                  </a:schemeClr>
                </a:solidFill>
              </a:rPr>
              <a:t>(round A, B, 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>С</a:t>
            </a:r>
            <a:r>
              <a:rPr lang="en-US" sz="2000" dirty="0">
                <a:solidFill>
                  <a:schemeClr val="accent2">
                    <a:lumMod val="50000"/>
                  </a:schemeClr>
                </a:solidFill>
              </a:rPr>
              <a:t>, …)</a:t>
            </a:r>
            <a:endParaRPr lang="ru-RU" sz="2000" dirty="0">
              <a:solidFill>
                <a:schemeClr val="accent2">
                  <a:lumMod val="50000"/>
                </a:schemeClr>
              </a:solidFill>
            </a:endParaRPr>
          </a:p>
          <a:p>
            <a:pPr>
              <a:lnSpc>
                <a:spcPct val="100000"/>
              </a:lnSpc>
              <a:spcBef>
                <a:spcPts val="300"/>
              </a:spcBef>
            </a:pPr>
            <a:r>
              <a:rPr lang="ru-RU" sz="2000" dirty="0"/>
              <a:t>Фонды прямых инвестиций</a:t>
            </a:r>
            <a:r>
              <a:rPr lang="en-US" sz="2000" dirty="0"/>
              <a:t> (private equity)</a:t>
            </a:r>
            <a:r>
              <a:rPr lang="en-US" sz="2000" dirty="0">
                <a:solidFill>
                  <a:srgbClr val="FF0000"/>
                </a:solidFill>
              </a:rPr>
              <a:t> — expansion</a:t>
            </a:r>
            <a:r>
              <a:rPr lang="ru-RU" sz="2000" dirty="0">
                <a:solidFill>
                  <a:srgbClr val="FF0000"/>
                </a:solidFill>
              </a:rPr>
              <a:t> </a:t>
            </a:r>
            <a:r>
              <a:rPr lang="en-US" sz="2000" dirty="0">
                <a:solidFill>
                  <a:schemeClr val="accent2">
                    <a:lumMod val="50000"/>
                  </a:schemeClr>
                </a:solidFill>
              </a:rPr>
              <a:t>(round A, D, E…)</a:t>
            </a:r>
            <a:endParaRPr lang="ru-RU" sz="2000" dirty="0">
              <a:solidFill>
                <a:schemeClr val="accent2">
                  <a:lumMod val="50000"/>
                </a:schemeClr>
              </a:solidFill>
            </a:endParaRPr>
          </a:p>
          <a:p>
            <a:pPr>
              <a:lnSpc>
                <a:spcPct val="100000"/>
              </a:lnSpc>
              <a:spcBef>
                <a:spcPts val="300"/>
              </a:spcBef>
            </a:pPr>
            <a:r>
              <a:rPr lang="en-US" sz="2000" dirty="0"/>
              <a:t>IPO </a:t>
            </a:r>
            <a:r>
              <a:rPr lang="ru-RU" sz="2000" dirty="0"/>
              <a:t>(выход на биржу)</a:t>
            </a:r>
            <a:r>
              <a:rPr lang="ru-RU" sz="2000" dirty="0">
                <a:solidFill>
                  <a:srgbClr val="FF0000"/>
                </a:solidFill>
              </a:rPr>
              <a:t> </a:t>
            </a:r>
            <a:r>
              <a:rPr lang="en-US" sz="2000" dirty="0">
                <a:solidFill>
                  <a:srgbClr val="FF0000"/>
                </a:solidFill>
              </a:rPr>
              <a:t>— </a:t>
            </a:r>
            <a:r>
              <a:rPr lang="ru-RU" sz="2000" dirty="0">
                <a:solidFill>
                  <a:srgbClr val="FF0000"/>
                </a:solidFill>
              </a:rPr>
              <a:t>этап зрелой компании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ru-RU" sz="1800" dirty="0"/>
              <a:t>Мотивация сотрудников с помощью акций </a:t>
            </a:r>
            <a:r>
              <a:rPr lang="en-US" sz="1800" dirty="0"/>
              <a:t>/ </a:t>
            </a:r>
            <a:r>
              <a:rPr lang="ru-RU" sz="1800" dirty="0"/>
              <a:t>опционов на акции</a:t>
            </a:r>
            <a:endParaRPr lang="ru-RU" sz="1800" dirty="0">
              <a:solidFill>
                <a:srgbClr val="FF0000"/>
              </a:solidFill>
            </a:endParaRPr>
          </a:p>
          <a:p>
            <a:pPr>
              <a:lnSpc>
                <a:spcPct val="100000"/>
              </a:lnSpc>
              <a:spcBef>
                <a:spcPts val="300"/>
              </a:spcBef>
            </a:pPr>
            <a:r>
              <a:rPr lang="ru-RU" sz="2000" dirty="0"/>
              <a:t>Продажа стратегическому инвестору (</a:t>
            </a:r>
            <a:r>
              <a:rPr lang="en-US" sz="2000" dirty="0"/>
              <a:t>«</a:t>
            </a:r>
            <a:r>
              <a:rPr lang="ru-RU" sz="2000" dirty="0"/>
              <a:t>стратегу»</a:t>
            </a:r>
            <a:r>
              <a:rPr lang="en-US" sz="2000" dirty="0"/>
              <a:t>): Google, Microsoft, </a:t>
            </a:r>
            <a:r>
              <a:rPr lang="ru-RU" sz="2000" dirty="0"/>
              <a:t>Яндекс, Сбер, мобильные операторы (Мегафон, МТС, Билайн), </a:t>
            </a:r>
            <a:r>
              <a:rPr lang="en-US" sz="2000" dirty="0"/>
              <a:t>«</a:t>
            </a:r>
            <a:r>
              <a:rPr lang="ru-RU" sz="2000" dirty="0"/>
              <a:t>Северсталь</a:t>
            </a:r>
            <a:r>
              <a:rPr lang="en-US" sz="2000" dirty="0"/>
              <a:t>»</a:t>
            </a:r>
            <a:endParaRPr lang="ru-RU" sz="2000" dirty="0"/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ru-RU" sz="1800" dirty="0"/>
              <a:t>Инновации неэффективны внутри больших корпораций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2000" b="1" dirty="0"/>
              <a:t>За счёт чего инвесторы зарабатывают?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2000" dirty="0"/>
              <a:t>Если стартап развивается успешно, то на каждом последующем раунде предполагается, что </a:t>
            </a:r>
            <a:r>
              <a:rPr lang="ru-RU" sz="2000" b="1" dirty="0"/>
              <a:t>оценка компании растёт</a:t>
            </a:r>
            <a:r>
              <a:rPr lang="ru-RU" sz="2000" dirty="0"/>
              <a:t>, инвесторы и основатель продают на следующих </a:t>
            </a:r>
            <a:r>
              <a:rPr lang="ru-RU" sz="2000" b="1" dirty="0"/>
              <a:t>раундах инвестиций</a:t>
            </a:r>
            <a:r>
              <a:rPr lang="ru-RU" sz="2000" dirty="0"/>
              <a:t> часть своих долей с прибылью.</a:t>
            </a:r>
            <a:br>
              <a:rPr lang="ru-RU" sz="2000" dirty="0"/>
            </a:br>
            <a:r>
              <a:rPr lang="ru-RU" sz="2000" b="1" dirty="0"/>
              <a:t>Основатели постепенно размывают свою долю</a:t>
            </a:r>
            <a:r>
              <a:rPr lang="ru-RU" sz="2000" dirty="0"/>
              <a:t>,</a:t>
            </a:r>
            <a:br>
              <a:rPr lang="ru-RU" sz="2000" dirty="0"/>
            </a:br>
            <a:r>
              <a:rPr lang="ru-RU" sz="2000" dirty="0"/>
              <a:t>а инвесторы могут </a:t>
            </a:r>
            <a:r>
              <a:rPr lang="ru-RU" sz="2000" b="1" dirty="0"/>
              <a:t>выйти из компании</a:t>
            </a:r>
            <a:r>
              <a:rPr lang="ru-RU" sz="2000" dirty="0"/>
              <a:t> частично или полностью (</a:t>
            </a:r>
            <a:r>
              <a:rPr lang="en-US" sz="2000" b="1" dirty="0"/>
              <a:t>exit</a:t>
            </a:r>
            <a:r>
              <a:rPr lang="ru-RU" sz="2000" dirty="0"/>
              <a:t>)</a:t>
            </a:r>
            <a:r>
              <a:rPr lang="en-US" sz="2000" dirty="0"/>
              <a:t>.</a:t>
            </a:r>
            <a:br>
              <a:rPr lang="ru-RU" sz="2000" dirty="0"/>
            </a:br>
            <a:r>
              <a:rPr lang="ru-RU" sz="2000" dirty="0"/>
              <a:t>Если всё плохо, то оценка компании может на следующем раунде сократиться — </a:t>
            </a:r>
            <a:r>
              <a:rPr lang="en-US" sz="2000" dirty="0"/>
              <a:t>«down round».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3349914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AD3D2F2-0500-034C-B31C-D6474EE7A23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2122"/>
          <a:stretch/>
        </p:blipFill>
        <p:spPr>
          <a:xfrm>
            <a:off x="-1" y="11430"/>
            <a:ext cx="93044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5005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2B543001-1DD4-C745-94F7-0F71B52D0A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5289" b="11465"/>
          <a:stretch/>
        </p:blipFill>
        <p:spPr>
          <a:xfrm>
            <a:off x="314735" y="0"/>
            <a:ext cx="11562530" cy="6858000"/>
          </a:xfrm>
        </p:spPr>
      </p:pic>
    </p:spTree>
    <p:extLst>
      <p:ext uri="{BB962C8B-B14F-4D97-AF65-F5344CB8AC3E}">
        <p14:creationId xmlns:p14="http://schemas.microsoft.com/office/powerpoint/2010/main" val="27889965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C6EA7FE-1F6C-4B05-3F57-95A68D4DBB2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943" t="4467" r="3952"/>
          <a:stretch/>
        </p:blipFill>
        <p:spPr>
          <a:xfrm>
            <a:off x="8285871" y="1603716"/>
            <a:ext cx="3742006" cy="4331383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AE91D0-431C-A644-B23E-EF3D1E9E8D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30628"/>
          </a:xfrm>
        </p:spPr>
        <p:txBody>
          <a:bodyPr/>
          <a:lstStyle/>
          <a:p>
            <a:r>
              <a:rPr lang="ru-RU" dirty="0"/>
              <a:t>Экосистема развития стартапов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8D3D1E6-831F-C644-9D9D-5655E6ACBD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95754"/>
            <a:ext cx="7771228" cy="5297120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ru-RU" sz="2000" dirty="0"/>
              <a:t>Стартапы — это очень хорошо для развития экономики, поэтому их поддерживают различные «институты развития».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2000" dirty="0"/>
              <a:t>В поддержке стартапов участвуют:</a:t>
            </a:r>
          </a:p>
          <a:p>
            <a:pPr>
              <a:lnSpc>
                <a:spcPct val="100000"/>
              </a:lnSpc>
              <a:spcBef>
                <a:spcPts val="500"/>
              </a:spcBef>
            </a:pPr>
            <a:r>
              <a:rPr lang="ru-RU" sz="2000" dirty="0"/>
              <a:t>университеты и бизнес-школы,</a:t>
            </a:r>
          </a:p>
          <a:p>
            <a:pPr>
              <a:lnSpc>
                <a:spcPct val="100000"/>
              </a:lnSpc>
              <a:spcBef>
                <a:spcPts val="500"/>
              </a:spcBef>
            </a:pPr>
            <a:r>
              <a:rPr lang="ru-RU" sz="2000" dirty="0"/>
              <a:t>технопарки,</a:t>
            </a:r>
          </a:p>
          <a:p>
            <a:pPr>
              <a:lnSpc>
                <a:spcPct val="100000"/>
              </a:lnSpc>
              <a:spcBef>
                <a:spcPts val="500"/>
              </a:spcBef>
            </a:pPr>
            <a:r>
              <a:rPr lang="ru-RU" sz="2000" dirty="0"/>
              <a:t>грантовые программы,</a:t>
            </a:r>
          </a:p>
          <a:p>
            <a:pPr>
              <a:lnSpc>
                <a:spcPct val="100000"/>
              </a:lnSpc>
              <a:spcBef>
                <a:spcPts val="500"/>
              </a:spcBef>
            </a:pPr>
            <a:r>
              <a:rPr lang="ru-RU" sz="2000" dirty="0"/>
              <a:t>сообщества бизнес-ангелов и фонды,</a:t>
            </a:r>
          </a:p>
          <a:p>
            <a:pPr>
              <a:lnSpc>
                <a:spcPct val="100000"/>
              </a:lnSpc>
              <a:spcBef>
                <a:spcPts val="500"/>
              </a:spcBef>
            </a:pPr>
            <a:r>
              <a:rPr lang="ru-RU" sz="2000" dirty="0"/>
              <a:t>бизнес-инкубаторы и акселераторы,</a:t>
            </a:r>
          </a:p>
          <a:p>
            <a:pPr>
              <a:lnSpc>
                <a:spcPct val="100000"/>
              </a:lnSpc>
              <a:spcBef>
                <a:spcPts val="500"/>
              </a:spcBef>
            </a:pPr>
            <a:r>
              <a:rPr lang="ru-RU" sz="2000" dirty="0"/>
              <a:t>площадки для краудфандинга,</a:t>
            </a:r>
          </a:p>
          <a:p>
            <a:pPr>
              <a:lnSpc>
                <a:spcPct val="100000"/>
              </a:lnSpc>
              <a:spcBef>
                <a:spcPts val="500"/>
              </a:spcBef>
            </a:pPr>
            <a:r>
              <a:rPr lang="ru-RU" sz="2000" dirty="0"/>
              <a:t>отраслевые конференции и конкурсы,</a:t>
            </a:r>
          </a:p>
          <a:p>
            <a:pPr>
              <a:lnSpc>
                <a:spcPct val="100000"/>
              </a:lnSpc>
              <a:spcBef>
                <a:spcPts val="500"/>
              </a:spcBef>
            </a:pPr>
            <a:r>
              <a:rPr lang="ru-RU" sz="2000" dirty="0"/>
              <a:t>профессиональное сообщество.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2000" dirty="0"/>
              <a:t>Их совокупность создаёт «экосистему», которая обеспечивает условия для создания и развития новых компаний.</a:t>
            </a:r>
          </a:p>
        </p:txBody>
      </p:sp>
    </p:spTree>
    <p:extLst>
      <p:ext uri="{BB962C8B-B14F-4D97-AF65-F5344CB8AC3E}">
        <p14:creationId xmlns:p14="http://schemas.microsoft.com/office/powerpoint/2010/main" val="14633194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30F8A2A-2206-8749-B16B-BEE0ECB70A1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8000" contrast="71000"/>
                    </a14:imgEffect>
                  </a14:imgLayer>
                </a14:imgProps>
              </a:ext>
            </a:extLst>
          </a:blip>
          <a:srcRect t="7881" r="25688" b="27202"/>
          <a:stretch/>
        </p:blipFill>
        <p:spPr>
          <a:xfrm>
            <a:off x="9153378" y="0"/>
            <a:ext cx="3038622" cy="177252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9CFAD5-3814-8243-BECB-F30737FA64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6651"/>
            <a:ext cx="10515600" cy="760289"/>
          </a:xfrm>
        </p:spPr>
        <p:txBody>
          <a:bodyPr/>
          <a:lstStyle/>
          <a:p>
            <a:r>
              <a:rPr lang="ru-RU" dirty="0"/>
              <a:t>Акселераторы и технопарки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D27FFF1-6915-D440-AC22-0570B6E445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26940"/>
            <a:ext cx="10515600" cy="5564409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ru-RU" sz="2000" b="1" dirty="0"/>
              <a:t>Акселератор</a:t>
            </a:r>
            <a:r>
              <a:rPr lang="ru-RU" sz="2000" dirty="0"/>
              <a:t> —обеспечивает интенсивное развитие стартап-команд</a:t>
            </a:r>
            <a:br>
              <a:rPr lang="ru-RU" sz="2000" dirty="0"/>
            </a:br>
            <a:r>
              <a:rPr lang="ru-RU" sz="2000" dirty="0"/>
              <a:t>через менторство, обучение, финансовую и экспертную поддержку.</a:t>
            </a:r>
          </a:p>
          <a:p>
            <a:pPr>
              <a:lnSpc>
                <a:spcPct val="100000"/>
              </a:lnSpc>
              <a:spcBef>
                <a:spcPts val="500"/>
              </a:spcBef>
            </a:pPr>
            <a:r>
              <a:rPr lang="ru-RU" sz="2000" dirty="0"/>
              <a:t>Стартапы приходят со своими проектами, проходя предварительный отбор. Выпускники имеют достаточно большие шансы на получение финансирования.</a:t>
            </a:r>
          </a:p>
          <a:p>
            <a:pPr>
              <a:lnSpc>
                <a:spcPct val="100000"/>
              </a:lnSpc>
              <a:spcBef>
                <a:spcPts val="500"/>
              </a:spcBef>
            </a:pPr>
            <a:r>
              <a:rPr lang="ru-RU" sz="2000" dirty="0"/>
              <a:t>Если же собрана команда специалистов, создан прототип и настало время для рывка — добро пожаловать в акселератор.</a:t>
            </a:r>
          </a:p>
          <a:p>
            <a:pPr>
              <a:lnSpc>
                <a:spcPct val="100000"/>
              </a:lnSpc>
              <a:spcBef>
                <a:spcPts val="500"/>
              </a:spcBef>
            </a:pPr>
            <a:r>
              <a:rPr lang="ru-RU" sz="2000" dirty="0"/>
              <a:t>Государственные: </a:t>
            </a:r>
            <a:r>
              <a:rPr lang="ru-RU" sz="2000" i="1" dirty="0"/>
              <a:t>Сколково, ФРИИ (Фонд развития интернет-инициатив)</a:t>
            </a:r>
          </a:p>
          <a:p>
            <a:pPr lvl="1">
              <a:lnSpc>
                <a:spcPct val="100000"/>
              </a:lnSpc>
            </a:pPr>
            <a:r>
              <a:rPr lang="ru-RU" sz="1800" dirty="0"/>
              <a:t>Спонсируются государством</a:t>
            </a:r>
          </a:p>
          <a:p>
            <a:pPr>
              <a:lnSpc>
                <a:spcPct val="100000"/>
              </a:lnSpc>
              <a:spcBef>
                <a:spcPts val="500"/>
              </a:spcBef>
            </a:pPr>
            <a:r>
              <a:rPr lang="ru-RU" sz="2000" dirty="0"/>
              <a:t>Корпоративные: </a:t>
            </a:r>
            <a:r>
              <a:rPr lang="en" sz="2000" i="1" dirty="0"/>
              <a:t>MegaFon Sandbox</a:t>
            </a:r>
            <a:r>
              <a:rPr lang="ru-RU" sz="2000" i="1" dirty="0"/>
              <a:t>, </a:t>
            </a:r>
            <a:r>
              <a:rPr lang="en" sz="2000" i="1" dirty="0"/>
              <a:t>MTS Startup Hub</a:t>
            </a:r>
            <a:r>
              <a:rPr lang="ru-RU" sz="2000" i="1" dirty="0"/>
              <a:t>, «Открытые инновации» (Северсталь)</a:t>
            </a:r>
          </a:p>
          <a:p>
            <a:pPr lvl="1">
              <a:lnSpc>
                <a:spcPct val="100000"/>
              </a:lnSpc>
            </a:pPr>
            <a:r>
              <a:rPr lang="ru-RU" sz="1800" dirty="0"/>
              <a:t>В интересные проекты, важные для корпораций, входят в качестве инвестора</a:t>
            </a:r>
          </a:p>
          <a:p>
            <a:pPr>
              <a:lnSpc>
                <a:spcPct val="100000"/>
              </a:lnSpc>
              <a:spcBef>
                <a:spcPts val="500"/>
              </a:spcBef>
            </a:pPr>
            <a:r>
              <a:rPr lang="ru-RU" sz="2000" dirty="0"/>
              <a:t>Частные: </a:t>
            </a:r>
            <a:r>
              <a:rPr lang="en" sz="2000" i="1" dirty="0"/>
              <a:t>Y Combinator</a:t>
            </a:r>
            <a:r>
              <a:rPr lang="ru-RU" sz="2000" i="1" dirty="0"/>
              <a:t>, </a:t>
            </a:r>
            <a:r>
              <a:rPr lang="en" sz="2000" i="1" dirty="0"/>
              <a:t>YellowRockets</a:t>
            </a:r>
            <a:endParaRPr lang="ru-RU" sz="2000" i="1" dirty="0"/>
          </a:p>
          <a:p>
            <a:pPr lvl="1">
              <a:lnSpc>
                <a:spcPct val="100000"/>
              </a:lnSpc>
            </a:pPr>
            <a:r>
              <a:rPr lang="ru-RU" sz="1800" dirty="0"/>
              <a:t>Заходят в качестве инвестора</a:t>
            </a:r>
            <a:endParaRPr lang="en" sz="1800" dirty="0"/>
          </a:p>
          <a:p>
            <a:pPr marL="0" indent="0">
              <a:lnSpc>
                <a:spcPct val="100000"/>
              </a:lnSpc>
              <a:buNone/>
            </a:pPr>
            <a:r>
              <a:rPr lang="ru-RU" sz="2000" b="1" dirty="0"/>
              <a:t>Технопарк, Бизнес-инкубатор</a:t>
            </a:r>
            <a:r>
              <a:rPr lang="ru-RU" sz="2000" dirty="0"/>
              <a:t> — поддержка предприятий в сфере наукоемкого бизнеса: бесплатные (или с низкой арендой) помещения, услуги в сфере инжиниринга и прототипирования, консалтинг, бухгалтерские и юридические услуг</a:t>
            </a:r>
          </a:p>
          <a:p>
            <a:pPr>
              <a:lnSpc>
                <a:spcPct val="100000"/>
              </a:lnSpc>
              <a:spcBef>
                <a:spcPts val="500"/>
              </a:spcBef>
            </a:pPr>
            <a:r>
              <a:rPr lang="ru-RU" sz="2000" i="1" dirty="0"/>
              <a:t>Сколково, Иннополис, «Жигулёвская долина»</a:t>
            </a:r>
            <a:endParaRPr lang="ru-RU" sz="2000" b="1" i="1" dirty="0"/>
          </a:p>
        </p:txBody>
      </p:sp>
    </p:spTree>
    <p:extLst>
      <p:ext uri="{BB962C8B-B14F-4D97-AF65-F5344CB8AC3E}">
        <p14:creationId xmlns:p14="http://schemas.microsoft.com/office/powerpoint/2010/main" val="29431643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E8930CE-7715-CA40-A2E7-6A17577A85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0913" y="3658414"/>
            <a:ext cx="4891087" cy="3199586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19A34C-2A84-7A41-AD77-781DCCC550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223840"/>
            <a:ext cx="6462713" cy="771521"/>
          </a:xfrm>
        </p:spPr>
        <p:txBody>
          <a:bodyPr>
            <a:normAutofit/>
          </a:bodyPr>
          <a:lstStyle/>
          <a:p>
            <a:r>
              <a:rPr lang="ru-RU" dirty="0"/>
              <a:t>Венчурные фонды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F0C7626-6B4D-824B-BED9-6203C577A7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6" y="1097335"/>
            <a:ext cx="6916397" cy="576066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b="1" dirty="0"/>
              <a:t>Венчурный фонд</a:t>
            </a:r>
            <a:r>
              <a:rPr lang="ru-RU" sz="2000" dirty="0"/>
              <a:t> – пул капитала для инвестиций в частные компании (стартапы)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ru-RU" sz="1800" dirty="0"/>
              <a:t>Срок жизни фонда обычно составляет 7-10 лет</a:t>
            </a:r>
          </a:p>
          <a:p>
            <a:pPr>
              <a:lnSpc>
                <a:spcPct val="100000"/>
              </a:lnSpc>
              <a:spcBef>
                <a:spcPts val="500"/>
              </a:spcBef>
            </a:pPr>
            <a:r>
              <a:rPr lang="ru-RU" sz="2000" dirty="0"/>
              <a:t>Управляющая компания</a:t>
            </a:r>
            <a:endParaRPr lang="en-US" sz="2000" dirty="0"/>
          </a:p>
          <a:p>
            <a:pPr>
              <a:lnSpc>
                <a:spcPct val="100000"/>
              </a:lnSpc>
              <a:spcBef>
                <a:spcPts val="500"/>
              </a:spcBef>
            </a:pPr>
            <a:r>
              <a:rPr lang="en-US" sz="2000" b="1" dirty="0"/>
              <a:t>GP</a:t>
            </a:r>
            <a:r>
              <a:rPr lang="en-US" sz="2000" dirty="0"/>
              <a:t> (General Partner) — </a:t>
            </a:r>
            <a:r>
              <a:rPr lang="ru-RU" sz="2000" dirty="0"/>
              <a:t>управляющий партнёр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ru-RU" sz="1800" dirty="0"/>
              <a:t>По хорошему также заносит свои деньги, иначе это «не честно»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ru-RU" sz="1800" dirty="0"/>
              <a:t>Получают по итогам </a:t>
            </a:r>
            <a:r>
              <a:rPr lang="ru-RU" sz="1800" i="1" dirty="0"/>
              <a:t>вознаграждение за успех (</a:t>
            </a:r>
            <a:r>
              <a:rPr lang="en" sz="1800" dirty="0"/>
              <a:t>Carried Interest</a:t>
            </a:r>
            <a:r>
              <a:rPr lang="ru-RU" sz="1800" dirty="0"/>
              <a:t>)</a:t>
            </a:r>
          </a:p>
          <a:p>
            <a:pPr>
              <a:lnSpc>
                <a:spcPct val="100000"/>
              </a:lnSpc>
              <a:spcBef>
                <a:spcPts val="500"/>
              </a:spcBef>
            </a:pPr>
            <a:r>
              <a:rPr lang="en-US" sz="2000" b="1" dirty="0"/>
              <a:t>LP</a:t>
            </a:r>
            <a:r>
              <a:rPr lang="en-US" sz="2000" dirty="0"/>
              <a:t> (Limited Partner) — </a:t>
            </a:r>
            <a:r>
              <a:rPr lang="ru-RU" sz="2000" dirty="0"/>
              <a:t>инвесторы</a:t>
            </a:r>
            <a:endParaRPr lang="en-US" sz="2000" dirty="0"/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ru-RU" sz="1800" dirty="0"/>
              <a:t>Платят </a:t>
            </a:r>
            <a:r>
              <a:rPr lang="ru-RU" sz="1800" i="1" dirty="0"/>
              <a:t>вознаграждение за управление (</a:t>
            </a:r>
            <a:r>
              <a:rPr lang="en" sz="1800" dirty="0"/>
              <a:t>Management Fee</a:t>
            </a:r>
            <a:r>
              <a:rPr lang="ru-RU" sz="1800" dirty="0"/>
              <a:t>)</a:t>
            </a:r>
            <a:endParaRPr lang="en-US" sz="1800" dirty="0"/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ru-RU" sz="1800" dirty="0"/>
              <a:t>Имеют </a:t>
            </a:r>
            <a:r>
              <a:rPr lang="ru-RU" sz="1800" i="1" dirty="0"/>
              <a:t>инвестиционные обязательства</a:t>
            </a:r>
            <a:r>
              <a:rPr lang="en-US" sz="1800" dirty="0"/>
              <a:t> — </a:t>
            </a:r>
            <a:r>
              <a:rPr lang="ru-RU" sz="1800" dirty="0"/>
              <a:t>заносят деньги по мере необходимости</a:t>
            </a:r>
            <a:endParaRPr lang="en-US" sz="1800" dirty="0"/>
          </a:p>
          <a:p>
            <a:pPr>
              <a:lnSpc>
                <a:spcPct val="100000"/>
              </a:lnSpc>
              <a:spcBef>
                <a:spcPts val="500"/>
              </a:spcBef>
            </a:pPr>
            <a:r>
              <a:rPr lang="ru-RU" sz="2000" dirty="0"/>
              <a:t>Примеры фондов:</a:t>
            </a:r>
            <a:r>
              <a:rPr lang="ru-RU" sz="2000" i="1" dirty="0"/>
              <a:t> </a:t>
            </a:r>
            <a:r>
              <a:rPr lang="en-US" sz="2000" i="1" dirty="0"/>
              <a:t>DST Global (</a:t>
            </a:r>
            <a:r>
              <a:rPr lang="ru-RU" sz="2000" i="1" dirty="0"/>
              <a:t>Юрий Мильнер</a:t>
            </a:r>
            <a:r>
              <a:rPr lang="en-US" sz="2000" i="1" dirty="0"/>
              <a:t>), </a:t>
            </a:r>
            <a:r>
              <a:rPr lang="en" sz="2000" i="1" dirty="0"/>
              <a:t>Runa Capital, </a:t>
            </a:r>
            <a:r>
              <a:rPr lang="en" sz="2000" i="1" dirty="0" err="1"/>
              <a:t>ru</a:t>
            </a:r>
            <a:r>
              <a:rPr lang="en" sz="2000" i="1" dirty="0"/>
              <a:t>-Net Ventures (</a:t>
            </a:r>
            <a:r>
              <a:rPr lang="ru-RU" sz="2000" i="1" dirty="0"/>
              <a:t>Леонид Богуславский</a:t>
            </a:r>
            <a:r>
              <a:rPr lang="en" sz="2000" i="1" dirty="0"/>
              <a:t>)</a:t>
            </a:r>
            <a:r>
              <a:rPr lang="ru-RU" sz="2000" i="1" dirty="0"/>
              <a:t>, </a:t>
            </a:r>
            <a:r>
              <a:rPr lang="en" sz="2000" i="1" dirty="0"/>
              <a:t>Almaz Capital</a:t>
            </a:r>
            <a:r>
              <a:rPr lang="ru-RU" sz="2000" i="1" dirty="0"/>
              <a:t> (Александр Галицкий)</a:t>
            </a:r>
            <a:r>
              <a:rPr lang="en" sz="2000" i="1" dirty="0"/>
              <a:t>.</a:t>
            </a:r>
            <a:endParaRPr lang="ru-RU" sz="2000" i="1" dirty="0"/>
          </a:p>
          <a:p>
            <a:pPr>
              <a:lnSpc>
                <a:spcPct val="100000"/>
              </a:lnSpc>
              <a:spcBef>
                <a:spcPts val="500"/>
              </a:spcBef>
            </a:pPr>
            <a:r>
              <a:rPr lang="ru-RU" sz="2000" dirty="0"/>
              <a:t>Примеры компаний: </a:t>
            </a:r>
            <a:r>
              <a:rPr lang="ru-RU" sz="2000" i="1" dirty="0"/>
              <a:t>Яндекс, </a:t>
            </a:r>
            <a:r>
              <a:rPr lang="en-US" sz="2000" i="1" dirty="0"/>
              <a:t>Mail, VK, Avito, …</a:t>
            </a:r>
            <a:endParaRPr lang="ru-RU" sz="2000" i="1" dirty="0"/>
          </a:p>
          <a:p>
            <a:pPr lvl="1">
              <a:lnSpc>
                <a:spcPct val="100000"/>
              </a:lnSpc>
            </a:pPr>
            <a:endParaRPr lang="ru-RU" sz="18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C90D629-D8A5-D843-9868-4ECC74911B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00963" y="60325"/>
            <a:ext cx="4306887" cy="2837238"/>
          </a:xfrm>
          <a:prstGeom prst="rect">
            <a:avLst/>
          </a:prstGeom>
        </p:spPr>
      </p:pic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2E730064-DADC-3541-95B7-8F2A32E7EA37}"/>
              </a:ext>
            </a:extLst>
          </p:cNvPr>
          <p:cNvCxnSpPr>
            <a:cxnSpLocks/>
          </p:cNvCxnSpPr>
          <p:nvPr/>
        </p:nvCxnSpPr>
        <p:spPr>
          <a:xfrm>
            <a:off x="7863840" y="3100388"/>
            <a:ext cx="414401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78807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6AD9AE-AB96-F74C-B2EA-B9D35B3731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2584"/>
            <a:ext cx="10515600" cy="732155"/>
          </a:xfrm>
        </p:spPr>
        <p:txBody>
          <a:bodyPr/>
          <a:lstStyle/>
          <a:p>
            <a:r>
              <a:rPr lang="en-US" dirty="0"/>
              <a:t>VC</a:t>
            </a:r>
            <a:r>
              <a:rPr lang="ru-RU" dirty="0"/>
              <a:t>: стратегия /</a:t>
            </a:r>
            <a:r>
              <a:rPr lang="en-US" dirty="0"/>
              <a:t> </a:t>
            </a:r>
            <a:r>
              <a:rPr lang="ru-RU" dirty="0"/>
              <a:t>фокус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6F5CF0B-203B-2943-9F21-3954FE16E6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97281"/>
            <a:ext cx="7546145" cy="5760720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ru-RU" sz="2200" dirty="0"/>
              <a:t>У любого фонда (или частного инвестора,</a:t>
            </a:r>
            <a:r>
              <a:rPr lang="en-US" sz="2200" dirty="0"/>
              <a:t> </a:t>
            </a:r>
            <a:r>
              <a:rPr lang="ru-RU" sz="2200" dirty="0"/>
              <a:t>бизнес-ангела) должна быть: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2200" b="1" dirty="0"/>
              <a:t>Инвестиционная стратегия</a:t>
            </a:r>
            <a:r>
              <a:rPr lang="ru-RU" sz="2200" dirty="0"/>
              <a:t> — понимание в какие стартапы, на какой стадии мы вкладываемся и допустимый размер инвестиций.</a:t>
            </a:r>
          </a:p>
          <a:p>
            <a:pPr>
              <a:lnSpc>
                <a:spcPct val="100000"/>
              </a:lnSpc>
              <a:spcBef>
                <a:spcPts val="500"/>
              </a:spcBef>
            </a:pPr>
            <a:r>
              <a:rPr lang="ru-RU" sz="2200" dirty="0"/>
              <a:t>Страны /</a:t>
            </a:r>
            <a:r>
              <a:rPr lang="en-US" sz="2200" dirty="0"/>
              <a:t> </a:t>
            </a:r>
            <a:r>
              <a:rPr lang="ru-RU" sz="2200" dirty="0"/>
              <a:t>регионы стартапа</a:t>
            </a:r>
            <a:r>
              <a:rPr lang="en-US" sz="2200" dirty="0"/>
              <a:t>: </a:t>
            </a:r>
            <a:r>
              <a:rPr lang="ru-RU" sz="2200" dirty="0"/>
              <a:t>(Страны СНГ, Европа, Израиль и т.п.)</a:t>
            </a:r>
          </a:p>
          <a:p>
            <a:pPr>
              <a:lnSpc>
                <a:spcPct val="100000"/>
              </a:lnSpc>
              <a:spcBef>
                <a:spcPts val="500"/>
              </a:spcBef>
            </a:pPr>
            <a:r>
              <a:rPr lang="ru-RU" sz="2200" dirty="0"/>
              <a:t>Стадия стартапа (</a:t>
            </a:r>
            <a:r>
              <a:rPr lang="en-US" sz="2200" dirty="0"/>
              <a:t>pre-seed, seed, round A, B, C…</a:t>
            </a:r>
            <a:r>
              <a:rPr lang="ru-RU" sz="2200" dirty="0"/>
              <a:t>)</a:t>
            </a:r>
          </a:p>
          <a:p>
            <a:pPr>
              <a:lnSpc>
                <a:spcPct val="100000"/>
              </a:lnSpc>
              <a:spcBef>
                <a:spcPts val="500"/>
              </a:spcBef>
            </a:pPr>
            <a:r>
              <a:rPr lang="ru-RU" sz="2200" dirty="0"/>
              <a:t>Размер инвестиций (</a:t>
            </a:r>
            <a:r>
              <a:rPr lang="en-US" sz="2200" dirty="0"/>
              <a:t>$200000 – $500000</a:t>
            </a:r>
            <a:r>
              <a:rPr lang="ru-RU" sz="2200" dirty="0"/>
              <a:t>)</a:t>
            </a:r>
            <a:endParaRPr lang="en-US" sz="2200" dirty="0"/>
          </a:p>
          <a:p>
            <a:pPr>
              <a:lnSpc>
                <a:spcPct val="100000"/>
              </a:lnSpc>
              <a:spcBef>
                <a:spcPts val="500"/>
              </a:spcBef>
            </a:pPr>
            <a:r>
              <a:rPr lang="ru-RU" sz="2200" dirty="0"/>
              <a:t>Доля, в которой они заходят (</a:t>
            </a:r>
            <a:r>
              <a:rPr lang="en-US" sz="2200" dirty="0"/>
              <a:t>20%</a:t>
            </a:r>
            <a:r>
              <a:rPr lang="ru-RU" sz="2200" dirty="0"/>
              <a:t>)</a:t>
            </a:r>
            <a:endParaRPr lang="en-US" sz="2200" dirty="0"/>
          </a:p>
          <a:p>
            <a:pPr lvl="1">
              <a:lnSpc>
                <a:spcPct val="100000"/>
              </a:lnSpc>
            </a:pPr>
            <a:r>
              <a:rPr lang="ru-RU" sz="2000" dirty="0"/>
              <a:t>Миф: «инвесторы сразу отжимают большую часть компании»</a:t>
            </a:r>
            <a:endParaRPr lang="en-US" sz="2000" dirty="0"/>
          </a:p>
          <a:p>
            <a:pPr>
              <a:lnSpc>
                <a:spcPct val="100000"/>
              </a:lnSpc>
              <a:spcBef>
                <a:spcPts val="500"/>
              </a:spcBef>
            </a:pPr>
            <a:r>
              <a:rPr lang="ru-RU" sz="2200" dirty="0"/>
              <a:t>Отрасль (</a:t>
            </a:r>
            <a:r>
              <a:rPr lang="en-US" sz="2200" dirty="0"/>
              <a:t>Ed-Tech, FinTech, AI, </a:t>
            </a:r>
            <a:r>
              <a:rPr lang="ru-RU" sz="2200" dirty="0"/>
              <a:t>роботы, </a:t>
            </a:r>
            <a:r>
              <a:rPr lang="en-US" sz="2200" dirty="0"/>
              <a:t>e-</a:t>
            </a:r>
            <a:r>
              <a:rPr lang="en-US" sz="2200" dirty="0" err="1"/>
              <a:t>commerse</a:t>
            </a:r>
            <a:r>
              <a:rPr lang="ru-RU" sz="2200" dirty="0"/>
              <a:t>, </a:t>
            </a:r>
            <a:r>
              <a:rPr lang="en" sz="2200" dirty="0"/>
              <a:t>FoodTech</a:t>
            </a:r>
            <a:r>
              <a:rPr lang="ru-RU" sz="2200" dirty="0"/>
              <a:t>)</a:t>
            </a:r>
            <a:endParaRPr lang="en-US" sz="22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634FC7C-F527-82C9-CE79-DDD9712D07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51631" y="2306026"/>
            <a:ext cx="3435057" cy="2734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4087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4A02352-2904-E44D-9DDC-A84CAD05B3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7825" y="28319"/>
            <a:ext cx="4194175" cy="3186366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338D55-1FFC-EC4D-8A76-F743BC80BA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2583"/>
            <a:ext cx="10515600" cy="963613"/>
          </a:xfrm>
        </p:spPr>
        <p:txBody>
          <a:bodyPr/>
          <a:lstStyle/>
          <a:p>
            <a:r>
              <a:rPr lang="ru-RU" dirty="0"/>
              <a:t>Пайплайны</a:t>
            </a:r>
            <a:r>
              <a:rPr lang="en-US" dirty="0"/>
              <a:t> </a:t>
            </a:r>
            <a:r>
              <a:rPr lang="ru-RU" dirty="0"/>
              <a:t>/</a:t>
            </a:r>
            <a:r>
              <a:rPr lang="en-US" dirty="0"/>
              <a:t> </a:t>
            </a:r>
            <a:r>
              <a:rPr lang="ru-RU" dirty="0"/>
              <a:t>воронка стартапов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6E255C9-4BC5-4A49-81B0-D38F59F107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216196"/>
            <a:ext cx="10515599" cy="5399170"/>
          </a:xfrm>
        </p:spPr>
        <p:txBody>
          <a:bodyPr>
            <a:noAutofit/>
          </a:bodyPr>
          <a:lstStyle/>
          <a:p>
            <a:pPr fontAlgn="base">
              <a:lnSpc>
                <a:spcPct val="100000"/>
              </a:lnSpc>
            </a:pPr>
            <a:r>
              <a:rPr lang="ru-RU" sz="2400" dirty="0"/>
              <a:t>Входящий поток</a:t>
            </a:r>
          </a:p>
          <a:p>
            <a:pPr lvl="1" fontAlgn="base">
              <a:lnSpc>
                <a:spcPct val="100000"/>
              </a:lnSpc>
            </a:pPr>
            <a:r>
              <a:rPr lang="ru-RU" sz="2000" dirty="0"/>
              <a:t>Коммуникации, которые инициируют стартапы:</a:t>
            </a:r>
            <a:br>
              <a:rPr lang="ru-RU" sz="2000" dirty="0"/>
            </a:br>
            <a:r>
              <a:rPr lang="ru-RU" sz="2000" dirty="0"/>
              <a:t>заявки, письма, сообщения на адрес фонда,</a:t>
            </a:r>
            <a:br>
              <a:rPr lang="ru-RU" sz="2000" dirty="0"/>
            </a:br>
            <a:r>
              <a:rPr lang="ru-RU" sz="2000" dirty="0"/>
              <a:t>его партнёров и сотрудников</a:t>
            </a:r>
          </a:p>
          <a:p>
            <a:pPr lvl="1" fontAlgn="base">
              <a:lnSpc>
                <a:spcPct val="100000"/>
              </a:lnSpc>
            </a:pPr>
            <a:r>
              <a:rPr lang="ru-RU" sz="2000" dirty="0"/>
              <a:t>Отсмотр выпускников акселераторов</a:t>
            </a:r>
          </a:p>
          <a:p>
            <a:pPr lvl="1" fontAlgn="base">
              <a:lnSpc>
                <a:spcPct val="100000"/>
              </a:lnSpc>
            </a:pPr>
            <a:r>
              <a:rPr lang="ru-RU" sz="2000" dirty="0"/>
              <a:t>Специализированные (онлайн) площадки,</a:t>
            </a:r>
            <a:br>
              <a:rPr lang="ru-RU" sz="2000" dirty="0"/>
            </a:br>
            <a:r>
              <a:rPr lang="ru-RU" sz="2000" dirty="0"/>
              <a:t>где стартапы и инвесторы ищут друг друга</a:t>
            </a:r>
          </a:p>
          <a:p>
            <a:pPr lvl="1" fontAlgn="base">
              <a:lnSpc>
                <a:spcPct val="100000"/>
              </a:lnSpc>
            </a:pPr>
            <a:r>
              <a:rPr lang="ru-RU" sz="2000" dirty="0"/>
              <a:t>«Скауты» — партнёры фондов, их задача — изучать стартап-сферу и следить за проектами, которые могут заинтересовать инвестиционную компанию:</a:t>
            </a:r>
          </a:p>
          <a:p>
            <a:pPr lvl="2" fontAlgn="base">
              <a:lnSpc>
                <a:spcPct val="100000"/>
              </a:lnSpc>
            </a:pPr>
            <a:r>
              <a:rPr lang="ru-RU" sz="1800" dirty="0"/>
              <a:t>ездят на конференции, выставки, в ВУЗы, активный нетворкинг</a:t>
            </a:r>
          </a:p>
          <a:p>
            <a:pPr fontAlgn="base">
              <a:lnSpc>
                <a:spcPct val="100000"/>
              </a:lnSpc>
            </a:pPr>
            <a:r>
              <a:rPr lang="ru-RU" sz="2400" dirty="0"/>
              <a:t>Аналитики общаются со стартапом, смотрят метрики, изучают перспективы стартапа, выбирают лучшие</a:t>
            </a:r>
          </a:p>
          <a:p>
            <a:pPr fontAlgn="base">
              <a:lnSpc>
                <a:spcPct val="100000"/>
              </a:lnSpc>
            </a:pPr>
            <a:r>
              <a:rPr lang="ru-RU" sz="2400" dirty="0"/>
              <a:t>Встреча стартапов с </a:t>
            </a:r>
            <a:r>
              <a:rPr lang="en-US" sz="2400" dirty="0"/>
              <a:t>GP</a:t>
            </a:r>
          </a:p>
          <a:p>
            <a:pPr fontAlgn="base">
              <a:lnSpc>
                <a:spcPct val="100000"/>
              </a:lnSpc>
            </a:pPr>
            <a:r>
              <a:rPr lang="ru-RU" sz="2400" dirty="0"/>
              <a:t>Обсуждение условий инвестиций, сделка /</a:t>
            </a:r>
            <a:r>
              <a:rPr lang="en-US" sz="2400" dirty="0"/>
              <a:t> </a:t>
            </a:r>
            <a:r>
              <a:rPr lang="ru-RU" sz="2400" dirty="0"/>
              <a:t>инвестиции</a:t>
            </a:r>
          </a:p>
        </p:txBody>
      </p:sp>
    </p:spTree>
    <p:extLst>
      <p:ext uri="{BB962C8B-B14F-4D97-AF65-F5344CB8AC3E}">
        <p14:creationId xmlns:p14="http://schemas.microsoft.com/office/powerpoint/2010/main" val="15971507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Объект 8">
            <a:extLst>
              <a:ext uri="{FF2B5EF4-FFF2-40B4-BE49-F238E27FC236}">
                <a16:creationId xmlns:a16="http://schemas.microsoft.com/office/drawing/2014/main" id="{016ADF9E-72B4-583F-CCAB-3913DB1EB3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24857" r="2380" b="15630"/>
          <a:stretch/>
        </p:blipFill>
        <p:spPr>
          <a:xfrm>
            <a:off x="-48361" y="0"/>
            <a:ext cx="12240361" cy="6858000"/>
          </a:xfr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53515F-822E-8005-359F-186A15784A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10985" y="0"/>
            <a:ext cx="4481015" cy="1856096"/>
          </a:xfrm>
        </p:spPr>
        <p:txBody>
          <a:bodyPr>
            <a:normAutofit fontScale="90000"/>
          </a:bodyPr>
          <a:lstStyle/>
          <a:p>
            <a:r>
              <a:rPr lang="ru-RU" dirty="0"/>
              <a:t>Кривая зрелости новых технологий </a:t>
            </a:r>
            <a:r>
              <a:rPr lang="en-US" dirty="0"/>
              <a:t>Gartner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7820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7A2AE6-356A-C444-B89B-3732E3F960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928" y="252584"/>
            <a:ext cx="10515600" cy="762635"/>
          </a:xfrm>
        </p:spPr>
        <p:txBody>
          <a:bodyPr/>
          <a:lstStyle/>
          <a:p>
            <a:r>
              <a:rPr lang="ru-RU" dirty="0"/>
              <a:t>Бережливый стартап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DCAFC69-8914-E44D-B164-408F0DA28F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1928" y="1015219"/>
            <a:ext cx="8699695" cy="5709138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ru-RU" sz="2000" b="1" dirty="0"/>
              <a:t>Бережливый стартап</a:t>
            </a:r>
            <a:r>
              <a:rPr lang="ru-RU" sz="2000" dirty="0"/>
              <a:t> (</a:t>
            </a:r>
            <a:r>
              <a:rPr lang="en" sz="2000" i="1" dirty="0"/>
              <a:t>Lean Startup</a:t>
            </a:r>
            <a:r>
              <a:rPr lang="en" sz="2000" dirty="0"/>
              <a:t>) — </a:t>
            </a:r>
            <a:r>
              <a:rPr lang="ru-RU" sz="2000" dirty="0"/>
              <a:t>концепция предпринимательства. Метод </a:t>
            </a:r>
            <a:r>
              <a:rPr lang="en" sz="2000" dirty="0"/>
              <a:t>Lean Startup </a:t>
            </a:r>
            <a:r>
              <a:rPr lang="ru-RU" sz="2000" dirty="0"/>
              <a:t>для быстрого тестирования идей и выбора бизнес-модели.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2000" dirty="0"/>
              <a:t>Объединяет принципы, подходы и практики таких концепций как </a:t>
            </a:r>
            <a:r>
              <a:rPr lang="ru-RU" sz="2000" dirty="0">
                <a:hlinkClick r:id="rId2" tooltip="Бережливое производство"/>
              </a:rPr>
              <a:t>бережливое призводство</a:t>
            </a:r>
            <a:r>
              <a:rPr lang="ru-RU" sz="2000" dirty="0"/>
              <a:t>, </a:t>
            </a:r>
            <a:r>
              <a:rPr lang="en-US" sz="2000" dirty="0"/>
              <a:t>Customer Development</a:t>
            </a:r>
            <a:r>
              <a:rPr lang="ru-RU" sz="2000" dirty="0"/>
              <a:t> и </a:t>
            </a:r>
            <a:r>
              <a:rPr lang="en-US" sz="2000" dirty="0"/>
              <a:t>Agile.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2000" dirty="0"/>
              <a:t>Бережливый стартап — это концепция создания компаний, разработки и выведения на рынок новых продуктов и услуг, основанная на</a:t>
            </a:r>
            <a:r>
              <a:rPr lang="en-US" sz="2000" dirty="0"/>
              <a:t>:</a:t>
            </a:r>
          </a:p>
          <a:p>
            <a:pPr>
              <a:lnSpc>
                <a:spcPct val="100000"/>
              </a:lnSpc>
              <a:spcBef>
                <a:spcPts val="500"/>
              </a:spcBef>
            </a:pPr>
            <a:r>
              <a:rPr lang="ru-RU" sz="2000" noProof="1"/>
              <a:t>научном подходе</a:t>
            </a:r>
            <a:r>
              <a:rPr lang="ru-RU" sz="2000" dirty="0"/>
              <a:t> к управлению стартапами,</a:t>
            </a:r>
          </a:p>
          <a:p>
            <a:pPr>
              <a:lnSpc>
                <a:spcPct val="100000"/>
              </a:lnSpc>
              <a:spcBef>
                <a:spcPts val="500"/>
              </a:spcBef>
            </a:pPr>
            <a:r>
              <a:rPr lang="ru-RU" sz="2000" dirty="0"/>
              <a:t>проведение экспериментов,</a:t>
            </a:r>
          </a:p>
          <a:p>
            <a:pPr>
              <a:lnSpc>
                <a:spcPct val="100000"/>
              </a:lnSpc>
              <a:spcBef>
                <a:spcPts val="500"/>
              </a:spcBef>
            </a:pPr>
            <a:r>
              <a:rPr lang="ru-RU" sz="2000" dirty="0"/>
              <a:t>итеративный выпуск продуктов для сокращения цикла разработки,</a:t>
            </a:r>
          </a:p>
          <a:p>
            <a:pPr>
              <a:lnSpc>
                <a:spcPct val="100000"/>
              </a:lnSpc>
              <a:spcBef>
                <a:spcPts val="500"/>
              </a:spcBef>
            </a:pPr>
            <a:r>
              <a:rPr lang="ru-RU" sz="2000" dirty="0"/>
              <a:t>измерение прогресса,</a:t>
            </a:r>
          </a:p>
          <a:p>
            <a:pPr>
              <a:lnSpc>
                <a:spcPct val="100000"/>
              </a:lnSpc>
              <a:spcBef>
                <a:spcPts val="500"/>
              </a:spcBef>
            </a:pPr>
            <a:r>
              <a:rPr lang="ru-RU" sz="2000" dirty="0"/>
              <a:t>получение ценной обратной связи от клиентов.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2000" dirty="0"/>
              <a:t>Используя этот подход, компании могут проектировать продукты и услуги, которые бы соответствовали ожиданиям и потребностям клиентов без необходимости большого объёма первичного финансирования или затратных продуктовых запусков.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8C5648D-070B-FFAF-981C-8858E703A9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12300" y="1731596"/>
            <a:ext cx="2679700" cy="4203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31437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723F42-05FD-274E-94C6-B2D1376A34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0600" y="136525"/>
            <a:ext cx="6381750" cy="735013"/>
          </a:xfrm>
        </p:spPr>
        <p:txBody>
          <a:bodyPr/>
          <a:lstStyle/>
          <a:p>
            <a:r>
              <a:rPr lang="ru-RU" dirty="0"/>
              <a:t>История появления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A4363D0-9AE3-4D48-87FA-9C09801710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33046" y="1000126"/>
            <a:ext cx="6111192" cy="4943474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ru-RU" sz="2600" dirty="0"/>
              <a:t>В 2011 году вышла книга </a:t>
            </a:r>
            <a:r>
              <a:rPr lang="en-US" sz="2600" dirty="0"/>
              <a:t>Eric Ries “Lean Startup”</a:t>
            </a:r>
          </a:p>
          <a:p>
            <a:pPr>
              <a:lnSpc>
                <a:spcPct val="100000"/>
              </a:lnSpc>
            </a:pPr>
            <a:r>
              <a:rPr lang="ru-RU" sz="2600" dirty="0"/>
              <a:t>Русскоязычная версия книги: </a:t>
            </a:r>
            <a:r>
              <a:rPr lang="ru-RU" sz="2600" dirty="0">
                <a:hlinkClick r:id="rId2"/>
              </a:rPr>
              <a:t>«Бизнес с нуля. Метод </a:t>
            </a:r>
            <a:r>
              <a:rPr lang="en" sz="2600" dirty="0">
                <a:hlinkClick r:id="rId2"/>
              </a:rPr>
              <a:t>Lean Startup </a:t>
            </a:r>
            <a:r>
              <a:rPr lang="ru-RU" sz="2600" dirty="0">
                <a:hlinkClick r:id="rId2"/>
              </a:rPr>
              <a:t>для быстрого тестирования идей и выбора бизнес–модели»</a:t>
            </a:r>
            <a:endParaRPr lang="ru-RU" sz="26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C50C307-73A4-D341-9D1D-D6237A6120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368118" cy="68580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1F3D60D-2239-654F-BBC5-CC04D152BF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05712" y="3800475"/>
            <a:ext cx="4586288" cy="3057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7338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D80794-9892-244F-BE81-AE97988EBC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3218"/>
            <a:ext cx="10515600" cy="1153552"/>
          </a:xfrm>
        </p:spPr>
        <p:txBody>
          <a:bodyPr>
            <a:normAutofit/>
          </a:bodyPr>
          <a:lstStyle/>
          <a:p>
            <a:r>
              <a:rPr lang="ru-RU" sz="4000" dirty="0"/>
              <a:t>Бережливое производство</a:t>
            </a:r>
            <a:br>
              <a:rPr lang="en-US" dirty="0"/>
            </a:br>
            <a:r>
              <a:rPr lang="en-US" sz="3200" dirty="0"/>
              <a:t>Lean Manufacturing</a:t>
            </a:r>
            <a:endParaRPr lang="ru-RU" sz="32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BA0A236-2187-1D47-A217-92D4FEB491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06770"/>
            <a:ext cx="10515600" cy="5064368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dirty="0"/>
              <a:t>Бережливое производство </a:t>
            </a:r>
            <a:r>
              <a:rPr lang="en-US" sz="2000" dirty="0"/>
              <a:t>— </a:t>
            </a:r>
            <a:r>
              <a:rPr lang="ru-RU" sz="2000" dirty="0"/>
              <a:t>концепция управления производственным предприятием, которая основана на постоянном стремлении предприятия </a:t>
            </a:r>
            <a:r>
              <a:rPr lang="ru-RU" sz="2000" b="1" dirty="0"/>
              <a:t>увеличению потока ценности</a:t>
            </a:r>
            <a:r>
              <a:rPr lang="ru-RU" sz="2000" dirty="0"/>
              <a:t> (</a:t>
            </a:r>
            <a:r>
              <a:rPr lang="en-US" sz="2000" dirty="0"/>
              <a:t>value stream</a:t>
            </a:r>
            <a:r>
              <a:rPr lang="ru-RU" sz="2000" dirty="0"/>
              <a:t>) к </a:t>
            </a:r>
            <a:r>
              <a:rPr lang="ru-RU" sz="2000" b="1" dirty="0"/>
              <a:t>устранению всех видов потерь</a:t>
            </a:r>
            <a:endParaRPr lang="en-US" sz="2000" b="1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000" b="1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dirty="0"/>
              <a:t>Возникла основе идей производственной системы компании </a:t>
            </a:r>
            <a:r>
              <a:rPr lang="en" sz="2000" dirty="0"/>
              <a:t>Toyota </a:t>
            </a:r>
            <a:r>
              <a:rPr lang="ru-RU" sz="2000" dirty="0"/>
              <a:t>(</a:t>
            </a:r>
            <a:r>
              <a:rPr lang="en-US" sz="2000" dirty="0"/>
              <a:t>Toyota Production System, TPS</a:t>
            </a:r>
            <a:r>
              <a:rPr lang="ru-RU" sz="2000" dirty="0"/>
              <a:t>) при исследовании её феномена</a:t>
            </a:r>
            <a:r>
              <a:rPr lang="en-US" sz="2000" dirty="0"/>
              <a:t>:</a:t>
            </a:r>
            <a:r>
              <a:rPr lang="ru-RU" sz="2000" dirty="0"/>
              <a:t> автопроизводитель, ранее выпускавший низкокачественные автомобили, превзошел американские одновременно по качеству и цене.</a:t>
            </a:r>
            <a:endParaRPr lang="en-US" sz="2000" dirty="0"/>
          </a:p>
          <a:p>
            <a:pPr marL="0" indent="0">
              <a:lnSpc>
                <a:spcPct val="100000"/>
              </a:lnSpc>
              <a:buNone/>
            </a:pPr>
            <a:r>
              <a:rPr lang="ru-RU" sz="2000" dirty="0"/>
              <a:t>Основная идея — </a:t>
            </a:r>
            <a:r>
              <a:rPr lang="ru-RU" sz="2000" b="1" dirty="0"/>
              <a:t>сокращение потерь</a:t>
            </a:r>
            <a:r>
              <a:rPr lang="ru-RU" sz="2000" dirty="0"/>
              <a:t>. </a:t>
            </a:r>
            <a:r>
              <a:rPr lang="en-US" sz="2000" dirty="0"/>
              <a:t>В</a:t>
            </a:r>
            <a:r>
              <a:rPr lang="ru-RU" sz="2000" dirty="0"/>
              <a:t>иды потерь:</a:t>
            </a:r>
            <a:endParaRPr lang="en-US" sz="2000" dirty="0"/>
          </a:p>
          <a:p>
            <a:pPr>
              <a:lnSpc>
                <a:spcPct val="100000"/>
              </a:lnSpc>
              <a:spcBef>
                <a:spcPts val="300"/>
              </a:spcBef>
            </a:pPr>
            <a:r>
              <a:rPr lang="ru-RU" sz="2000" dirty="0"/>
              <a:t>из-за перепроизводства;</a:t>
            </a:r>
          </a:p>
          <a:p>
            <a:pPr>
              <a:lnSpc>
                <a:spcPct val="100000"/>
              </a:lnSpc>
              <a:spcBef>
                <a:spcPts val="300"/>
              </a:spcBef>
            </a:pPr>
            <a:r>
              <a:rPr lang="ru-RU" sz="2000" dirty="0"/>
              <a:t>из-за ожидания;</a:t>
            </a:r>
          </a:p>
          <a:p>
            <a:pPr>
              <a:lnSpc>
                <a:spcPct val="100000"/>
              </a:lnSpc>
              <a:spcBef>
                <a:spcPts val="300"/>
              </a:spcBef>
            </a:pPr>
            <a:r>
              <a:rPr lang="ru-RU" sz="2000" dirty="0"/>
              <a:t>при ненужной транспортировке;</a:t>
            </a:r>
          </a:p>
          <a:p>
            <a:pPr>
              <a:lnSpc>
                <a:spcPct val="100000"/>
              </a:lnSpc>
              <a:spcBef>
                <a:spcPts val="300"/>
              </a:spcBef>
            </a:pPr>
            <a:r>
              <a:rPr lang="ru-RU" sz="2000" dirty="0"/>
              <a:t>из-за лишних этапов обработки;</a:t>
            </a:r>
          </a:p>
          <a:p>
            <a:pPr>
              <a:lnSpc>
                <a:spcPct val="100000"/>
              </a:lnSpc>
              <a:spcBef>
                <a:spcPts val="300"/>
              </a:spcBef>
            </a:pPr>
            <a:r>
              <a:rPr lang="ru-RU" sz="2000" dirty="0"/>
              <a:t>из-за лишних запасов;</a:t>
            </a:r>
          </a:p>
          <a:p>
            <a:pPr>
              <a:lnSpc>
                <a:spcPct val="100000"/>
              </a:lnSpc>
              <a:spcBef>
                <a:spcPts val="300"/>
              </a:spcBef>
            </a:pPr>
            <a:r>
              <a:rPr lang="ru-RU" sz="2000" dirty="0"/>
              <a:t>из-за ненужных перемещений;</a:t>
            </a:r>
          </a:p>
          <a:p>
            <a:pPr>
              <a:lnSpc>
                <a:spcPct val="100000"/>
              </a:lnSpc>
              <a:spcBef>
                <a:spcPts val="300"/>
              </a:spcBef>
            </a:pPr>
            <a:r>
              <a:rPr lang="ru-RU" sz="2000" dirty="0"/>
              <a:t>из-за выпуска дефектной продукции.</a:t>
            </a:r>
          </a:p>
          <a:p>
            <a:pPr marL="0" indent="0">
              <a:buNone/>
            </a:pPr>
            <a:endParaRPr lang="ru-RU" sz="20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B91EDDD-2FB5-2241-A14B-CF71A296D3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8072" y="3527670"/>
            <a:ext cx="3570288" cy="3330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6960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E1720AC-7E77-A443-8A72-1F819F34E5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36990"/>
            <a:ext cx="8559018" cy="816560"/>
          </a:xfrm>
        </p:spPr>
        <p:txBody>
          <a:bodyPr/>
          <a:lstStyle/>
          <a:p>
            <a:r>
              <a:rPr lang="ru-RU" dirty="0"/>
              <a:t>Как правильно понимать стартап?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9589E55-8BA7-F64F-B2A0-99EE94FCBA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36431"/>
            <a:ext cx="10515600" cy="5156443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ru-RU" sz="2000" dirty="0"/>
              <a:t>Составляющие любого стартапа: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2000" dirty="0"/>
              <a:t>люди,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2000" dirty="0"/>
              <a:t>продукт,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2000" dirty="0"/>
              <a:t>инновации,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2000" dirty="0"/>
              <a:t>условия чрезвычайной неопределенности.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2000" dirty="0"/>
              <a:t>Эрик Рис определяет стартап, как 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</a:rPr>
              <a:t>«новую компанию, которая занимается разработкой инновационных товаров или услуг, в условиях полной неопределенности».</a:t>
            </a:r>
            <a:br>
              <a:rPr lang="ru-RU" sz="2000" dirty="0"/>
            </a:br>
            <a:br>
              <a:rPr lang="ru-RU" sz="2000" dirty="0"/>
            </a:br>
            <a:r>
              <a:rPr lang="ru-RU" sz="2000" dirty="0"/>
              <a:t>К стартапам можно отнести любого, кто создает новый продукт или бизнес в условиях неопределенности, и не важно, в каком секторе экономике и в каких масштабах — в бизнес-инкубаторе, в госучреждении или в дочерней структуре крупной компании.</a:t>
            </a:r>
            <a:endParaRPr lang="en-US" sz="2000" dirty="0"/>
          </a:p>
          <a:p>
            <a:pPr marL="0" indent="0">
              <a:lnSpc>
                <a:spcPct val="100000"/>
              </a:lnSpc>
              <a:buNone/>
            </a:pPr>
            <a:r>
              <a:rPr lang="ru-RU" sz="2000" dirty="0"/>
              <a:t>Что такое продукт стартапа?</a:t>
            </a:r>
            <a:br>
              <a:rPr lang="ru-RU" sz="2000" dirty="0"/>
            </a:br>
            <a:r>
              <a:rPr lang="ru-RU" sz="2000" dirty="0">
                <a:solidFill>
                  <a:srgbClr val="C00000"/>
                </a:solidFill>
              </a:rPr>
              <a:t>Продукт — любой источник ценности для клиентов.</a:t>
            </a:r>
            <a:endParaRPr lang="en-US" sz="2000" dirty="0">
              <a:solidFill>
                <a:srgbClr val="C00000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ru-RU" sz="2000" dirty="0"/>
              <a:t>«Все, что эти клиенты переживают в процессе взаимодействия с компанией, нужно считать элементом ее продукта».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1ECF4D1-0548-FDEF-87B8-36C0EC574B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8873" y="773406"/>
            <a:ext cx="3063127" cy="2110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5323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55759FA-6F1C-588F-4EBC-939086EBFF7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683" t="8352" r="29592" b="13766"/>
          <a:stretch/>
        </p:blipFill>
        <p:spPr>
          <a:xfrm>
            <a:off x="9026770" y="1589014"/>
            <a:ext cx="3165230" cy="3405018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E4C89A-1FCC-9542-9944-80052E05E2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121726" cy="1027577"/>
          </a:xfrm>
        </p:spPr>
        <p:txBody>
          <a:bodyPr/>
          <a:lstStyle/>
          <a:p>
            <a:r>
              <a:rPr lang="ru-RU" dirty="0"/>
              <a:t>Зачем нужен подход </a:t>
            </a:r>
            <a:r>
              <a:rPr lang="en-US" dirty="0"/>
              <a:t>Lean Startup?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5055C33-EE27-A44C-8B76-127871ED90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392702"/>
            <a:ext cx="8188570" cy="5100173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ru-RU" sz="2000" dirty="0"/>
              <a:t>Несмотря на обоснованные расчеты, серьезные бизнес-планы, продуманные бизнес-модели, крупные инвестиции, </a:t>
            </a:r>
            <a:r>
              <a:rPr lang="ru-RU" sz="2000" b="1" dirty="0"/>
              <a:t>большинство стартапов терпят крах</a:t>
            </a:r>
            <a:r>
              <a:rPr lang="ru-RU" sz="2000" dirty="0"/>
              <a:t>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2000" b="1" dirty="0"/>
              <a:t>Почему</a:t>
            </a:r>
            <a:r>
              <a:rPr lang="ru-RU" sz="2000" dirty="0"/>
              <a:t> так происходит?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2000" dirty="0"/>
              <a:t>Традиционный подход к развитию бизнеса не применим к стартапам.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2000" dirty="0"/>
              <a:t>Стартап действует в условиях </a:t>
            </a:r>
            <a:r>
              <a:rPr lang="ru-RU" sz="2000" b="1" dirty="0"/>
              <a:t>чрезвычайной неопределенности</a:t>
            </a:r>
            <a:r>
              <a:rPr lang="ru-RU" sz="2000" dirty="0"/>
              <a:t>, и это нужно учитывать при его запуске.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2000" dirty="0"/>
              <a:t>На первоначальном этапе развития стартапу необходимо оставаться </a:t>
            </a:r>
            <a:r>
              <a:rPr lang="ru-RU" sz="2000" b="1" dirty="0"/>
              <a:t>гибким</a:t>
            </a:r>
            <a:r>
              <a:rPr lang="ru-RU" sz="2000" dirty="0"/>
              <a:t>, чтобы </a:t>
            </a:r>
            <a:r>
              <a:rPr lang="ru-RU" sz="2000" b="1" dirty="0"/>
              <a:t>учиться на ошибках </a:t>
            </a:r>
            <a:r>
              <a:rPr lang="ru-RU" sz="2000" dirty="0"/>
              <a:t>и </a:t>
            </a:r>
            <a:r>
              <a:rPr lang="ru-RU" sz="2000" b="1" dirty="0"/>
              <a:t>максимально быстро проверять гипотезы</a:t>
            </a:r>
            <a:r>
              <a:rPr lang="ru-RU" sz="2000" dirty="0"/>
              <a:t> основателей, а значит, необходимо </a:t>
            </a:r>
            <a:r>
              <a:rPr lang="ru-RU" sz="2000" b="1" dirty="0"/>
              <a:t>избегать крупных вливаний и затрат</a:t>
            </a:r>
            <a:r>
              <a:rPr lang="ru-RU" sz="2000" dirty="0"/>
              <a:t>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2000" dirty="0"/>
              <a:t>Именно такой подход лежит в основе метода </a:t>
            </a:r>
            <a:r>
              <a:rPr lang="en" sz="2000" dirty="0"/>
              <a:t>Lean, </a:t>
            </a:r>
            <a:r>
              <a:rPr lang="ru-RU" sz="2000" dirty="0"/>
              <a:t>цель которого помочь предпринимателям повысить шансы стартапа на успех.</a:t>
            </a:r>
          </a:p>
        </p:txBody>
      </p:sp>
    </p:spTree>
    <p:extLst>
      <p:ext uri="{BB962C8B-B14F-4D97-AF65-F5344CB8AC3E}">
        <p14:creationId xmlns:p14="http://schemas.microsoft.com/office/powerpoint/2010/main" val="3302212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BDB316-78AF-4248-9563-278082DD13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928" y="365125"/>
            <a:ext cx="8966982" cy="844697"/>
          </a:xfrm>
        </p:spPr>
        <p:txBody>
          <a:bodyPr/>
          <a:lstStyle/>
          <a:p>
            <a:r>
              <a:rPr lang="ru-RU" dirty="0"/>
              <a:t>Почему проваливаются стартапы?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BD38F8D-C7CA-0C4B-BCD4-EECF2E9A25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1929" y="1367131"/>
            <a:ext cx="8741900" cy="5125744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ru-RU" sz="2000" dirty="0"/>
              <a:t>По мнению Эрика Риса, существуют две основные причины провала стартапов:</a:t>
            </a:r>
          </a:p>
          <a:p>
            <a:pPr>
              <a:lnSpc>
                <a:spcPct val="100000"/>
              </a:lnSpc>
            </a:pPr>
            <a:r>
              <a:rPr lang="ru-RU" sz="2000" dirty="0"/>
              <a:t>Увлечение традиционными для бизнеса расчетами, планами, построением стратегии, всесторонними исследованиями рынка. Но проблема в том, что </a:t>
            </a:r>
            <a:r>
              <a:rPr lang="ru-RU" sz="2000" b="1" dirty="0"/>
              <a:t>в условиях полной неопределенности</a:t>
            </a:r>
            <a:r>
              <a:rPr lang="ru-RU" sz="2000" dirty="0"/>
              <a:t>, в которой действуют стартапы, эти </a:t>
            </a:r>
            <a:r>
              <a:rPr lang="ru-RU" sz="2000" b="1" dirty="0"/>
              <a:t>классические методы менеджмента не работают</a:t>
            </a:r>
            <a:r>
              <a:rPr lang="ru-RU" sz="2000" dirty="0"/>
              <a:t>.</a:t>
            </a:r>
          </a:p>
          <a:p>
            <a:pPr>
              <a:lnSpc>
                <a:spcPct val="100000"/>
              </a:lnSpc>
            </a:pPr>
            <a:r>
              <a:rPr lang="ru-RU" sz="2000" dirty="0"/>
              <a:t>Вторая причина противоположна первой, — видя что традиционные подходы менеджмента не работают, </a:t>
            </a:r>
            <a:r>
              <a:rPr lang="ru-RU" sz="2000" b="1" dirty="0"/>
              <a:t>предприниматели вообще отказываются от каких-либо инструментов менеджмента</a:t>
            </a:r>
            <a:r>
              <a:rPr lang="ru-RU" sz="2000" dirty="0"/>
              <a:t>. Они пускают все на самотек и руководствуются принципом «просто сделай это».</a:t>
            </a:r>
            <a:br>
              <a:rPr lang="en-US" sz="2000" dirty="0"/>
            </a:br>
            <a:br>
              <a:rPr lang="ru-RU" sz="2000" dirty="0"/>
            </a:br>
            <a:r>
              <a:rPr lang="ru-RU" sz="2000" dirty="0"/>
              <a:t>Такой подход тоже ни к чему хорошему не приведет.</a:t>
            </a:r>
            <a:br>
              <a:rPr lang="ru-RU" sz="2000" dirty="0"/>
            </a:br>
            <a:r>
              <a:rPr lang="ru-RU" sz="2000" b="1" dirty="0"/>
              <a:t>Даже таким хаотичным и непредсказуемым явлением, как стартап, можно и нужно управлять</a:t>
            </a:r>
            <a:r>
              <a:rPr lang="ru-RU" sz="2000" dirty="0"/>
              <a:t>.</a:t>
            </a:r>
            <a:br>
              <a:rPr lang="ru-RU" sz="2000" dirty="0"/>
            </a:br>
            <a:r>
              <a:rPr lang="ru-RU" sz="2000" dirty="0"/>
              <a:t>И именно для этого используют метод </a:t>
            </a:r>
            <a:r>
              <a:rPr lang="en" sz="2000" dirty="0"/>
              <a:t>Lean.</a:t>
            </a:r>
            <a:endParaRPr lang="ru-RU" sz="20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7D3FE95-B82A-983B-6CE1-C3716454CD5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506" b="7296"/>
          <a:stretch/>
        </p:blipFill>
        <p:spPr>
          <a:xfrm>
            <a:off x="8940800" y="4705644"/>
            <a:ext cx="3251200" cy="2152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7716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1E3155-846F-684B-91C0-609653EE0C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94786"/>
            <a:ext cx="10515600" cy="906463"/>
          </a:xfrm>
        </p:spPr>
        <p:txBody>
          <a:bodyPr/>
          <a:lstStyle/>
          <a:p>
            <a:r>
              <a:rPr lang="ru-RU" dirty="0"/>
              <a:t>Что такое бережливый стартап?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EC36279-74CF-DE47-A4F1-4663F23EB8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87181"/>
            <a:ext cx="10515600" cy="5424634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ru-RU" sz="2400" dirty="0"/>
              <a:t>Многие разделяют мнение, что успех предпринимателя — это сочетание упорства, ума, хорошего продукта и удачи оказаться в нужное время в нужном месте. А качество управления особого значения не имеет. Но это миф.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2400" dirty="0">
                <a:solidFill>
                  <a:srgbClr val="C00000"/>
                </a:solidFill>
              </a:rPr>
              <a:t>«Успех стартапа — не следствие хорошей генетики или счастливой случайности. Этот успех можно спланировать, если следовать правильным процессам. Иначе говоря, успеху можно научиться. А значит, ему можно и научить».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2400" dirty="0">
                <a:solidFill>
                  <a:schemeClr val="accent6">
                    <a:lumMod val="50000"/>
                  </a:schemeClr>
                </a:solidFill>
              </a:rPr>
              <a:t>Метод </a:t>
            </a:r>
            <a:r>
              <a:rPr lang="en" sz="2400" dirty="0">
                <a:solidFill>
                  <a:schemeClr val="accent6">
                    <a:lumMod val="50000"/>
                  </a:schemeClr>
                </a:solidFill>
              </a:rPr>
              <a:t>Lean startup —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</a:rPr>
              <a:t>это новый подход к непрерывному созданию инноваций.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2400" dirty="0">
                <a:solidFill>
                  <a:srgbClr val="002060"/>
                </a:solidFill>
              </a:rPr>
              <a:t>Задача метода </a:t>
            </a:r>
            <a:r>
              <a:rPr lang="en" sz="2400" dirty="0">
                <a:solidFill>
                  <a:srgbClr val="002060"/>
                </a:solidFill>
                <a:latin typeface="Chalkboard" panose="03050602040202020205" pitchFamily="66" charset="0"/>
              </a:rPr>
              <a:t>Lean startup — </a:t>
            </a:r>
            <a:r>
              <a:rPr lang="ru-RU" sz="2400" dirty="0">
                <a:solidFill>
                  <a:srgbClr val="002060"/>
                </a:solidFill>
              </a:rPr>
              <a:t>помочь предпринимателю избежать риска траты огромных денег и сил ради создания никому ненужного продукта.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2400" dirty="0"/>
              <a:t>Со временем методика </a:t>
            </a:r>
            <a:r>
              <a:rPr lang="en" sz="2400" dirty="0"/>
              <a:t>Lean </a:t>
            </a:r>
            <a:r>
              <a:rPr lang="ru-RU" sz="2400" dirty="0"/>
              <a:t>стала пользоваться большой популярностью и применяться не только в стартапах и не только в рамках отрасли </a:t>
            </a:r>
            <a:r>
              <a:rPr lang="en" sz="2400" dirty="0"/>
              <a:t>IT.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7744231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7343FE-5327-BA4F-8CFB-D5663908E9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63613"/>
          </a:xfrm>
        </p:spPr>
        <p:txBody>
          <a:bodyPr>
            <a:normAutofit fontScale="90000"/>
          </a:bodyPr>
          <a:lstStyle/>
          <a:p>
            <a:r>
              <a:rPr lang="ru-RU" sz="3600" dirty="0"/>
              <a:t>Принципы «Бережливого стартапа»:</a:t>
            </a:r>
            <a:br>
              <a:rPr lang="ru-RU" sz="3600" dirty="0"/>
            </a:br>
            <a:r>
              <a:rPr lang="en-US" sz="3600" dirty="0"/>
              <a:t>1: </a:t>
            </a:r>
            <a:r>
              <a:rPr lang="ru-RU" sz="3600" dirty="0"/>
              <a:t>«</a:t>
            </a:r>
            <a:r>
              <a:rPr lang="ru-RU" dirty="0"/>
              <a:t>Предприниматели есть повсюду»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9C28F2F-15C8-374B-A0E8-FF393CB1C7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71623"/>
            <a:ext cx="10515600" cy="2928934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ru-RU" sz="2000" dirty="0"/>
              <a:t>Эрик Рис называет предпринимателем любого, у кого есть стартап.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2000" dirty="0"/>
              <a:t>А стартап — это «предприятие, цель которого — разработка новых товаров и услуг в условиях чрезвычайной неопределенности.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2000" dirty="0"/>
              <a:t>Это значит, что подход „экономичный стартап“ можно применять в компаниях любого размера, даже на очень крупных предприятиях, в любом секторе и в любой отрасли».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2000" dirty="0">
                <a:solidFill>
                  <a:srgbClr val="C00000"/>
                </a:solidFill>
              </a:rPr>
              <a:t>💡</a:t>
            </a:r>
            <a:r>
              <a:rPr lang="ru-RU" sz="2000" b="1" dirty="0">
                <a:solidFill>
                  <a:srgbClr val="C00000"/>
                </a:solidFill>
              </a:rPr>
              <a:t> Предпринимательство — повсюду.</a:t>
            </a:r>
            <a:r>
              <a:rPr lang="ru-RU" sz="2000" dirty="0">
                <a:solidFill>
                  <a:srgbClr val="C00000"/>
                </a:solidFill>
              </a:rPr>
              <a:t> Подход </a:t>
            </a:r>
            <a:r>
              <a:rPr lang="en" sz="2000" dirty="0">
                <a:solidFill>
                  <a:srgbClr val="C00000"/>
                </a:solidFill>
              </a:rPr>
              <a:t>Lean Startup </a:t>
            </a:r>
            <a:r>
              <a:rPr lang="ru-RU" sz="2000" dirty="0">
                <a:solidFill>
                  <a:srgbClr val="C00000"/>
                </a:solidFill>
              </a:rPr>
              <a:t>можно использовать, в том числе и для обычных компаний.</a:t>
            </a:r>
            <a:endParaRPr lang="en-US" sz="2000" dirty="0">
              <a:solidFill>
                <a:srgbClr val="C00000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D746631-21D6-9943-87CB-92B6DA869E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6900" y="4396803"/>
            <a:ext cx="8458200" cy="2213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4069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1EEA70-FD49-B846-91B9-127F6C213B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7839"/>
            <a:ext cx="10515600" cy="1196389"/>
          </a:xfrm>
        </p:spPr>
        <p:txBody>
          <a:bodyPr>
            <a:normAutofit fontScale="90000"/>
          </a:bodyPr>
          <a:lstStyle/>
          <a:p>
            <a:r>
              <a:rPr lang="ru-RU" sz="3600" dirty="0"/>
              <a:t>Принципы «Бережливого стартапа»:</a:t>
            </a:r>
            <a:br>
              <a:rPr lang="ru-RU" dirty="0"/>
            </a:br>
            <a:r>
              <a:rPr lang="ru-RU" dirty="0"/>
              <a:t>2. </a:t>
            </a:r>
            <a:r>
              <a:rPr lang="en-US" dirty="0"/>
              <a:t>«</a:t>
            </a:r>
            <a:r>
              <a:rPr lang="ru-RU" dirty="0"/>
              <a:t>Предпринимательство — это менеджмент</a:t>
            </a:r>
            <a:r>
              <a:rPr lang="en-US" dirty="0"/>
              <a:t>»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E0BA25C-ECFB-2448-870F-604298778A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47320"/>
            <a:ext cx="10515600" cy="3590439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ru-RU" sz="2000" dirty="0"/>
              <a:t>Без эффективного менеджмента новая компания не сможет эффективно использовать свои возможности.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2000" dirty="0"/>
              <a:t>Создатель концепции </a:t>
            </a:r>
            <a:r>
              <a:rPr lang="en" sz="2000" dirty="0"/>
              <a:t>Lean Startup </a:t>
            </a:r>
            <a:r>
              <a:rPr lang="ru-RU" sz="2000" dirty="0"/>
              <a:t>сравнивает менеджмент стартапа с вождением автомобиля на дороге, быстро меняющей направление.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2000" dirty="0"/>
              <a:t>Управлению авто противопоставляется запуск ракеты, где спланирована каждая секунда. Так и со стартапами: многие предприниматели работают так, словно собираются лететь в космос, из-за этого не получается гибко подстроиться под изменившиеся условия.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2000" dirty="0">
                <a:solidFill>
                  <a:srgbClr val="C00000"/>
                </a:solidFill>
              </a:rPr>
              <a:t>💡 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</a:rPr>
              <a:t>Стартапу нужен менеджмент нового типа, который будет подходить к условиям чрезвычайной неопределенности. Любой современной компании, развитие которой зависит от инноваций, нужна должность «предприниматель».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A230569-58DA-CD40-8351-B436B843EB9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405" b="3668"/>
          <a:stretch/>
        </p:blipFill>
        <p:spPr>
          <a:xfrm>
            <a:off x="2121694" y="5078438"/>
            <a:ext cx="7639748" cy="1617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72278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E8B2AA-B821-8244-90A1-DC1C908E9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0718"/>
            <a:ext cx="10515600" cy="1126051"/>
          </a:xfrm>
        </p:spPr>
        <p:txBody>
          <a:bodyPr>
            <a:normAutofit/>
          </a:bodyPr>
          <a:lstStyle/>
          <a:p>
            <a:r>
              <a:rPr lang="ru-RU" sz="3200" dirty="0"/>
              <a:t>Принципы «Бережливого стартапа»:</a:t>
            </a:r>
            <a:br>
              <a:rPr lang="ru-RU" b="1" dirty="0"/>
            </a:br>
            <a:r>
              <a:rPr lang="ru-RU" sz="4000" dirty="0"/>
              <a:t>3</a:t>
            </a:r>
            <a:r>
              <a:rPr lang="en-US" sz="4000" dirty="0"/>
              <a:t>.</a:t>
            </a:r>
            <a:r>
              <a:rPr lang="ru-RU" sz="4000" dirty="0"/>
              <a:t> Постоянное обучение и опора на факты.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A4179EC-AC39-E146-B79B-6248CC363D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64076"/>
            <a:ext cx="10234613" cy="3500291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ru-RU" sz="2000" dirty="0"/>
              <a:t>Выдвигаемые гипотезы должны проверяться опытным путем — на основе подтвержденных гипотез дорабатывается продукт.</a:t>
            </a:r>
            <a:endParaRPr lang="en-US" sz="2000" dirty="0"/>
          </a:p>
          <a:p>
            <a:pPr marL="0" indent="0">
              <a:lnSpc>
                <a:spcPct val="100000"/>
              </a:lnSpc>
              <a:buNone/>
            </a:pPr>
            <a:r>
              <a:rPr lang="ru-RU" sz="2000" dirty="0"/>
              <a:t>Из-за того, что продукт стартапа абсолютно новый, его создатели не знают, нужен ли он людям, кто аудитория продукта, что является для нее ценным.</a:t>
            </a:r>
            <a:endParaRPr lang="en-US" sz="2000" dirty="0"/>
          </a:p>
          <a:p>
            <a:pPr marL="0" indent="0">
              <a:lnSpc>
                <a:spcPct val="100000"/>
              </a:lnSpc>
              <a:buNone/>
            </a:pPr>
            <a:r>
              <a:rPr lang="ru-RU" sz="2000" dirty="0"/>
              <a:t>Чтобы найти ответ на эти вопросы, нужно не только выдвигать гипотезы и тестировать их, но и наладить процесс получения эмпирических (опытных) данных, а затем быстро корректировать продукт с учетом полученной информации.</a:t>
            </a:r>
            <a:endParaRPr lang="en-US" sz="2000" dirty="0"/>
          </a:p>
          <a:p>
            <a:pPr marL="0" indent="0">
              <a:lnSpc>
                <a:spcPct val="100000"/>
              </a:lnSpc>
              <a:buNone/>
            </a:pPr>
            <a:r>
              <a:rPr lang="ru-RU" sz="2000" dirty="0">
                <a:solidFill>
                  <a:srgbClr val="C00000"/>
                </a:solidFill>
              </a:rPr>
              <a:t>💡Задача стартапа — не только производить товары и зарабатывать деньги. Стартапу необходимо непрерывное обучение с применением научного подхода и проверки гипотез опытным путем.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41AF192-7DB4-D542-8B39-E7D48E5A907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6789" b="8248"/>
          <a:stretch/>
        </p:blipFill>
        <p:spPr>
          <a:xfrm>
            <a:off x="2028825" y="5251719"/>
            <a:ext cx="7315200" cy="1434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7833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689563-36DF-434E-927D-BA86F23270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7175"/>
            <a:ext cx="10515600" cy="1234001"/>
          </a:xfrm>
        </p:spPr>
        <p:txBody>
          <a:bodyPr>
            <a:normAutofit/>
          </a:bodyPr>
          <a:lstStyle/>
          <a:p>
            <a:r>
              <a:rPr lang="ru-RU" sz="3200" dirty="0"/>
              <a:t>Принципы «Бережливого стартапа»:</a:t>
            </a:r>
            <a:br>
              <a:rPr lang="en-US" b="1" dirty="0"/>
            </a:br>
            <a:r>
              <a:rPr lang="ru-RU" dirty="0"/>
              <a:t>4. Создать — оценить — сделать вывод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3CD2539-91BF-A349-BFA8-0D0E2ADF28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491176"/>
            <a:ext cx="6819901" cy="5233181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ru-RU" sz="2000" dirty="0"/>
              <a:t>После создания </a:t>
            </a:r>
            <a:r>
              <a:rPr lang="en" sz="2000" dirty="0"/>
              <a:t>MVP </a:t>
            </a:r>
            <a:r>
              <a:rPr lang="ru-RU" sz="2000" dirty="0"/>
              <a:t>идет сбор обратной связи от клиентов — на основе полученной информации </a:t>
            </a:r>
            <a:r>
              <a:rPr lang="ru-RU" sz="2000" b="1" dirty="0"/>
              <a:t>принимается решение: продолжать работать по выбранному курсу или стоит скорректировать первоначальные планы</a:t>
            </a:r>
            <a:r>
              <a:rPr lang="ru-RU" sz="2000" dirty="0"/>
              <a:t>.</a:t>
            </a:r>
            <a:endParaRPr lang="en-US" sz="2000" dirty="0"/>
          </a:p>
          <a:p>
            <a:pPr marL="0" indent="0">
              <a:lnSpc>
                <a:spcPct val="100000"/>
              </a:lnSpc>
              <a:buNone/>
            </a:pPr>
            <a:r>
              <a:rPr lang="ru-RU" sz="2000" dirty="0"/>
              <a:t>«Бережливый стартап» предполагает, что если задуманный командой стартапа продукт на этапе </a:t>
            </a:r>
            <a:r>
              <a:rPr lang="en" sz="2000" dirty="0"/>
              <a:t>MVP </a:t>
            </a:r>
            <a:r>
              <a:rPr lang="ru-RU" sz="2000" dirty="0"/>
              <a:t>продемонстрирует свое несоответствие потребностям аудитории / рынку, то логичным будет разработка варианта, который учитывает «боль» клиентов и требования рынка.</a:t>
            </a:r>
            <a:br>
              <a:rPr lang="ru-RU" sz="2000" dirty="0"/>
            </a:br>
            <a:r>
              <a:rPr lang="ru-RU" sz="2000" dirty="0"/>
              <a:t>При этом новый вариант может не иметь ничего общего с первоначальной задумкой.</a:t>
            </a:r>
            <a:endParaRPr lang="en-US" sz="2000" dirty="0"/>
          </a:p>
          <a:p>
            <a:pPr marL="0" indent="0">
              <a:lnSpc>
                <a:spcPct val="100000"/>
              </a:lnSpc>
              <a:buNone/>
            </a:pPr>
            <a:r>
              <a:rPr lang="ru-RU" sz="2000" dirty="0">
                <a:solidFill>
                  <a:srgbClr val="C00000"/>
                </a:solidFill>
              </a:rPr>
              <a:t>💡 </a:t>
            </a:r>
            <a:r>
              <a:rPr lang="ru-RU" sz="2000" dirty="0">
                <a:solidFill>
                  <a:srgbClr val="7030A0"/>
                </a:solidFill>
              </a:rPr>
              <a:t>Сначала создать минимально рабочую версию продукта, оценить реакцию потребителей, а потом решить, продолжать идти выбранным курсом или изменить направление.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071F545-44C8-4647-8D72-F48F184A8E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3779" y="1776413"/>
            <a:ext cx="4865501" cy="4392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16738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45FE93F-4DC9-534B-AD4B-D0C910E15A8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799" t="23027" b="11252"/>
          <a:stretch/>
        </p:blipFill>
        <p:spPr>
          <a:xfrm>
            <a:off x="7115176" y="0"/>
            <a:ext cx="5105400" cy="2028825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62C14C-27C2-B145-A722-9FA500DDAA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6162675" cy="1106488"/>
          </a:xfrm>
        </p:spPr>
        <p:txBody>
          <a:bodyPr>
            <a:normAutofit fontScale="90000"/>
          </a:bodyPr>
          <a:lstStyle/>
          <a:p>
            <a:r>
              <a:rPr lang="ru-RU" sz="3100" dirty="0"/>
              <a:t>Принципы «Бережливого стартапа»:</a:t>
            </a:r>
            <a:br>
              <a:rPr lang="ru-RU" sz="3600" b="1" dirty="0"/>
            </a:br>
            <a:r>
              <a:rPr lang="ru-RU" dirty="0"/>
              <a:t>5. Оценка успеха стартапа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7FD3C88-3C35-D448-81B2-DE552AA21C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79633"/>
            <a:ext cx="10515599" cy="4106860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ru-RU" sz="2000" dirty="0"/>
              <a:t>Для команды стартапа должны быть </a:t>
            </a:r>
            <a:r>
              <a:rPr lang="ru-RU" sz="2000" b="1" dirty="0"/>
              <a:t>критерии</a:t>
            </a:r>
            <a:r>
              <a:rPr lang="ru-RU" sz="2000" dirty="0"/>
              <a:t>, которые позволят понять, насколько результативно идет работа и </a:t>
            </a:r>
            <a:r>
              <a:rPr lang="ru-RU" sz="2000" b="1" dirty="0"/>
              <a:t>насколько успешен продукт</a:t>
            </a:r>
            <a:r>
              <a:rPr lang="ru-RU" sz="2000" dirty="0"/>
              <a:t>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2000" dirty="0"/>
              <a:t>Чтобы понять, что продукт делает успехи, нужно </a:t>
            </a:r>
            <a:r>
              <a:rPr lang="ru-RU" sz="2000" b="1" dirty="0"/>
              <a:t>подтвердить это фактами</a:t>
            </a:r>
            <a:r>
              <a:rPr lang="ru-RU" sz="2000" dirty="0"/>
              <a:t>.</a:t>
            </a:r>
            <a:br>
              <a:rPr lang="ru-RU" sz="2000" dirty="0"/>
            </a:br>
            <a:r>
              <a:rPr lang="ru-RU" sz="2000" dirty="0"/>
              <a:t>Одним из инструментов </a:t>
            </a:r>
            <a:r>
              <a:rPr lang="en" sz="2000" dirty="0"/>
              <a:t>Lean Startup </a:t>
            </a:r>
            <a:r>
              <a:rPr lang="ru-RU" sz="2000" dirty="0"/>
              <a:t>для этого является </a:t>
            </a:r>
            <a:r>
              <a:rPr lang="ru-RU" sz="2000" b="1" dirty="0"/>
              <a:t>продуктовые / бизнес метрики</a:t>
            </a:r>
            <a:r>
              <a:rPr lang="ru-RU" sz="2000" dirty="0"/>
              <a:t>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2000" dirty="0"/>
              <a:t>Показатели успешности стартапа должны быть:</a:t>
            </a:r>
          </a:p>
          <a:p>
            <a:pPr>
              <a:lnSpc>
                <a:spcPct val="100000"/>
              </a:lnSpc>
            </a:pPr>
            <a:r>
              <a:rPr lang="ru-RU" sz="2000" dirty="0">
                <a:solidFill>
                  <a:srgbClr val="002060"/>
                </a:solidFill>
              </a:rPr>
              <a:t>действенными</a:t>
            </a:r>
            <a:r>
              <a:rPr lang="ru-RU" sz="2000" dirty="0"/>
              <a:t> — связаны с целями компании, дают ясную картину того, что нужно сделать еще, чтобы прийти к нужным результатам;</a:t>
            </a:r>
          </a:p>
          <a:p>
            <a:pPr>
              <a:lnSpc>
                <a:spcPct val="100000"/>
              </a:lnSpc>
            </a:pPr>
            <a:r>
              <a:rPr lang="ru-RU" sz="2000" dirty="0">
                <a:solidFill>
                  <a:srgbClr val="002060"/>
                </a:solidFill>
              </a:rPr>
              <a:t>простыми</a:t>
            </a:r>
            <a:r>
              <a:rPr lang="ru-RU" sz="2000" dirty="0"/>
              <a:t> — сразу дают понимание текущей ситуации по продукту;</a:t>
            </a:r>
          </a:p>
          <a:p>
            <a:pPr>
              <a:lnSpc>
                <a:spcPct val="100000"/>
              </a:lnSpc>
            </a:pPr>
            <a:r>
              <a:rPr lang="ru-RU" sz="2000" dirty="0">
                <a:solidFill>
                  <a:srgbClr val="002060"/>
                </a:solidFill>
              </a:rPr>
              <a:t>контролируемыми</a:t>
            </a:r>
            <a:r>
              <a:rPr lang="ru-RU" sz="2000" dirty="0"/>
              <a:t> — есть возможность проверить данные.</a:t>
            </a:r>
          </a:p>
        </p:txBody>
      </p:sp>
    </p:spTree>
    <p:extLst>
      <p:ext uri="{BB962C8B-B14F-4D97-AF65-F5344CB8AC3E}">
        <p14:creationId xmlns:p14="http://schemas.microsoft.com/office/powerpoint/2010/main" val="58123049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47D444-EE2A-F04C-A18B-F586EA4EE8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63613"/>
          </a:xfrm>
        </p:spPr>
        <p:txBody>
          <a:bodyPr/>
          <a:lstStyle/>
          <a:p>
            <a:r>
              <a:rPr lang="ru-RU" dirty="0"/>
              <a:t>Какой менеджмент нужен стартапу?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030D635-5374-2142-8C20-D73D7335BC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8738"/>
            <a:ext cx="10777538" cy="5164137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ru-RU" sz="2400" dirty="0"/>
              <a:t>Стартапу не поможет ни стратегия, ни планы, ни харизматичный управленец, если продукт, который он выпустит, окажется никому не нужным.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2400" dirty="0"/>
              <a:t>Но </a:t>
            </a:r>
            <a:r>
              <a:rPr lang="ru-RU" sz="2400" b="1" dirty="0"/>
              <a:t>нужен ли продукт рынку никто не скажет до запуска стартапа</a:t>
            </a:r>
            <a:r>
              <a:rPr lang="ru-RU" sz="2400" dirty="0"/>
              <a:t>.</a:t>
            </a:r>
            <a:br>
              <a:rPr lang="ru-RU" sz="2400" dirty="0"/>
            </a:br>
            <a:r>
              <a:rPr lang="ru-RU" sz="2400" dirty="0">
                <a:solidFill>
                  <a:srgbClr val="C00000"/>
                </a:solidFill>
              </a:rPr>
              <a:t>Поэтому важнейшей задачей стартапа является выработка у себя </a:t>
            </a:r>
            <a:r>
              <a:rPr lang="ru-RU" sz="2400" b="1" dirty="0">
                <a:solidFill>
                  <a:srgbClr val="C00000"/>
                </a:solidFill>
              </a:rPr>
              <a:t>способности очень быстро понимать, что нужно рынку</a:t>
            </a:r>
            <a:r>
              <a:rPr lang="ru-RU" sz="2400" dirty="0">
                <a:solidFill>
                  <a:srgbClr val="C00000"/>
                </a:solidFill>
              </a:rPr>
              <a:t>, чего хотят клиенты и </a:t>
            </a:r>
            <a:r>
              <a:rPr lang="ru-RU" sz="2400" b="1" dirty="0">
                <a:solidFill>
                  <a:srgbClr val="C00000"/>
                </a:solidFill>
              </a:rPr>
              <a:t>за что</a:t>
            </a:r>
            <a:r>
              <a:rPr lang="ru-RU" sz="2400" dirty="0">
                <a:solidFill>
                  <a:srgbClr val="C00000"/>
                </a:solidFill>
              </a:rPr>
              <a:t> они </a:t>
            </a:r>
            <a:r>
              <a:rPr lang="ru-RU" sz="2400" b="1" dirty="0">
                <a:solidFill>
                  <a:srgbClr val="C00000"/>
                </a:solidFill>
              </a:rPr>
              <a:t>готовы платить</a:t>
            </a:r>
            <a:r>
              <a:rPr lang="ru-RU" sz="2400" dirty="0">
                <a:solidFill>
                  <a:srgbClr val="C00000"/>
                </a:solidFill>
              </a:rPr>
              <a:t>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2400" dirty="0"/>
              <a:t>Управление стартапом похоже с вождением автомобиля, когда можно </a:t>
            </a:r>
            <a:r>
              <a:rPr lang="ru-RU" sz="2400" b="1" dirty="0"/>
              <a:t>быстро менять курс</a:t>
            </a:r>
            <a:r>
              <a:rPr lang="ru-RU" sz="2400" dirty="0"/>
              <a:t>, подстраиваясь под дорожную ситуацию, и противопоставляет такой подход запуску ракеты, когда нужно все просчитывать и планировать заранее.</a:t>
            </a:r>
            <a:br>
              <a:rPr lang="ru-RU" sz="2400" dirty="0"/>
            </a:br>
            <a:r>
              <a:rPr lang="ru-RU" sz="2400" dirty="0">
                <a:solidFill>
                  <a:schemeClr val="accent5">
                    <a:lumMod val="50000"/>
                  </a:schemeClr>
                </a:solidFill>
              </a:rPr>
              <a:t>Вместо разработки сложных планов, основанных на предположениях, вы сможете вносить 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</a:rPr>
              <a:t>постоянные коррективы легким поворотом руля</a:t>
            </a:r>
            <a:r>
              <a:rPr lang="ru-RU" sz="2400" dirty="0">
                <a:solidFill>
                  <a:schemeClr val="accent5">
                    <a:lumMod val="50000"/>
                  </a:schemeClr>
                </a:solidFill>
              </a:rPr>
              <a:t>. Это и называется циклом обратной связи 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«</a:t>
            </a:r>
            <a:r>
              <a:rPr lang="ru-RU" sz="2400" dirty="0">
                <a:solidFill>
                  <a:schemeClr val="accent5">
                    <a:lumMod val="50000"/>
                  </a:schemeClr>
                </a:solidFill>
              </a:rPr>
              <a:t>создать-оценить-научиться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»</a:t>
            </a:r>
            <a:r>
              <a:rPr lang="ru-RU" sz="2400" dirty="0">
                <a:solidFill>
                  <a:schemeClr val="accent5">
                    <a:lumMod val="50000"/>
                  </a:schemeClr>
                </a:solidFill>
              </a:rPr>
              <a:t>.</a:t>
            </a:r>
          </a:p>
          <a:p>
            <a:pPr marL="0" indent="0">
              <a:lnSpc>
                <a:spcPct val="100000"/>
              </a:lnSpc>
              <a:buNone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48825774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FDF3CC8-9B09-D832-A1F9-C201488E72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9453" y="4506937"/>
            <a:ext cx="2902547" cy="2351063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B746D66-E926-5F49-965A-C69716E1BC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860" y="365125"/>
            <a:ext cx="10515600" cy="780923"/>
          </a:xfrm>
        </p:spPr>
        <p:txBody>
          <a:bodyPr>
            <a:normAutofit fontScale="90000"/>
          </a:bodyPr>
          <a:lstStyle/>
          <a:p>
            <a:r>
              <a:rPr lang="ru-RU" sz="4000" dirty="0"/>
              <a:t>Как понять, что нужно людям, без лишних затрат?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7188A9B-C2DE-7547-85FC-D3713E3935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7860" y="1146047"/>
            <a:ext cx="8755966" cy="5578309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700"/>
              </a:spcBef>
            </a:pPr>
            <a:r>
              <a:rPr lang="ru-RU" sz="2000" dirty="0"/>
              <a:t>Выпуск </a:t>
            </a:r>
            <a:r>
              <a:rPr lang="ru-RU" sz="2000" b="1" dirty="0"/>
              <a:t>продуктов, которые оказываются никому не нужны — частая проблема</a:t>
            </a:r>
            <a:r>
              <a:rPr lang="ru-RU" sz="2000" dirty="0"/>
              <a:t> стартапов</a:t>
            </a:r>
          </a:p>
          <a:p>
            <a:pPr>
              <a:lnSpc>
                <a:spcPct val="100000"/>
              </a:lnSpc>
              <a:spcBef>
                <a:spcPts val="700"/>
              </a:spcBef>
            </a:pPr>
            <a:r>
              <a:rPr lang="ru-RU" sz="2000" b="1" dirty="0"/>
              <a:t>Неопределенность</a:t>
            </a:r>
            <a:r>
              <a:rPr lang="ru-RU" sz="2000" dirty="0"/>
              <a:t> — затуманивает понимание того, какие действия несут ценность, так как </a:t>
            </a:r>
            <a:r>
              <a:rPr lang="ru-RU" sz="2000" b="1" dirty="0"/>
              <a:t>стартап по началу вообще не знает, кто его клиент и что ему нужно</a:t>
            </a:r>
            <a:r>
              <a:rPr lang="ru-RU" sz="2000" dirty="0"/>
              <a:t>.</a:t>
            </a:r>
          </a:p>
          <a:p>
            <a:pPr>
              <a:lnSpc>
                <a:spcPct val="100000"/>
              </a:lnSpc>
              <a:spcBef>
                <a:spcPts val="700"/>
              </a:spcBef>
            </a:pPr>
            <a:r>
              <a:rPr lang="ru-RU" sz="2000" dirty="0"/>
              <a:t>Нужно </a:t>
            </a:r>
            <a:r>
              <a:rPr lang="ru-RU" sz="2000" b="1" dirty="0"/>
              <a:t>наладить процесс получения эмпирических данных</a:t>
            </a:r>
            <a:r>
              <a:rPr lang="ru-RU" sz="2000" dirty="0"/>
              <a:t> — научиться </a:t>
            </a:r>
            <a:r>
              <a:rPr lang="ru-RU" sz="2000" b="1" dirty="0"/>
              <a:t>проверять гипотезы на практике</a:t>
            </a:r>
            <a:r>
              <a:rPr lang="ru-RU" sz="2000" dirty="0"/>
              <a:t>, выясняя реальные потребности клиентов и быстро корректируя продукт.</a:t>
            </a:r>
          </a:p>
          <a:p>
            <a:pPr>
              <a:lnSpc>
                <a:spcPct val="100000"/>
              </a:lnSpc>
              <a:spcBef>
                <a:spcPts val="700"/>
              </a:spcBef>
            </a:pPr>
            <a:r>
              <a:rPr lang="ru-RU" sz="2000" dirty="0"/>
              <a:t>Вместо создания «идеального продукта» — </a:t>
            </a:r>
            <a:r>
              <a:rPr lang="ru-RU" sz="2000" b="1" dirty="0"/>
              <a:t>выпуск минимально рабочего продукта</a:t>
            </a:r>
            <a:r>
              <a:rPr lang="ru-RU" sz="2000" dirty="0"/>
              <a:t> (</a:t>
            </a:r>
            <a:r>
              <a:rPr lang="en" sz="2000" dirty="0"/>
              <a:t>MVP) </a:t>
            </a:r>
            <a:r>
              <a:rPr lang="ru-RU" sz="2000" dirty="0"/>
              <a:t>и постоянное </a:t>
            </a:r>
            <a:r>
              <a:rPr lang="ru-RU" sz="2000" b="1" dirty="0"/>
              <a:t>получение обратной связи от клиентов</a:t>
            </a:r>
            <a:r>
              <a:rPr lang="ru-RU" sz="2000" dirty="0"/>
              <a:t> с целью того, чтобы </a:t>
            </a:r>
            <a:r>
              <a:rPr lang="ru-RU" sz="2000" b="1" dirty="0"/>
              <a:t>понять</a:t>
            </a:r>
            <a:r>
              <a:rPr lang="ru-RU" sz="2000" dirty="0"/>
              <a:t> их </a:t>
            </a:r>
            <a:r>
              <a:rPr lang="ru-RU" sz="2000" b="1" dirty="0"/>
              <a:t>реальные потребности</a:t>
            </a:r>
            <a:r>
              <a:rPr lang="ru-RU" sz="2000" dirty="0"/>
              <a:t>.</a:t>
            </a:r>
          </a:p>
          <a:p>
            <a:pPr>
              <a:lnSpc>
                <a:spcPct val="100000"/>
              </a:lnSpc>
              <a:spcBef>
                <a:spcPts val="700"/>
              </a:spcBef>
            </a:pPr>
            <a:r>
              <a:rPr lang="ru-RU" sz="2000" dirty="0"/>
              <a:t>Если изначальные допущения не подтверждаются практикой — </a:t>
            </a:r>
            <a:r>
              <a:rPr lang="ru-RU" sz="2000" b="1" dirty="0"/>
              <a:t>делаем</a:t>
            </a:r>
            <a:r>
              <a:rPr lang="en-US" sz="2000" b="1" dirty="0"/>
              <a:t> «</a:t>
            </a:r>
            <a:r>
              <a:rPr lang="ru-RU" sz="2000" b="1" dirty="0"/>
              <a:t>вираж</a:t>
            </a:r>
            <a:r>
              <a:rPr lang="en-US" sz="2000" b="1" dirty="0"/>
              <a:t>»</a:t>
            </a:r>
            <a:r>
              <a:rPr lang="ru-RU" sz="2000" dirty="0"/>
              <a:t> (</a:t>
            </a:r>
            <a:r>
              <a:rPr lang="en-US" sz="2000" dirty="0"/>
              <a:t>pivot)</a:t>
            </a:r>
            <a:endParaRPr lang="ru-RU" sz="2000" dirty="0"/>
          </a:p>
          <a:p>
            <a:pPr>
              <a:lnSpc>
                <a:spcPct val="100000"/>
              </a:lnSpc>
              <a:spcBef>
                <a:spcPts val="700"/>
              </a:spcBef>
            </a:pPr>
            <a:r>
              <a:rPr lang="ru-RU" sz="2000" b="1" dirty="0"/>
              <a:t>Тестируем</a:t>
            </a:r>
            <a:r>
              <a:rPr lang="ru-RU" sz="2000" dirty="0"/>
              <a:t> каждый элемент бизнес-плана </a:t>
            </a:r>
            <a:r>
              <a:rPr lang="ru-RU" sz="2000" b="1" dirty="0"/>
              <a:t>опытным путем</a:t>
            </a:r>
            <a:r>
              <a:rPr lang="ru-RU" sz="2000" dirty="0"/>
              <a:t>, что похоже с научным методом </a:t>
            </a:r>
            <a:r>
              <a:rPr lang="ru-RU" sz="2000" b="1" dirty="0"/>
              <a:t>тестирования гипотез с помощью экспериментов</a:t>
            </a:r>
            <a:endParaRPr lang="ru-RU" sz="2000" dirty="0"/>
          </a:p>
          <a:p>
            <a:pPr>
              <a:lnSpc>
                <a:spcPct val="100000"/>
              </a:lnSpc>
              <a:spcBef>
                <a:spcPts val="700"/>
              </a:spcBef>
            </a:pPr>
            <a:r>
              <a:rPr lang="ru-RU" sz="2000" dirty="0"/>
              <a:t>Имеем «</a:t>
            </a:r>
            <a:r>
              <a:rPr lang="ru-RU" sz="2000" b="1" dirty="0"/>
              <a:t>Право на неудачи и возможность на них учиться</a:t>
            </a:r>
            <a:r>
              <a:rPr lang="ru-RU" sz="2000" dirty="0"/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335333754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0E9CFB-99F2-2042-B433-13DDDDC22D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658" y="365125"/>
            <a:ext cx="7714957" cy="854075"/>
          </a:xfrm>
        </p:spPr>
        <p:txBody>
          <a:bodyPr/>
          <a:lstStyle/>
          <a:p>
            <a:r>
              <a:rPr lang="ru-RU" dirty="0"/>
              <a:t>Разбейте видение на части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DC6327A-7366-CB4D-80B3-556932E2DD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5658" y="1316736"/>
            <a:ext cx="7714957" cy="5176139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ru-RU" sz="2200" dirty="0"/>
              <a:t>Главные предположения для любого предпринимателя — это </a:t>
            </a:r>
            <a:r>
              <a:rPr lang="ru-RU" sz="2200" b="1" dirty="0"/>
              <a:t>гипотеза ценности</a:t>
            </a:r>
            <a:r>
              <a:rPr lang="ru-RU" sz="2200" dirty="0"/>
              <a:t> и </a:t>
            </a:r>
            <a:r>
              <a:rPr lang="ru-RU" sz="2200" b="1" dirty="0"/>
              <a:t>гипотеза роста</a:t>
            </a:r>
            <a:r>
              <a:rPr lang="ru-RU" sz="2200" dirty="0"/>
              <a:t>.</a:t>
            </a:r>
          </a:p>
          <a:p>
            <a:pPr>
              <a:lnSpc>
                <a:spcPct val="100000"/>
              </a:lnSpc>
            </a:pPr>
            <a:r>
              <a:rPr lang="ru-RU" sz="2200" b="1" dirty="0"/>
              <a:t>Гипотеза ценности </a:t>
            </a:r>
            <a:r>
              <a:rPr lang="ru-RU" sz="2200" dirty="0"/>
              <a:t>— </a:t>
            </a:r>
            <a:r>
              <a:rPr lang="ru-RU" sz="2200" b="1" dirty="0"/>
              <a:t>почувствуют ли покупатели ценность товара или услуги, когда начнут ими пользоваться</a:t>
            </a:r>
            <a:r>
              <a:rPr lang="ru-RU" sz="2200" dirty="0"/>
              <a:t>.</a:t>
            </a:r>
          </a:p>
          <a:p>
            <a:pPr lvl="1">
              <a:lnSpc>
                <a:spcPct val="100000"/>
              </a:lnSpc>
            </a:pPr>
            <a:r>
              <a:rPr lang="ru-RU" sz="2200" dirty="0"/>
              <a:t>Опросы не дадут достоверного ответа на этот вопрос в отличие от </a:t>
            </a:r>
            <a:r>
              <a:rPr lang="ru-RU" sz="2200" b="1" dirty="0"/>
              <a:t>эксперимента</a:t>
            </a:r>
            <a:r>
              <a:rPr lang="ru-RU" sz="2200" dirty="0"/>
              <a:t>, который поможет найти более точные показатели.</a:t>
            </a:r>
          </a:p>
          <a:p>
            <a:pPr>
              <a:lnSpc>
                <a:spcPct val="100000"/>
              </a:lnSpc>
            </a:pPr>
            <a:r>
              <a:rPr lang="ru-RU" sz="2200" dirty="0"/>
              <a:t>Гипотеза роста можно проверить, оценив то, </a:t>
            </a:r>
            <a:r>
              <a:rPr lang="ru-RU" sz="2200" b="1" dirty="0"/>
              <a:t>как информация о проекте будет распространятся после его запуска</a:t>
            </a:r>
            <a:r>
              <a:rPr lang="ru-RU" sz="2200" dirty="0"/>
              <a:t>, как </a:t>
            </a:r>
            <a:r>
              <a:rPr lang="ru-RU" sz="2200" b="1" dirty="0"/>
              <a:t>первые последователи</a:t>
            </a:r>
            <a:r>
              <a:rPr lang="ru-RU" sz="2200" dirty="0"/>
              <a:t> станут себя вести и рассказывать о проекте</a:t>
            </a:r>
          </a:p>
          <a:p>
            <a:pPr lvl="1">
              <a:lnSpc>
                <a:spcPct val="100000"/>
              </a:lnSpc>
            </a:pPr>
            <a:r>
              <a:rPr lang="ru-RU" sz="2200" dirty="0">
                <a:solidFill>
                  <a:srgbClr val="C00000"/>
                </a:solidFill>
              </a:rPr>
              <a:t>«Вирусность», «Виральность»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4734C26-BD89-E516-6A44-ECCDEE3983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4389" y="1645920"/>
            <a:ext cx="3827611" cy="4143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27195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2E90D1-B0D4-F34D-A6E8-BF4EF5E167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5216" y="365125"/>
            <a:ext cx="10515600" cy="683387"/>
          </a:xfrm>
        </p:spPr>
        <p:txBody>
          <a:bodyPr>
            <a:normAutofit fontScale="90000"/>
          </a:bodyPr>
          <a:lstStyle/>
          <a:p>
            <a:pPr fontAlgn="t"/>
            <a:r>
              <a:rPr lang="ru-RU" dirty="0"/>
              <a:t>Типология людей по готовности к новому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91FEF57-766E-D446-BC08-41BC1FD099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78458" y="950976"/>
            <a:ext cx="6189158" cy="273100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B99861D-D13A-854B-93C2-99D84B096CBA}"/>
              </a:ext>
            </a:extLst>
          </p:cNvPr>
          <p:cNvSpPr txBox="1"/>
          <p:nvPr/>
        </p:nvSpPr>
        <p:spPr>
          <a:xfrm>
            <a:off x="402336" y="1158241"/>
            <a:ext cx="629107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fontAlgn="t">
              <a:buFont typeface="+mj-lt"/>
              <a:buAutoNum type="arabicPeriod"/>
            </a:pPr>
            <a:r>
              <a:rPr lang="ru-RU" b="1" dirty="0"/>
              <a:t>новаторы </a:t>
            </a:r>
            <a:r>
              <a:rPr lang="ru-RU" dirty="0"/>
              <a:t>(2,5%) – люди, стремящиеся к новизне, склонные к риску. Такие люди всегда покупают новинки и модные вещи первыми и являются «проводниками» инноваций в обществе. </a:t>
            </a:r>
          </a:p>
          <a:p>
            <a:pPr marL="342900" indent="-342900" fontAlgn="t">
              <a:buFont typeface="+mj-lt"/>
              <a:buAutoNum type="arabicPeriod"/>
            </a:pPr>
            <a:r>
              <a:rPr lang="ru-RU" b="1" dirty="0"/>
              <a:t>ранние последователи </a:t>
            </a:r>
            <a:r>
              <a:rPr lang="ru-RU" dirty="0"/>
              <a:t>(13,5%) – люди, склонные к принятию инноваций, но более осторожные, чем новаторы; они начинают использовать новинки тогда, когда увидят, что ими пользуются новаторы или какие-либо известные люди;</a:t>
            </a:r>
          </a:p>
          <a:p>
            <a:pPr marL="342900" indent="-342900" fontAlgn="t">
              <a:buFont typeface="+mj-lt"/>
              <a:buAutoNum type="arabicPeriod"/>
            </a:pPr>
            <a:r>
              <a:rPr lang="ru-RU" b="1" dirty="0"/>
              <a:t>раннее большинство</a:t>
            </a:r>
            <a:r>
              <a:rPr lang="ru-RU" dirty="0"/>
              <a:t> (34%) – люди достаточно консервативные, они начинают пользоваться новинками уже тогда, когда довольно большое количество людей их освоило. Но когда раннее большинство приняло инновацию – можно считать, что она внедрена в сознание людей;</a:t>
            </a:r>
          </a:p>
          <a:p>
            <a:pPr marL="342900" indent="-342900" fontAlgn="t">
              <a:buFont typeface="+mj-lt"/>
              <a:buAutoNum type="arabicPeriod"/>
            </a:pPr>
            <a:r>
              <a:rPr lang="ru-RU" b="1" dirty="0"/>
              <a:t>позднее большинство </a:t>
            </a:r>
            <a:r>
              <a:rPr lang="ru-RU" dirty="0"/>
              <a:t>(34%) – привлечение этой части населения фактически означает, что новинка перестала быть таковой и стала продуктом массового потребления. В это время новаторы уже начинают использовать более новые продукты;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4513BAA-5C69-A849-9FAA-88A338F78D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8352" y="3572052"/>
            <a:ext cx="4779264" cy="3300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951915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4F53167-B8B7-1141-9067-EB55A91AB9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00604" y="0"/>
            <a:ext cx="2091396" cy="205438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48DBBDD-418F-1A40-98C7-867C133C2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064" y="349354"/>
            <a:ext cx="8948928" cy="671195"/>
          </a:xfrm>
        </p:spPr>
        <p:txBody>
          <a:bodyPr>
            <a:normAutofit fontScale="90000"/>
          </a:bodyPr>
          <a:lstStyle/>
          <a:p>
            <a:r>
              <a:rPr lang="ru-RU" dirty="0"/>
              <a:t>Цикл «Создать — оценить — научиться»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C96FA22-C8A0-B649-ABC5-78E1FEC2CB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2063" y="1181686"/>
            <a:ext cx="11037511" cy="5573444"/>
          </a:xfrm>
        </p:spPr>
        <p:txBody>
          <a:bodyPr>
            <a:noAutofit/>
          </a:bodyPr>
          <a:lstStyle/>
          <a:p>
            <a:pPr marL="360000" indent="-360000">
              <a:lnSpc>
                <a:spcPct val="100000"/>
              </a:lnSpc>
              <a:buFont typeface="+mj-lt"/>
              <a:buAutoNum type="arabicPeriod"/>
            </a:pPr>
            <a:r>
              <a:rPr lang="ru-RU" sz="2400" dirty="0"/>
              <a:t>Создать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ru-RU" sz="2000" dirty="0"/>
              <a:t>Для стартапа необходимо как можно быстрее создать</a:t>
            </a:r>
            <a:br>
              <a:rPr lang="ru-RU" sz="2000" dirty="0"/>
            </a:br>
            <a:r>
              <a:rPr lang="ru-RU" sz="2000" b="1" i="1" dirty="0"/>
              <a:t>минимально рабочий продукт</a:t>
            </a:r>
            <a:r>
              <a:rPr lang="ru-RU" sz="2000" dirty="0"/>
              <a:t> (</a:t>
            </a:r>
            <a:r>
              <a:rPr lang="en" sz="2000" dirty="0"/>
              <a:t>MVP).</a:t>
            </a:r>
            <a:endParaRPr lang="ru-RU" sz="2000" dirty="0"/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en" sz="2000" dirty="0"/>
              <a:t>MVP — </a:t>
            </a:r>
            <a:r>
              <a:rPr lang="ru-RU" sz="2000" dirty="0"/>
              <a:t>это версия продукта, созданная с минимальными усилиями на разработку.</a:t>
            </a:r>
            <a:endParaRPr lang="en-US" sz="2000" dirty="0"/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ru-RU" sz="2000" dirty="0"/>
              <a:t>Он должен быть качественным настолько, чтобы привлекать первых клиентов, но не более.</a:t>
            </a:r>
            <a:br>
              <a:rPr lang="ru-RU" sz="2000" dirty="0"/>
            </a:br>
            <a:r>
              <a:rPr lang="ru-RU" sz="2000" dirty="0"/>
              <a:t>Продукт может быть лишен каких-то опций, достаточным, чтобы можно было оценить его успех или неудачу.</a:t>
            </a:r>
            <a:endParaRPr lang="en-US" sz="2000" dirty="0"/>
          </a:p>
          <a:p>
            <a:pPr marL="360000" indent="-360000">
              <a:lnSpc>
                <a:spcPct val="100000"/>
              </a:lnSpc>
              <a:buFont typeface="+mj-lt"/>
              <a:buAutoNum type="arabicPeriod"/>
            </a:pPr>
            <a:r>
              <a:rPr lang="ru-RU" sz="2400" dirty="0"/>
              <a:t>Оценить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ru-RU" sz="2000" dirty="0"/>
              <a:t>Нужно ли это людям?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ru-RU" sz="2000" dirty="0"/>
              <a:t>Это количественный подход, позволяющий выяснить, настолько успешны наши попытки запустить механизм роста.</a:t>
            </a:r>
          </a:p>
          <a:p>
            <a:pPr marL="360000" indent="-360000">
              <a:lnSpc>
                <a:spcPct val="100000"/>
              </a:lnSpc>
              <a:buFont typeface="+mj-lt"/>
              <a:buAutoNum type="arabicPeriod"/>
            </a:pPr>
            <a:r>
              <a:rPr lang="ru-RU" sz="2400" dirty="0"/>
              <a:t>Научиться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ru-RU" sz="2000" dirty="0"/>
              <a:t>Понять, двигаться ли дальше тем же путем или требуется сделать </a:t>
            </a:r>
            <a:r>
              <a:rPr lang="en-US" sz="2000" dirty="0"/>
              <a:t>«</a:t>
            </a:r>
            <a:r>
              <a:rPr lang="ru-RU" sz="2000" dirty="0"/>
              <a:t>вираж</a:t>
            </a:r>
            <a:r>
              <a:rPr lang="en-US" sz="2000" dirty="0"/>
              <a:t>» (pivot)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ru-RU" sz="2000" dirty="0"/>
              <a:t>Если выбранный путь не ведет к успеху, он должен быть готов найти новую стратегическую гипотезу и перестать тратить средства на следование ненужному направлению.</a:t>
            </a:r>
            <a:br>
              <a:rPr lang="ru-RU" sz="2000" dirty="0"/>
            </a:b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411681780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A0A070A-F089-0649-9227-B9E3FE6BE2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72442"/>
            <a:ext cx="5970563" cy="878459"/>
          </a:xfrm>
        </p:spPr>
        <p:txBody>
          <a:bodyPr/>
          <a:lstStyle/>
          <a:p>
            <a:r>
              <a:rPr lang="ru-RU" dirty="0"/>
              <a:t>«Выходить в поля»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6EB1043-6D55-2841-A409-8037141A17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13207"/>
            <a:ext cx="10515600" cy="474205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400" dirty="0"/>
              <a:t>Стратегические решения должны быть основаны на знании потребителя.</a:t>
            </a:r>
            <a:endParaRPr lang="en-US" sz="2400" dirty="0"/>
          </a:p>
          <a:p>
            <a:pPr>
              <a:lnSpc>
                <a:spcPct val="100000"/>
              </a:lnSpc>
            </a:pPr>
            <a:r>
              <a:rPr lang="ru-RU" sz="2400" dirty="0"/>
              <a:t>Японский принцип «</a:t>
            </a:r>
            <a:r>
              <a:rPr lang="ru-RU" sz="2400" i="1" noProof="1"/>
              <a:t>генти генбуцу</a:t>
            </a:r>
            <a:r>
              <a:rPr lang="ru-RU" sz="2400" dirty="0"/>
              <a:t>», который переводят как «иди и посмотри сам».</a:t>
            </a:r>
            <a:endParaRPr lang="en-US" sz="2400" dirty="0"/>
          </a:p>
          <a:p>
            <a:pPr>
              <a:lnSpc>
                <a:spcPct val="100000"/>
              </a:lnSpc>
            </a:pPr>
            <a:r>
              <a:rPr lang="ru-RU" sz="2400" dirty="0">
                <a:solidFill>
                  <a:schemeClr val="accent5">
                    <a:lumMod val="50000"/>
                  </a:schemeClr>
                </a:solidFill>
              </a:rPr>
              <a:t>Пример </a:t>
            </a:r>
            <a:r>
              <a:rPr lang="en" sz="2400" dirty="0">
                <a:solidFill>
                  <a:schemeClr val="accent5">
                    <a:lumMod val="50000"/>
                  </a:schemeClr>
                </a:solidFill>
              </a:rPr>
              <a:t>Toyota</a:t>
            </a:r>
            <a:r>
              <a:rPr lang="ru-RU" sz="2400" dirty="0">
                <a:solidFill>
                  <a:schemeClr val="accent5">
                    <a:lumMod val="50000"/>
                  </a:schemeClr>
                </a:solidFill>
              </a:rPr>
              <a:t>. Ответственный за разработку минивэна </a:t>
            </a:r>
            <a:r>
              <a:rPr lang="en" sz="2400" dirty="0">
                <a:solidFill>
                  <a:schemeClr val="accent5">
                    <a:lumMod val="50000"/>
                  </a:schemeClr>
                </a:solidFill>
              </a:rPr>
              <a:t>Sienna </a:t>
            </a:r>
            <a:r>
              <a:rPr lang="ru-RU" sz="2400" dirty="0">
                <a:solidFill>
                  <a:schemeClr val="accent5">
                    <a:lumMod val="50000"/>
                  </a:schemeClr>
                </a:solidFill>
              </a:rPr>
              <a:t>менеджер объехал все штаты США и пообщался с семьями, выяснив какой минивэн хотят видеть жители Америки и учел мнение их детей, что положительно отразилось на продажах этой марки машины.</a:t>
            </a:r>
            <a:endParaRPr lang="en-US" sz="2400" dirty="0">
              <a:solidFill>
                <a:schemeClr val="accent5">
                  <a:lumMod val="50000"/>
                </a:schemeClr>
              </a:solidFill>
            </a:endParaRPr>
          </a:p>
          <a:p>
            <a:pPr>
              <a:lnSpc>
                <a:spcPct val="100000"/>
              </a:lnSpc>
            </a:pPr>
            <a:r>
              <a:rPr lang="en-US" sz="2400" dirty="0"/>
              <a:t>«</a:t>
            </a:r>
            <a:r>
              <a:rPr lang="ru-RU" sz="2400" dirty="0"/>
              <a:t>За цифрами всегда стоят люди</a:t>
            </a:r>
            <a:r>
              <a:rPr lang="en-US" sz="2400" dirty="0"/>
              <a:t>»:</a:t>
            </a:r>
            <a:r>
              <a:rPr lang="ru-RU" sz="2400" dirty="0"/>
              <a:t> нужно добывать знание из первых рук, буквально выходя на улицу. И первым делом нужно узнать, действительно ли у потенциальных потребителей есть серьезная проблема, которую нужно решить.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E664D0C-8886-69CF-9F64-3F198CF516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07902" y="0"/>
            <a:ext cx="3484098" cy="1823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83284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5F39E2-14EE-9B42-AFB0-3F913808AB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0718"/>
            <a:ext cx="10515600" cy="902843"/>
          </a:xfrm>
        </p:spPr>
        <p:txBody>
          <a:bodyPr/>
          <a:lstStyle/>
          <a:p>
            <a:r>
              <a:rPr lang="ru-RU" dirty="0"/>
              <a:t>Три механизма роста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BB6585E-ABC9-764D-9341-3CB95A4392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255776"/>
            <a:ext cx="9276471" cy="5321506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200" b="1" dirty="0"/>
              <a:t>Механизм </a:t>
            </a:r>
            <a:r>
              <a:rPr lang="en-US" sz="2200" b="1" dirty="0"/>
              <a:t>«</a:t>
            </a:r>
            <a:r>
              <a:rPr lang="ru-RU" sz="2200" b="1" dirty="0"/>
              <a:t>липкого</a:t>
            </a:r>
            <a:r>
              <a:rPr lang="en-US" sz="2200" b="1" dirty="0"/>
              <a:t>»</a:t>
            </a:r>
            <a:r>
              <a:rPr lang="ru-RU" sz="2200" b="1" dirty="0"/>
              <a:t> роста</a:t>
            </a:r>
            <a:r>
              <a:rPr lang="ru-RU" sz="2200" dirty="0"/>
              <a:t>. Если коэффициент привлечения новых потребителей превышает коэффициент потери, то популярность продукта растет. Важно отслеживать и </a:t>
            </a:r>
            <a:r>
              <a:rPr lang="ru-RU" sz="2200" u="sng" dirty="0"/>
              <a:t>снижать потери</a:t>
            </a:r>
            <a:r>
              <a:rPr lang="ru-RU" sz="2200" dirty="0"/>
              <a:t> потребителей.</a:t>
            </a:r>
          </a:p>
          <a:p>
            <a:pPr>
              <a:lnSpc>
                <a:spcPct val="100000"/>
              </a:lnSpc>
            </a:pPr>
            <a:r>
              <a:rPr lang="ru-RU" sz="2200" b="1" dirty="0"/>
              <a:t>Механизм вирусного роста</a:t>
            </a:r>
            <a:r>
              <a:rPr lang="ru-RU" sz="2200" dirty="0"/>
              <a:t>. Его скорость определяется </a:t>
            </a:r>
            <a:r>
              <a:rPr lang="ru-RU" sz="2200" i="1" dirty="0"/>
              <a:t>вирусным коэффициентом</a:t>
            </a:r>
            <a:r>
              <a:rPr lang="ru-RU" sz="2200" dirty="0"/>
              <a:t>. Чем выше этот коэффициент, тем быстрее продукт будет приобретать популярность. Вирусный коэффициент показывает, сколько еще клиентов может привести за собой каждый новый клиент. Каждый его друг — тоже потенциальный клиент, и он тоже может привести своих друзей.</a:t>
            </a:r>
          </a:p>
          <a:p>
            <a:pPr>
              <a:lnSpc>
                <a:spcPct val="100000"/>
              </a:lnSpc>
            </a:pPr>
            <a:r>
              <a:rPr lang="ru-RU" sz="2200" b="1" dirty="0"/>
              <a:t>Механизм оплаченного роста</a:t>
            </a:r>
            <a:r>
              <a:rPr lang="ru-RU" sz="2200" dirty="0"/>
              <a:t>. Чтобы компания стабильно росла в течение длительного времени с помощью механизма оплаченного роста, ей нужна способность „монетизировать“ определенную группу пользователей».</a:t>
            </a:r>
          </a:p>
          <a:p>
            <a:pPr lvl="1">
              <a:lnSpc>
                <a:spcPct val="100000"/>
              </a:lnSpc>
            </a:pPr>
            <a:r>
              <a:rPr lang="en" sz="2200" dirty="0"/>
              <a:t>Customer Acquisition Cost (CAC)</a:t>
            </a:r>
            <a:r>
              <a:rPr lang="en" sz="2200" b="1" dirty="0"/>
              <a:t> &lt; </a:t>
            </a:r>
            <a:r>
              <a:rPr lang="en" sz="2200" dirty="0"/>
              <a:t>Customer Lifetime Value (LTV)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3A45E6D-25FE-D36F-ABAC-3E62FC481E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1278" y="1587499"/>
            <a:ext cx="1838178" cy="3651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874125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5A6699C-39C2-4041-8C64-87CA95055C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97149"/>
            <a:ext cx="12192000" cy="616085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DA5921A-ABC7-EC4D-BAA2-2C94BC94CF26}"/>
              </a:ext>
            </a:extLst>
          </p:cNvPr>
          <p:cNvSpPr txBox="1"/>
          <p:nvPr/>
        </p:nvSpPr>
        <p:spPr>
          <a:xfrm>
            <a:off x="304800" y="0"/>
            <a:ext cx="114848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+mj-lt"/>
              </a:rPr>
              <a:t>Lean Canvas</a:t>
            </a:r>
            <a:r>
              <a:rPr lang="ru-RU" sz="4000" dirty="0">
                <a:latin typeface="+mj-lt"/>
              </a:rPr>
              <a:t>:</a:t>
            </a:r>
            <a:r>
              <a:rPr lang="en-US" sz="4000" dirty="0">
                <a:latin typeface="+mj-lt"/>
              </a:rPr>
              <a:t> </a:t>
            </a:r>
            <a:r>
              <a:rPr lang="ru-RU" sz="4000" dirty="0">
                <a:latin typeface="+mj-lt"/>
              </a:rPr>
              <a:t>Шаблон описания стартапа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99320FF-1CA8-66DE-BF30-7B68BB5189F7}"/>
              </a:ext>
            </a:extLst>
          </p:cNvPr>
          <p:cNvSpPr txBox="1"/>
          <p:nvPr/>
        </p:nvSpPr>
        <p:spPr>
          <a:xfrm>
            <a:off x="4979963" y="3207434"/>
            <a:ext cx="22648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0. High Level Concept</a:t>
            </a:r>
            <a:endParaRPr lang="ru-RU" b="1" dirty="0">
              <a:solidFill>
                <a:schemeClr val="bg1"/>
              </a:solidFill>
            </a:endParaRP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87F09C13-E292-AAD3-742F-8EF430F7453C}"/>
              </a:ext>
            </a:extLst>
          </p:cNvPr>
          <p:cNvCxnSpPr/>
          <p:nvPr/>
        </p:nvCxnSpPr>
        <p:spPr>
          <a:xfrm>
            <a:off x="4979963" y="3207434"/>
            <a:ext cx="2264899" cy="0"/>
          </a:xfrm>
          <a:prstGeom prst="line">
            <a:avLst/>
          </a:prstGeom>
          <a:ln w="31750"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303328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E49D43-B70F-E548-8CC5-BD3EE80192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15035"/>
          </a:xfrm>
        </p:spPr>
        <p:txBody>
          <a:bodyPr/>
          <a:lstStyle/>
          <a:p>
            <a:r>
              <a:rPr lang="en-US" dirty="0"/>
              <a:t>0. </a:t>
            </a:r>
            <a:r>
              <a:rPr lang="ru-RU" dirty="0"/>
              <a:t>Концепция (</a:t>
            </a:r>
            <a:r>
              <a:rPr lang="en-US" dirty="0"/>
              <a:t>High-Level Concept</a:t>
            </a:r>
            <a:r>
              <a:rPr lang="ru-RU" dirty="0"/>
              <a:t>)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9823A1F-8FFF-164C-96BE-F64448F90C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42575"/>
            <a:ext cx="10515600" cy="5050300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ru-RU" sz="2400" dirty="0"/>
              <a:t>Здесь вам нужно будет четко определить, кто вы такие.</a:t>
            </a:r>
            <a:endParaRPr lang="en-US" sz="2400" dirty="0"/>
          </a:p>
          <a:p>
            <a:pPr marL="0" indent="0">
              <a:lnSpc>
                <a:spcPct val="100000"/>
              </a:lnSpc>
              <a:buNone/>
            </a:pPr>
            <a:r>
              <a:rPr lang="ru-RU" sz="2400" dirty="0"/>
              <a:t>Концепция отвечает на вопрос «Что?»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2400" dirty="0"/>
              <a:t>Скажем, вы — фестиваль, но какой именно фестиваль? К примеру, фестиваль «Психоделический всемирный невероятный </a:t>
            </a:r>
            <a:r>
              <a:rPr lang="en" sz="2400" dirty="0"/>
              <a:t>Wow-</a:t>
            </a:r>
            <a:r>
              <a:rPr lang="ru-RU" sz="2400" dirty="0"/>
              <a:t>фестиваль»</a:t>
            </a:r>
            <a:r>
              <a:rPr lang="en" sz="2400" dirty="0"/>
              <a:t> (</a:t>
            </a:r>
            <a:r>
              <a:rPr lang="ru-RU" sz="2400" dirty="0"/>
              <a:t>типа </a:t>
            </a:r>
            <a:r>
              <a:rPr lang="en-US" sz="2400" dirty="0"/>
              <a:t>«Burning Man»</a:t>
            </a:r>
            <a:r>
              <a:rPr lang="ru-RU" sz="2400" dirty="0"/>
              <a:t>). Вы можете подумать о том, как объяснить его простыми словами, чтобы люди сразу же понимали, что это за продукт, какую ценность вы им предлагаете.</a:t>
            </a:r>
          </a:p>
          <a:p>
            <a:pPr>
              <a:lnSpc>
                <a:spcPct val="100000"/>
              </a:lnSpc>
            </a:pPr>
            <a:r>
              <a:rPr lang="ru-RU" sz="2400" dirty="0"/>
              <a:t>«Быстрый поисковик, выдающий релевантные результаты»</a:t>
            </a:r>
          </a:p>
          <a:p>
            <a:pPr>
              <a:lnSpc>
                <a:spcPct val="100000"/>
              </a:lnSpc>
            </a:pPr>
            <a:r>
              <a:rPr lang="ru-RU" sz="2400" dirty="0"/>
              <a:t>Социальная сеть</a:t>
            </a:r>
            <a:r>
              <a:rPr lang="en-US" sz="2400" dirty="0"/>
              <a:t> </a:t>
            </a:r>
            <a:r>
              <a:rPr lang="ru-RU" sz="2400" dirty="0"/>
              <a:t>для наркозависимых</a:t>
            </a:r>
          </a:p>
          <a:p>
            <a:pPr>
              <a:lnSpc>
                <a:spcPct val="100000"/>
              </a:lnSpc>
            </a:pPr>
            <a:r>
              <a:rPr lang="ru-RU" sz="2400" dirty="0"/>
              <a:t>«Интернет-магазин, в котором можно купить всё»</a:t>
            </a:r>
          </a:p>
          <a:p>
            <a:pPr>
              <a:lnSpc>
                <a:spcPct val="100000"/>
              </a:lnSpc>
            </a:pPr>
            <a:r>
              <a:rPr lang="ru-RU" sz="2400" dirty="0"/>
              <a:t>Музыкальный стриминговый сервис с лучшими в мире ИИ-рекомендациями</a:t>
            </a:r>
          </a:p>
        </p:txBody>
      </p:sp>
    </p:spTree>
    <p:extLst>
      <p:ext uri="{BB962C8B-B14F-4D97-AF65-F5344CB8AC3E}">
        <p14:creationId xmlns:p14="http://schemas.microsoft.com/office/powerpoint/2010/main" val="344438772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F2472D-B7AA-3546-AF34-BA079AE8B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07771"/>
          </a:xfrm>
        </p:spPr>
        <p:txBody>
          <a:bodyPr>
            <a:noAutofit/>
          </a:bodyPr>
          <a:lstStyle/>
          <a:p>
            <a:r>
              <a:rPr lang="en-US" sz="3600" dirty="0"/>
              <a:t>1. </a:t>
            </a:r>
            <a:r>
              <a:rPr lang="ru-RU" sz="3600" dirty="0"/>
              <a:t>Сегменты потребителей и ранние</a:t>
            </a:r>
            <a:r>
              <a:rPr lang="en-US" sz="3600" dirty="0"/>
              <a:t> </a:t>
            </a:r>
            <a:r>
              <a:rPr lang="ru-RU" sz="3600" dirty="0"/>
              <a:t>последователи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055143D-144F-A74E-B0DF-09A02DDCAA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60576"/>
            <a:ext cx="9206132" cy="4791456"/>
          </a:xfrm>
        </p:spPr>
        <p:txBody>
          <a:bodyPr>
            <a:noAutofit/>
          </a:bodyPr>
          <a:lstStyle/>
          <a:p>
            <a:pPr marL="0" indent="0" fontAlgn="base">
              <a:lnSpc>
                <a:spcPct val="100000"/>
              </a:lnSpc>
              <a:buNone/>
            </a:pPr>
            <a:r>
              <a:rPr lang="ru-RU" sz="2400" b="1" dirty="0"/>
              <a:t>Кто клиент?</a:t>
            </a:r>
          </a:p>
          <a:p>
            <a:pPr marL="0" indent="0" fontAlgn="base">
              <a:lnSpc>
                <a:spcPct val="100000"/>
              </a:lnSpc>
              <a:buNone/>
            </a:pPr>
            <a:r>
              <a:rPr lang="ru-RU" sz="2400" dirty="0"/>
              <a:t>Определите, кто будет покупать продукт, а кто — пользоваться им. Например, если вы делаете приложение или сервис для компаний, за выбор и оплату обычно отвечает руководитель, а за использование продукта — его сотрудники.</a:t>
            </a:r>
          </a:p>
          <a:p>
            <a:pPr marL="0" indent="0" fontAlgn="base">
              <a:lnSpc>
                <a:spcPct val="100000"/>
              </a:lnSpc>
              <a:buNone/>
            </a:pPr>
            <a:r>
              <a:rPr lang="ru-RU" sz="2400" b="1" dirty="0"/>
              <a:t>Кто первые пользователи?</a:t>
            </a:r>
          </a:p>
          <a:p>
            <a:pPr marL="0" indent="0" fontAlgn="base">
              <a:lnSpc>
                <a:spcPct val="100000"/>
              </a:lnSpc>
              <a:buNone/>
            </a:pPr>
            <a:r>
              <a:rPr lang="ru-RU" sz="2400" dirty="0"/>
              <a:t>Соберите группу из нескольких представителей вашей целевой аудитории. Они будут участвовать в разработке и запуске продукта: помогать проверять гипотезы, первыми тестировать, что получилось, и давать обратную связь.</a:t>
            </a:r>
          </a:p>
          <a:p>
            <a:pPr marL="0" indent="0">
              <a:lnSpc>
                <a:spcPct val="100000"/>
              </a:lnSpc>
              <a:buNone/>
            </a:pPr>
            <a:endParaRPr lang="ru-RU" sz="24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E5383C9-B2EA-FA43-A90A-42E83165FD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52791" y="1560576"/>
            <a:ext cx="1776827" cy="4559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602596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3E70116-7215-CE43-808E-25B8753658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43616" y="-1"/>
            <a:ext cx="1548384" cy="384156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8206EC-D7E9-6D4D-9B0C-FDF416E01B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1104" y="241646"/>
            <a:ext cx="10515600" cy="768731"/>
          </a:xfrm>
        </p:spPr>
        <p:txBody>
          <a:bodyPr>
            <a:normAutofit/>
          </a:bodyPr>
          <a:lstStyle/>
          <a:p>
            <a:r>
              <a:rPr lang="en-US" sz="3600" dirty="0"/>
              <a:t>2. </a:t>
            </a:r>
            <a:r>
              <a:rPr lang="ru-RU" sz="3600" dirty="0"/>
              <a:t>Проблема и существующие альтернативы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AFC54B7-AFFE-8149-A4E8-F88B7ADCCA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1104" y="1252024"/>
            <a:ext cx="10902696" cy="5162843"/>
          </a:xfrm>
        </p:spPr>
        <p:txBody>
          <a:bodyPr>
            <a:noAutofit/>
          </a:bodyPr>
          <a:lstStyle/>
          <a:p>
            <a:pPr marL="0" indent="0" fontAlgn="base">
              <a:lnSpc>
                <a:spcPct val="100000"/>
              </a:lnSpc>
              <a:buNone/>
            </a:pPr>
            <a:r>
              <a:rPr lang="ru-RU" sz="2000" b="1" dirty="0"/>
              <a:t>Какая проблема есть у клиента?</a:t>
            </a:r>
          </a:p>
          <a:p>
            <a:pPr fontAlgn="base">
              <a:lnSpc>
                <a:spcPct val="100000"/>
              </a:lnSpc>
            </a:pPr>
            <a:r>
              <a:rPr lang="ru-RU" sz="2000" dirty="0"/>
              <a:t>Посмотрите на все сегменты покупателей из первого блока и сформулируйте, </a:t>
            </a:r>
            <a:r>
              <a:rPr lang="ru-RU" sz="2000" u="sng" dirty="0"/>
              <a:t>какую их потребность закрывает продукт</a:t>
            </a:r>
            <a:r>
              <a:rPr lang="ru-RU" sz="2000" dirty="0"/>
              <a:t>.</a:t>
            </a:r>
          </a:p>
          <a:p>
            <a:pPr fontAlgn="base">
              <a:lnSpc>
                <a:spcPct val="100000"/>
              </a:lnSpc>
            </a:pPr>
            <a:r>
              <a:rPr lang="ru-RU" sz="2000" dirty="0"/>
              <a:t>Например, вы придумали </a:t>
            </a:r>
            <a:r>
              <a:rPr lang="ru-RU" sz="2000" u="sng" dirty="0"/>
              <a:t>новую социальную сеть для нетворкинга</a:t>
            </a:r>
            <a:r>
              <a:rPr lang="ru-RU" sz="2000" dirty="0"/>
              <a:t>. Её главная цель — познакомить специалистов из разных сфер для общих проектов. Такой продукт закрывает </a:t>
            </a:r>
            <a:r>
              <a:rPr lang="ru-RU" sz="2000" u="sng" dirty="0"/>
              <a:t>потребность</a:t>
            </a:r>
            <a:r>
              <a:rPr lang="ru-RU" sz="2000" dirty="0"/>
              <a:t> клиента </a:t>
            </a:r>
            <a:r>
              <a:rPr lang="ru-RU" sz="2000" u="sng" dirty="0"/>
              <a:t>в общении и поиске профессиональных связей</a:t>
            </a:r>
            <a:r>
              <a:rPr lang="ru-RU" sz="2000" dirty="0"/>
              <a:t>.</a:t>
            </a:r>
          </a:p>
          <a:p>
            <a:pPr marL="0" indent="0" fontAlgn="base">
              <a:lnSpc>
                <a:spcPct val="100000"/>
              </a:lnSpc>
              <a:buNone/>
            </a:pPr>
            <a:r>
              <a:rPr lang="ru-RU" sz="2000" b="1" dirty="0"/>
              <a:t>Кто уже решает эту проблему?</a:t>
            </a:r>
          </a:p>
          <a:p>
            <a:pPr fontAlgn="base">
              <a:lnSpc>
                <a:spcPct val="100000"/>
              </a:lnSpc>
            </a:pPr>
            <a:r>
              <a:rPr lang="ru-RU" sz="2000" dirty="0"/>
              <a:t>Выявите всех существующих конкурентов продукта. Любую проблему уже кто-то решает, но кто — не всегда очевидно. Если ваш продукт — </a:t>
            </a:r>
            <a:r>
              <a:rPr lang="ru-RU" sz="2000" u="sng" dirty="0"/>
              <a:t>сервис вызова такси</a:t>
            </a:r>
            <a:r>
              <a:rPr lang="ru-RU" sz="2000" dirty="0"/>
              <a:t>, и вы закрываете потребность клиента в комфортном передвижении, то ваши </a:t>
            </a:r>
            <a:r>
              <a:rPr lang="ru-RU" sz="2000" u="sng" dirty="0"/>
              <a:t>конкуренты</a:t>
            </a:r>
            <a:r>
              <a:rPr lang="ru-RU" sz="2000" dirty="0"/>
              <a:t> — не только аналогичные сервисы, но и компании, которые продают </a:t>
            </a:r>
            <a:r>
              <a:rPr lang="ru-RU" sz="2000" u="sng" dirty="0"/>
              <a:t>автомобили, велосипеды или самокаты</a:t>
            </a:r>
            <a:r>
              <a:rPr lang="ru-RU" sz="2000" dirty="0"/>
              <a:t>.</a:t>
            </a:r>
          </a:p>
          <a:p>
            <a:pPr marL="0" indent="0" fontAlgn="base">
              <a:lnSpc>
                <a:spcPct val="100000"/>
              </a:lnSpc>
              <a:buNone/>
            </a:pPr>
            <a:r>
              <a:rPr lang="ru-RU" sz="2000" dirty="0"/>
              <a:t>Ответить на эти вопросы и ориентироваться на потребности пользователя помогает концепция </a:t>
            </a:r>
            <a:r>
              <a:rPr lang="en" sz="2000" b="1" dirty="0">
                <a:hlinkClick r:id="rId3"/>
              </a:rPr>
              <a:t>Jobs To Be Done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384765160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B5C27C-D0D7-2D4E-C84F-79AC6AF59B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658" y="294788"/>
            <a:ext cx="7166317" cy="915035"/>
          </a:xfrm>
        </p:spPr>
        <p:txBody>
          <a:bodyPr/>
          <a:lstStyle/>
          <a:p>
            <a:r>
              <a:rPr lang="ru-RU" dirty="0"/>
              <a:t>Кратко про </a:t>
            </a:r>
            <a:r>
              <a:rPr lang="en-US" dirty="0"/>
              <a:t>Jobs To Be Done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E79641A-C535-70D2-43A7-A8226E465F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5658" y="1267050"/>
            <a:ext cx="10219006" cy="5352433"/>
          </a:xfrm>
        </p:spPr>
        <p:txBody>
          <a:bodyPr>
            <a:noAutofit/>
          </a:bodyPr>
          <a:lstStyle/>
          <a:p>
            <a:pPr marL="0" indent="0" fontAlgn="base">
              <a:lnSpc>
                <a:spcPct val="100000"/>
              </a:lnSpc>
              <a:buNone/>
            </a:pPr>
            <a:r>
              <a:rPr lang="ru-RU" sz="2200" dirty="0"/>
              <a:t>Это теория о поведении пользователей, которая</a:t>
            </a:r>
            <a:br>
              <a:rPr lang="ru-RU" sz="2200" dirty="0"/>
            </a:br>
            <a:r>
              <a:rPr lang="ru-RU" sz="2200" dirty="0"/>
              <a:t>помогает понять, </a:t>
            </a:r>
            <a:r>
              <a:rPr lang="ru-RU" sz="2200" b="1" dirty="0"/>
              <a:t>как и почему люди принимают</a:t>
            </a:r>
            <a:br>
              <a:rPr lang="ru-RU" sz="2200" b="1" dirty="0"/>
            </a:br>
            <a:r>
              <a:rPr lang="ru-RU" sz="2200" b="1" dirty="0"/>
              <a:t>решение о первой покупке</a:t>
            </a:r>
            <a:r>
              <a:rPr lang="ru-RU" sz="2200" dirty="0"/>
              <a:t>. С помощью </a:t>
            </a:r>
            <a:r>
              <a:rPr lang="en" sz="2200" dirty="0"/>
              <a:t>JTBD </a:t>
            </a:r>
            <a:r>
              <a:rPr lang="ru-RU" sz="2200" dirty="0"/>
              <a:t>мы</a:t>
            </a:r>
            <a:br>
              <a:rPr lang="ru-RU" sz="2200" dirty="0"/>
            </a:br>
            <a:r>
              <a:rPr lang="ru-RU" sz="2200" dirty="0"/>
              <a:t>можем делать прогнозы о том, какой продукт</a:t>
            </a:r>
            <a:br>
              <a:rPr lang="ru-RU" sz="2200" dirty="0"/>
            </a:br>
            <a:r>
              <a:rPr lang="ru-RU" sz="2200" dirty="0"/>
              <a:t>будет востребован на рынке, а какой — нет. </a:t>
            </a:r>
          </a:p>
          <a:p>
            <a:pPr fontAlgn="base">
              <a:lnSpc>
                <a:spcPct val="100000"/>
              </a:lnSpc>
            </a:pPr>
            <a:r>
              <a:rPr lang="ru-RU" sz="2200" dirty="0"/>
              <a:t>Смысл теории в том, что </a:t>
            </a:r>
            <a:r>
              <a:rPr lang="ru-RU" sz="2200" u="sng" dirty="0"/>
              <a:t>люди не покупают продукты, а «нанимают» их для выполнения определённых задач</a:t>
            </a:r>
            <a:r>
              <a:rPr lang="ru-RU" sz="2200" dirty="0"/>
              <a:t>.</a:t>
            </a:r>
          </a:p>
          <a:p>
            <a:pPr fontAlgn="base">
              <a:lnSpc>
                <a:spcPct val="100000"/>
              </a:lnSpc>
            </a:pPr>
            <a:r>
              <a:rPr lang="ru-RU" sz="2200" u="sng" dirty="0"/>
              <a:t>Я покупаю газонокосилку</a:t>
            </a:r>
            <a:r>
              <a:rPr lang="ru-RU" sz="2200" dirty="0"/>
              <a:t> не потому, что мне нужна газонокосилка. </a:t>
            </a:r>
            <a:r>
              <a:rPr lang="ru-RU" sz="2200" u="sng" dirty="0"/>
              <a:t>Мне нужен красивый газон</a:t>
            </a:r>
            <a:r>
              <a:rPr lang="ru-RU" sz="2200" dirty="0"/>
              <a:t>, а в более широком смысле — </a:t>
            </a:r>
            <a:r>
              <a:rPr lang="ru-RU" sz="2200" u="sng" dirty="0"/>
              <a:t>красивый двор</a:t>
            </a:r>
            <a:r>
              <a:rPr lang="ru-RU" sz="2200" dirty="0"/>
              <a:t>, чтобы все соседки охали и ахали, проходя мимо моего сада.</a:t>
            </a:r>
          </a:p>
          <a:p>
            <a:pPr fontAlgn="base">
              <a:lnSpc>
                <a:spcPct val="100000"/>
              </a:lnSpc>
            </a:pPr>
            <a:r>
              <a:rPr lang="ru-RU" sz="2200" dirty="0"/>
              <a:t>«Пользователь покупает не дрель, а дырку в стене», «не мотоцикл, а крутизну ощущения от езды»</a:t>
            </a:r>
          </a:p>
          <a:p>
            <a:endParaRPr lang="ru-RU" sz="22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C800B80-9B2D-6EE6-998B-C5CE6DE322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4850" y="-1595"/>
            <a:ext cx="4987150" cy="2969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514175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408E14-361A-FF4D-97E1-C29729EA78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17499"/>
          </a:xfrm>
        </p:spPr>
        <p:txBody>
          <a:bodyPr/>
          <a:lstStyle/>
          <a:p>
            <a:r>
              <a:rPr lang="en-US" dirty="0"/>
              <a:t>3. </a:t>
            </a:r>
            <a:r>
              <a:rPr lang="ru-RU" dirty="0"/>
              <a:t>Решение проблемы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8FE8A64-933C-CD46-A8A6-743CFECD98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49800"/>
            <a:ext cx="9317736" cy="3014237"/>
          </a:xfrm>
        </p:spPr>
        <p:txBody>
          <a:bodyPr>
            <a:noAutofit/>
          </a:bodyPr>
          <a:lstStyle/>
          <a:p>
            <a:pPr marL="0" indent="0" fontAlgn="base">
              <a:lnSpc>
                <a:spcPct val="100000"/>
              </a:lnSpc>
              <a:buNone/>
            </a:pPr>
            <a:r>
              <a:rPr lang="ru-RU" sz="2000" dirty="0"/>
              <a:t>Вы уже определили проблему и потребности пользователя, а в этом блоке опишите, как будете ее решать.</a:t>
            </a:r>
          </a:p>
          <a:p>
            <a:pPr marL="0" indent="0" fontAlgn="base">
              <a:lnSpc>
                <a:spcPct val="100000"/>
              </a:lnSpc>
              <a:buNone/>
            </a:pPr>
            <a:r>
              <a:rPr lang="ru-RU" sz="2000" b="1" dirty="0"/>
              <a:t>Как продукт решит проблему пользователя?</a:t>
            </a:r>
          </a:p>
          <a:p>
            <a:pPr fontAlgn="base">
              <a:lnSpc>
                <a:spcPct val="100000"/>
              </a:lnSpc>
            </a:pPr>
            <a:r>
              <a:rPr lang="ru-RU" sz="2000" dirty="0"/>
              <a:t>Чтобы правильно ответить на этот вопрос, не основывайтесь только на своем видении. Подключите исследования, проведите интервью с группой пользователей, которых вы собрали для тестирования продукта.</a:t>
            </a:r>
          </a:p>
          <a:p>
            <a:pPr fontAlgn="base">
              <a:lnSpc>
                <a:spcPct val="100000"/>
              </a:lnSpc>
            </a:pPr>
            <a:r>
              <a:rPr lang="ru-RU" sz="2000" dirty="0"/>
              <a:t>Не все ваши гипотезы пройдут проверку, и это нормально. Зато после нескольких ошибочных идей вы найдёте лучшее решение.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40518EA-80B7-2E48-9074-7C8C090E22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06689" y="24574"/>
            <a:ext cx="2085312" cy="282835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2A5F45C-795B-66FC-7176-A9E8E68E82BC}"/>
              </a:ext>
            </a:extLst>
          </p:cNvPr>
          <p:cNvSpPr txBox="1"/>
          <p:nvPr/>
        </p:nvSpPr>
        <p:spPr>
          <a:xfrm>
            <a:off x="894472" y="4173415"/>
            <a:ext cx="10515600" cy="271356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dirty="0"/>
              <a:t>Примеры</a:t>
            </a:r>
            <a:r>
              <a:rPr lang="en-US" dirty="0"/>
              <a:t> Google: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проблема: нерелевантные результаты поиска в существующих поисковых системах</a:t>
            </a:r>
            <a:r>
              <a:rPr lang="en-US" dirty="0"/>
              <a:t>; </a:t>
            </a:r>
            <a:r>
              <a:rPr lang="ru-RU" dirty="0"/>
              <a:t>сложно найти релевантную информацию.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решение: Технология поиска, обеспечивающие релевантную поисковую выдачу</a:t>
            </a:r>
          </a:p>
          <a:p>
            <a:pPr>
              <a:spcBef>
                <a:spcPts val="1000"/>
              </a:spcBef>
            </a:pPr>
            <a:r>
              <a:rPr lang="ru-RU" dirty="0"/>
              <a:t>Пример элекровелосипед / электросамокат: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проблемы: долго и неудобно добираться по городу: долго ждать автобус, неудобные маршруты автобусов, такси стоит дорого, не хочется стоять в пробках, велосипед требует физических усилий,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решение: электросамокат / электровелосипед — можно добраться быстро без пробок и без физических усилий</a:t>
            </a:r>
          </a:p>
        </p:txBody>
      </p:sp>
    </p:spTree>
    <p:extLst>
      <p:ext uri="{BB962C8B-B14F-4D97-AF65-F5344CB8AC3E}">
        <p14:creationId xmlns:p14="http://schemas.microsoft.com/office/powerpoint/2010/main" val="267024816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5451A1F-FE1C-B84F-8905-4D0963BBA5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21696" y="-1"/>
            <a:ext cx="1670304" cy="4369981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F99E8B5-E39C-1B40-B461-84242AC530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200" y="124097"/>
            <a:ext cx="6534052" cy="804369"/>
          </a:xfrm>
        </p:spPr>
        <p:txBody>
          <a:bodyPr/>
          <a:lstStyle/>
          <a:p>
            <a:r>
              <a:rPr lang="en-US" dirty="0"/>
              <a:t>4</a:t>
            </a:r>
            <a:r>
              <a:rPr lang="ru-RU" dirty="0"/>
              <a:t>. Уникальная ценность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C4DD251-5828-B44C-B1E3-F0A039441C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4199" y="900330"/>
            <a:ext cx="11162323" cy="5957670"/>
          </a:xfrm>
        </p:spPr>
        <p:txBody>
          <a:bodyPr>
            <a:noAutofit/>
          </a:bodyPr>
          <a:lstStyle/>
          <a:p>
            <a:pPr marL="0" indent="0" fontAlgn="base">
              <a:lnSpc>
                <a:spcPct val="100000"/>
              </a:lnSpc>
              <a:buNone/>
            </a:pPr>
            <a:r>
              <a:rPr lang="ru-RU" sz="2000" dirty="0"/>
              <a:t>Для того, чтобы что–то продать нашей потенциальной аудитории, нам необходимы ценностные предложения. </a:t>
            </a:r>
          </a:p>
          <a:p>
            <a:pPr marL="0" indent="0" fontAlgn="base">
              <a:lnSpc>
                <a:spcPct val="100000"/>
              </a:lnSpc>
              <a:buNone/>
            </a:pPr>
            <a:r>
              <a:rPr lang="ru-RU" sz="2000" b="1" dirty="0"/>
              <a:t>Чем продукт лучше остальных?</a:t>
            </a:r>
          </a:p>
          <a:p>
            <a:pPr marL="0" indent="0" fontAlgn="base">
              <a:lnSpc>
                <a:spcPct val="100000"/>
              </a:lnSpc>
              <a:buNone/>
            </a:pPr>
            <a:r>
              <a:rPr lang="ru-RU" sz="2000" dirty="0"/>
              <a:t>Ответ на этот вопрос поможет сформулировать </a:t>
            </a:r>
            <a:r>
              <a:rPr lang="ru-RU" sz="2000" i="1" dirty="0"/>
              <a:t>Ценностное предложение </a:t>
            </a:r>
            <a:r>
              <a:rPr lang="ru-RU" sz="2000" dirty="0"/>
              <a:t>или</a:t>
            </a:r>
            <a:br>
              <a:rPr lang="ru-RU" sz="2000" dirty="0"/>
            </a:br>
            <a:r>
              <a:rPr lang="ru-RU" sz="2000" i="1" dirty="0"/>
              <a:t>уникальное торговое предложение (УТП)</a:t>
            </a:r>
            <a:r>
              <a:rPr lang="ru-RU" sz="2000" dirty="0"/>
              <a:t>.</a:t>
            </a:r>
          </a:p>
          <a:p>
            <a:pPr fontAlgn="base">
              <a:lnSpc>
                <a:spcPct val="100000"/>
              </a:lnSpc>
              <a:spcBef>
                <a:spcPts val="500"/>
              </a:spcBef>
            </a:pPr>
            <a:r>
              <a:rPr lang="ru-RU" sz="2000" dirty="0"/>
              <a:t>Подумайте, чем ваш продукт лучше и почему клиенты захотят за него заплатить.</a:t>
            </a:r>
            <a:br>
              <a:rPr lang="ru-RU" sz="2000" dirty="0"/>
            </a:br>
            <a:r>
              <a:rPr lang="ru-RU" sz="2000" dirty="0"/>
              <a:t>Проверьте свои гипотезы на группе (потенциальных) пользователей.</a:t>
            </a:r>
          </a:p>
          <a:p>
            <a:pPr fontAlgn="base">
              <a:lnSpc>
                <a:spcPct val="100000"/>
              </a:lnSpc>
              <a:spcBef>
                <a:spcPts val="500"/>
              </a:spcBef>
            </a:pPr>
            <a:r>
              <a:rPr lang="ru-RU" sz="2000" dirty="0"/>
              <a:t>Одна или несколько характеристик продукции или услуги, которые выделяют товары</a:t>
            </a:r>
            <a:br>
              <a:rPr lang="ru-RU" sz="2000" dirty="0"/>
            </a:br>
            <a:r>
              <a:rPr lang="ru-RU" sz="2000" dirty="0"/>
              <a:t>бренда на рынке.</a:t>
            </a:r>
            <a:r>
              <a:rPr lang="en-US" sz="2000" dirty="0"/>
              <a:t> </a:t>
            </a:r>
            <a:r>
              <a:rPr lang="ru-RU" sz="2000" dirty="0"/>
              <a:t>Ответ на вопрос: «Почему я должен это купить у вас?»</a:t>
            </a:r>
          </a:p>
          <a:p>
            <a:pPr fontAlgn="base">
              <a:lnSpc>
                <a:spcPct val="100000"/>
              </a:lnSpc>
              <a:spcBef>
                <a:spcPts val="500"/>
              </a:spcBef>
            </a:pPr>
            <a:r>
              <a:rPr lang="ru-RU" sz="2000" dirty="0"/>
              <a:t>Апеллируем к решению проблем пользователя и удовлетворению его потребностей:</a:t>
            </a:r>
            <a:br>
              <a:rPr lang="ru-RU" sz="2000" dirty="0"/>
            </a:br>
            <a:r>
              <a:rPr lang="en-US" sz="2000" dirty="0"/>
              <a:t>«Problem–solution fit»</a:t>
            </a:r>
            <a:r>
              <a:rPr lang="ru-RU" sz="2000" dirty="0"/>
              <a:t> (</a:t>
            </a:r>
            <a:r>
              <a:rPr lang="en-US" sz="2000" dirty="0"/>
              <a:t>«Product–Market fit»</a:t>
            </a:r>
            <a:r>
              <a:rPr lang="ru-RU" sz="2000" dirty="0"/>
              <a:t>)</a:t>
            </a:r>
          </a:p>
          <a:p>
            <a:pPr fontAlgn="base">
              <a:lnSpc>
                <a:spcPct val="100000"/>
              </a:lnSpc>
              <a:spcBef>
                <a:spcPts val="500"/>
              </a:spcBef>
            </a:pPr>
            <a:r>
              <a:rPr lang="ru-RU" sz="2000" dirty="0"/>
              <a:t>УТП — это фразы или предложения, описывающие наши предложения для пользователей, описывающие ценность продукта.</a:t>
            </a:r>
          </a:p>
          <a:p>
            <a:pPr lvl="1" fontAlgn="base">
              <a:lnSpc>
                <a:spcPct val="100000"/>
              </a:lnSpc>
              <a:spcBef>
                <a:spcPts val="0"/>
              </a:spcBef>
            </a:pPr>
            <a:r>
              <a:rPr lang="ru-RU" sz="1800" dirty="0"/>
              <a:t>«Самый </a:t>
            </a:r>
            <a:r>
              <a:rPr lang="ru-RU" sz="1800" u="sng" dirty="0"/>
              <a:t>крепкий</a:t>
            </a:r>
            <a:r>
              <a:rPr lang="ru-RU" sz="1800" dirty="0"/>
              <a:t> кофе в мире»</a:t>
            </a:r>
            <a:r>
              <a:rPr lang="en-US" sz="1800" dirty="0"/>
              <a:t> </a:t>
            </a:r>
            <a:r>
              <a:rPr lang="en" sz="1800" dirty="0">
                <a:hlinkClick r:id="rId3"/>
              </a:rPr>
              <a:t>Death Wish Coffee</a:t>
            </a:r>
            <a:endParaRPr lang="ru-RU" sz="1800" dirty="0"/>
          </a:p>
          <a:p>
            <a:pPr lvl="1" fontAlgn="base">
              <a:lnSpc>
                <a:spcPct val="100000"/>
              </a:lnSpc>
              <a:spcBef>
                <a:spcPts val="0"/>
              </a:spcBef>
            </a:pPr>
            <a:r>
              <a:rPr lang="ru-RU" sz="1800" dirty="0"/>
              <a:t>«Доставим за 30 минут или пицца – бесплатно»</a:t>
            </a:r>
          </a:p>
          <a:p>
            <a:pPr lvl="1" fontAlgn="base">
              <a:lnSpc>
                <a:spcPct val="100000"/>
              </a:lnSpc>
              <a:spcBef>
                <a:spcPts val="0"/>
              </a:spcBef>
            </a:pPr>
            <a:r>
              <a:rPr lang="ru-RU" sz="1800" dirty="0"/>
              <a:t>«200 грузовых автомобилей для доставки вашего заказа в любой район города за 1 час»</a:t>
            </a:r>
            <a:endParaRPr lang="en-US" sz="1800" dirty="0"/>
          </a:p>
          <a:p>
            <a:pPr lvl="1" fontAlgn="base">
              <a:lnSpc>
                <a:spcPct val="100000"/>
              </a:lnSpc>
              <a:spcBef>
                <a:spcPts val="0"/>
              </a:spcBef>
            </a:pPr>
            <a:r>
              <a:rPr lang="en-US" sz="1800" dirty="0"/>
              <a:t>«</a:t>
            </a:r>
            <a:r>
              <a:rPr lang="ru-RU" sz="1800" dirty="0"/>
              <a:t>Одноразовому пластику конец</a:t>
            </a:r>
            <a:r>
              <a:rPr lang="en-US" sz="1800" dirty="0"/>
              <a:t>» </a:t>
            </a:r>
            <a:r>
              <a:rPr lang="en" sz="1800" dirty="0">
                <a:hlinkClick r:id="rId4"/>
              </a:rPr>
              <a:t>Bee’s Wrap</a:t>
            </a:r>
            <a:endParaRPr lang="en" sz="1800" dirty="0"/>
          </a:p>
          <a:p>
            <a:pPr lvl="1" fontAlgn="base">
              <a:lnSpc>
                <a:spcPct val="100000"/>
              </a:lnSpc>
              <a:spcBef>
                <a:spcPts val="0"/>
              </a:spcBef>
            </a:pPr>
            <a:r>
              <a:rPr lang="en-US" sz="1800" dirty="0"/>
              <a:t>«</a:t>
            </a:r>
            <a:r>
              <a:rPr lang="ru-RU" sz="1800" dirty="0"/>
              <a:t>Пять примерок на дом бесплатно</a:t>
            </a:r>
            <a:r>
              <a:rPr lang="en-US" sz="1800" dirty="0"/>
              <a:t>» </a:t>
            </a:r>
            <a:r>
              <a:rPr lang="en" sz="1800" dirty="0">
                <a:hlinkClick r:id="rId5"/>
              </a:rPr>
              <a:t>Warby Parker</a:t>
            </a:r>
            <a:r>
              <a:rPr lang="en" sz="1800" dirty="0"/>
              <a:t> — </a:t>
            </a:r>
            <a:r>
              <a:rPr lang="ru-RU" sz="1800" dirty="0"/>
              <a:t>онлайн-магазин</a:t>
            </a:r>
          </a:p>
        </p:txBody>
      </p:sp>
    </p:spTree>
    <p:extLst>
      <p:ext uri="{BB962C8B-B14F-4D97-AF65-F5344CB8AC3E}">
        <p14:creationId xmlns:p14="http://schemas.microsoft.com/office/powerpoint/2010/main" val="85369278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A873A0B-BC6E-1E46-8211-0B3FCB2DAC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1912" y="0"/>
            <a:ext cx="2020088" cy="188976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5DBCEC-8BCE-9348-A275-AA761A98BA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39419"/>
          </a:xfrm>
        </p:spPr>
        <p:txBody>
          <a:bodyPr>
            <a:normAutofit/>
          </a:bodyPr>
          <a:lstStyle/>
          <a:p>
            <a:r>
              <a:rPr lang="ru-RU" dirty="0"/>
              <a:t>5. Каналы продвижения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2468661-8DCA-C749-B34A-C89075B4FC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304544"/>
            <a:ext cx="10725443" cy="4872419"/>
          </a:xfrm>
        </p:spPr>
        <p:txBody>
          <a:bodyPr>
            <a:noAutofit/>
          </a:bodyPr>
          <a:lstStyle/>
          <a:p>
            <a:pPr marL="0" indent="0" fontAlgn="base">
              <a:lnSpc>
                <a:spcPct val="100000"/>
              </a:lnSpc>
              <a:buNone/>
            </a:pPr>
            <a:r>
              <a:rPr lang="ru-RU" sz="2000" dirty="0"/>
              <a:t>Определите, как продавать и рекламировать ваш продукт.</a:t>
            </a:r>
            <a:br>
              <a:rPr lang="ru-RU" sz="2000" dirty="0"/>
            </a:br>
            <a:r>
              <a:rPr lang="ru-RU" sz="2000" dirty="0"/>
              <a:t>Опишите все каналы продвижения и методологию продаж.</a:t>
            </a:r>
          </a:p>
          <a:p>
            <a:pPr marL="0" indent="0" fontAlgn="base">
              <a:lnSpc>
                <a:spcPct val="100000"/>
              </a:lnSpc>
              <a:buNone/>
            </a:pPr>
            <a:r>
              <a:rPr lang="ru-RU" sz="2000" b="1" dirty="0"/>
              <a:t>Как и где лучше рассказать о продукте?</a:t>
            </a:r>
          </a:p>
          <a:p>
            <a:pPr fontAlgn="base">
              <a:lnSpc>
                <a:spcPct val="100000"/>
              </a:lnSpc>
            </a:pPr>
            <a:r>
              <a:rPr lang="ru-RU" sz="2000" dirty="0"/>
              <a:t>Ответ зависит не только от продукта, но и от его аудитории. Реклама в блогах, баннеры, анонсы на телевидении — не важно, главное — это </a:t>
            </a:r>
            <a:r>
              <a:rPr lang="ru-RU" sz="2000" b="1" dirty="0"/>
              <a:t>рассказать о продукте тем способом, который лучше всего воспринимает целевая аудитория</a:t>
            </a:r>
            <a:r>
              <a:rPr lang="ru-RU" sz="2000" dirty="0"/>
              <a:t>.</a:t>
            </a:r>
          </a:p>
          <a:p>
            <a:pPr fontAlgn="base">
              <a:lnSpc>
                <a:spcPct val="100000"/>
              </a:lnSpc>
            </a:pPr>
            <a:r>
              <a:rPr lang="ru-RU" sz="2000" dirty="0"/>
              <a:t>Допустим, вы создали приложение для ведения личного бюджета и решили продвигать его с помощью контент-маркетинга. У такого продукта разные пользователи: молодые семьи, студенты и фрилансеры. Если продвигать его только на одной площадке, например, на </a:t>
            </a:r>
            <a:r>
              <a:rPr lang="en" sz="2000" dirty="0"/>
              <a:t>vc.ru, </a:t>
            </a:r>
            <a:r>
              <a:rPr lang="ru-RU" sz="2000" dirty="0"/>
              <a:t>то вы охватите студентов, менеджеров и фрилансеров, а молодые семьи останутся в стороне. Вам важно учесть все сегменты целевой аудитории, поэтому подойдут ресурсы, которые читают сразу всё, например, «Лайфхакер».</a:t>
            </a:r>
          </a:p>
          <a:p>
            <a:pPr fontAlgn="base">
              <a:lnSpc>
                <a:spcPct val="100000"/>
              </a:lnSpc>
            </a:pPr>
            <a:r>
              <a:rPr lang="ru-RU" sz="2000" dirty="0"/>
              <a:t>Если ваш продукт подходит только для программистов или дизайнеров, то и рекламировать его лучше на специальных площадках.</a:t>
            </a:r>
            <a:br>
              <a:rPr lang="ru-RU" sz="2000" dirty="0"/>
            </a:b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74273526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F02DDB-6EEE-2B4F-988C-2A20B0AA5A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29691"/>
          </a:xfrm>
        </p:spPr>
        <p:txBody>
          <a:bodyPr>
            <a:normAutofit/>
          </a:bodyPr>
          <a:lstStyle/>
          <a:p>
            <a:r>
              <a:rPr lang="ru-RU" dirty="0"/>
              <a:t>6. Потоки доходов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660D7B0-BB29-9D41-8FB1-60527DF56E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02081"/>
            <a:ext cx="10515600" cy="3145536"/>
          </a:xfrm>
        </p:spPr>
        <p:txBody>
          <a:bodyPr>
            <a:normAutofit/>
          </a:bodyPr>
          <a:lstStyle/>
          <a:p>
            <a:pPr marL="0" indent="0" fontAlgn="base">
              <a:buNone/>
            </a:pPr>
            <a:r>
              <a:rPr lang="ru-RU" sz="2400" b="1" dirty="0"/>
              <a:t>Как продукт будет приносить деньги?</a:t>
            </a:r>
          </a:p>
          <a:p>
            <a:pPr marL="0" indent="0">
              <a:buNone/>
            </a:pPr>
            <a:r>
              <a:rPr lang="ru-RU" sz="2400" b="1" dirty="0"/>
              <a:t>Бизнес-модель, маржинальность, базовая юнит-экономика (</a:t>
            </a:r>
            <a:r>
              <a:rPr lang="en-US" sz="2400" b="1" dirty="0"/>
              <a:t>LTV, </a:t>
            </a:r>
            <a:r>
              <a:rPr lang="en" sz="2400" b="1" dirty="0" err="1"/>
              <a:t>AvP</a:t>
            </a:r>
            <a:r>
              <a:rPr lang="ru-RU" sz="2400" b="1" dirty="0"/>
              <a:t>).</a:t>
            </a:r>
          </a:p>
          <a:p>
            <a:r>
              <a:rPr lang="ru-RU" sz="2400" dirty="0"/>
              <a:t>Источники дохода – способ получения финансирования с каждого из рыночных сегментов, на котором она работает.</a:t>
            </a:r>
          </a:p>
          <a:p>
            <a:r>
              <a:rPr lang="ru-RU" sz="2400" dirty="0"/>
              <a:t>Примеры сточников дохода для компании: продажа товара, плата за использование, плата за подписку, сдача в аренду, лицензирование, посредничество, реклама. </a:t>
            </a:r>
          </a:p>
          <a:p>
            <a:pPr marL="0" indent="0" fontAlgn="base">
              <a:buNone/>
            </a:pPr>
            <a:endParaRPr lang="ru-RU" sz="2400" b="1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9FAD2E2-6A97-4845-8ED8-3B6BDAF63E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5145531"/>
            <a:ext cx="6051086" cy="1566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706765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632BF0-4859-DF40-988C-474C72E51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80923"/>
          </a:xfrm>
        </p:spPr>
        <p:txBody>
          <a:bodyPr/>
          <a:lstStyle/>
          <a:p>
            <a:r>
              <a:rPr lang="ru-RU" dirty="0"/>
              <a:t>Бизнес-модели (часть 1)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6B2A321-28BA-9B4F-BD62-AEC862E7DF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37956"/>
            <a:ext cx="10515600" cy="5387926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ru-RU" sz="2000" dirty="0"/>
              <a:t>Бизнес–модель описывает как и на чем компания зарабатывает.</a:t>
            </a:r>
            <a:br>
              <a:rPr lang="ru-RU" sz="2000" dirty="0"/>
            </a:br>
            <a:r>
              <a:rPr lang="ru-RU" sz="2000" dirty="0"/>
              <a:t>Примеры бизнес-моделей:</a:t>
            </a:r>
          </a:p>
          <a:p>
            <a:pPr>
              <a:lnSpc>
                <a:spcPct val="100000"/>
              </a:lnSpc>
            </a:pPr>
            <a:r>
              <a:rPr lang="en" sz="2000" b="1" dirty="0"/>
              <a:t>Free to play</a:t>
            </a:r>
            <a:r>
              <a:rPr lang="ru-RU" sz="2000" dirty="0"/>
              <a:t> — это способ монетизации мобильных и компьютерных игр. Пользователь бесплатно устанавливает игру, но платит за прокачку персонажа, ресурсы, помощь в прохождении уровней и так далее. </a:t>
            </a:r>
            <a:r>
              <a:rPr lang="en" sz="2000" i="1" dirty="0"/>
              <a:t>World of Tanks.</a:t>
            </a:r>
          </a:p>
          <a:p>
            <a:pPr>
              <a:lnSpc>
                <a:spcPct val="100000"/>
              </a:lnSpc>
            </a:pPr>
            <a:r>
              <a:rPr lang="ru-RU" sz="2000" b="1" dirty="0"/>
              <a:t>Франшиза</a:t>
            </a:r>
            <a:r>
              <a:rPr lang="en-US" sz="2000" dirty="0"/>
              <a:t> — </a:t>
            </a:r>
            <a:r>
              <a:rPr lang="ru-RU" sz="2000" dirty="0"/>
              <a:t>Успешный бизнес продает свои технологии и стратегии, тем кто хочет открыть такую же компанию в своем городе</a:t>
            </a:r>
            <a:r>
              <a:rPr lang="en-US" sz="2000" dirty="0"/>
              <a:t> (</a:t>
            </a:r>
            <a:r>
              <a:rPr lang="ru-RU" sz="2000" dirty="0"/>
              <a:t>Франчайзер получает Паушальный взнос</a:t>
            </a:r>
            <a:r>
              <a:rPr lang="en-US" sz="2000" dirty="0"/>
              <a:t>, </a:t>
            </a:r>
            <a:r>
              <a:rPr lang="ru-RU" sz="2000" dirty="0"/>
              <a:t>Роялти</a:t>
            </a:r>
            <a:r>
              <a:rPr lang="en-US" sz="2000" dirty="0"/>
              <a:t>)</a:t>
            </a:r>
            <a:r>
              <a:rPr lang="ru-RU" sz="2000" dirty="0"/>
              <a:t>.</a:t>
            </a:r>
            <a:r>
              <a:rPr lang="en-US" sz="2000" dirty="0"/>
              <a:t> </a:t>
            </a:r>
            <a:r>
              <a:rPr lang="ru-RU" sz="2000" i="1" dirty="0"/>
              <a:t>Додо Пицца, </a:t>
            </a:r>
            <a:r>
              <a:rPr lang="en" sz="2000" i="1" dirty="0"/>
              <a:t>Subway, KFC</a:t>
            </a:r>
            <a:r>
              <a:rPr lang="en" sz="2000" dirty="0"/>
              <a:t>.</a:t>
            </a:r>
          </a:p>
          <a:p>
            <a:pPr>
              <a:lnSpc>
                <a:spcPct val="100000"/>
              </a:lnSpc>
            </a:pPr>
            <a:r>
              <a:rPr lang="ru-RU" sz="2000" b="1" dirty="0"/>
              <a:t>Фримиум</a:t>
            </a:r>
            <a:r>
              <a:rPr lang="en-US" sz="2000" dirty="0"/>
              <a:t> — </a:t>
            </a:r>
            <a:r>
              <a:rPr lang="ru-RU" sz="2000" dirty="0"/>
              <a:t>Часть продукта даете бесплатно или в тестовом режиме, а за дополнительные функции или полную версию берете деньги. Пока человек пробует, вы превращаете его в покупателя. </a:t>
            </a:r>
            <a:r>
              <a:rPr lang="en" sz="2000" i="1" dirty="0"/>
              <a:t>Skype, 1</a:t>
            </a:r>
            <a:r>
              <a:rPr lang="ru-RU" sz="2000" i="1" dirty="0"/>
              <a:t>С–Битрикс24</a:t>
            </a:r>
            <a:r>
              <a:rPr lang="en-US" sz="2000" i="1" dirty="0"/>
              <a:t>, Zoom</a:t>
            </a:r>
            <a:r>
              <a:rPr lang="ru-RU" sz="2000" dirty="0"/>
              <a:t>.</a:t>
            </a:r>
            <a:endParaRPr lang="en-US" sz="2000" dirty="0"/>
          </a:p>
          <a:p>
            <a:pPr>
              <a:lnSpc>
                <a:spcPct val="100000"/>
              </a:lnSpc>
            </a:pPr>
            <a:r>
              <a:rPr lang="ru-RU" sz="2000" b="1" dirty="0"/>
              <a:t>Аренда</a:t>
            </a:r>
            <a:r>
              <a:rPr lang="ru-RU" sz="2000" dirty="0"/>
              <a:t> — Клиент не покупает сам продукт, а платит за его использование — арендует. </a:t>
            </a:r>
            <a:r>
              <a:rPr lang="ru-RU" sz="2000" i="1" dirty="0"/>
              <a:t>Прокат самокатов, автомобилей, велосипедов, аренда квартир.</a:t>
            </a:r>
          </a:p>
        </p:txBody>
      </p:sp>
    </p:spTree>
    <p:extLst>
      <p:ext uri="{BB962C8B-B14F-4D97-AF65-F5344CB8AC3E}">
        <p14:creationId xmlns:p14="http://schemas.microsoft.com/office/powerpoint/2010/main" val="393815894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AACAF5-AD3D-F447-9CE0-86707D8C38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02767"/>
            <a:ext cx="10515600" cy="756539"/>
          </a:xfrm>
        </p:spPr>
        <p:txBody>
          <a:bodyPr/>
          <a:lstStyle/>
          <a:p>
            <a:r>
              <a:rPr lang="ru-RU" dirty="0"/>
              <a:t>Бизнес-модели (часть 2)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E8A2F0A-F374-AD49-9758-2C4F8953A1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520" y="1219200"/>
            <a:ext cx="10972800" cy="5336033"/>
          </a:xfrm>
        </p:spPr>
        <p:txBody>
          <a:bodyPr>
            <a:noAutofit/>
          </a:bodyPr>
          <a:lstStyle/>
          <a:p>
            <a:pPr>
              <a:spcBef>
                <a:spcPts val="700"/>
              </a:spcBef>
            </a:pPr>
            <a:r>
              <a:rPr lang="ru-RU" sz="2000" b="1" dirty="0"/>
              <a:t>Кастомизация</a:t>
            </a:r>
            <a:r>
              <a:rPr lang="ru-RU" sz="2000" dirty="0"/>
              <a:t> — существующие продукты и услуги подстраивают под клиента, придают им индивидуальность. </a:t>
            </a:r>
            <a:r>
              <a:rPr lang="en-US" sz="2000" i="1" dirty="0"/>
              <a:t>iPhone </a:t>
            </a:r>
            <a:r>
              <a:rPr lang="ru-RU" sz="2000" i="1" dirty="0"/>
              <a:t>с индивидуальным дизайном</a:t>
            </a:r>
            <a:r>
              <a:rPr lang="en" sz="2000" i="1" dirty="0"/>
              <a:t>, </a:t>
            </a:r>
            <a:r>
              <a:rPr lang="ru-RU" sz="2000" i="1" dirty="0"/>
              <a:t>доделка </a:t>
            </a:r>
            <a:r>
              <a:rPr lang="en-US" sz="2000" i="1" dirty="0"/>
              <a:t>opensource</a:t>
            </a:r>
            <a:r>
              <a:rPr lang="ru-RU" sz="2000" i="1" dirty="0"/>
              <a:t> софта под потребности клиента.</a:t>
            </a:r>
            <a:endParaRPr lang="ru-RU" sz="2000" b="1" dirty="0"/>
          </a:p>
          <a:p>
            <a:pPr>
              <a:spcBef>
                <a:spcPts val="700"/>
              </a:spcBef>
            </a:pPr>
            <a:r>
              <a:rPr lang="ru-RU" sz="2000" b="1" dirty="0"/>
              <a:t>Подписка</a:t>
            </a:r>
            <a:r>
              <a:rPr lang="ru-RU" sz="2000" dirty="0"/>
              <a:t> — Клиенты подписываются на онлайн–кинотеатры, на игры и приложения, офлайн-сервисы (типа здоровой доставка еды по расписанию). </a:t>
            </a:r>
            <a:r>
              <a:rPr lang="ru-RU" sz="2000" i="1" dirty="0"/>
              <a:t>Кинопоиск, </a:t>
            </a:r>
            <a:r>
              <a:rPr lang="en-US" sz="2000" i="1" dirty="0"/>
              <a:t>YouTube, </a:t>
            </a:r>
            <a:r>
              <a:rPr lang="en" sz="2000" i="1" dirty="0"/>
              <a:t>Grow Food</a:t>
            </a:r>
            <a:r>
              <a:rPr lang="ru-RU" sz="2000" i="1" dirty="0"/>
              <a:t>.</a:t>
            </a:r>
            <a:endParaRPr lang="ru-RU" sz="2000" b="1" dirty="0"/>
          </a:p>
          <a:p>
            <a:pPr>
              <a:spcBef>
                <a:spcPts val="700"/>
              </a:spcBef>
            </a:pPr>
            <a:r>
              <a:rPr lang="ru-RU" sz="2000" b="1" dirty="0"/>
              <a:t>«Бритва и лезвие» (</a:t>
            </a:r>
            <a:r>
              <a:rPr lang="en" sz="2000" b="1" dirty="0"/>
              <a:t>Lock-In)</a:t>
            </a:r>
            <a:r>
              <a:rPr lang="ru-RU" sz="2000" dirty="0"/>
              <a:t> — придумали производители бритвенных станков. Станки продают недорого, но вот комплекты лезвий к ним могут стоить в два раза дороже. </a:t>
            </a:r>
            <a:r>
              <a:rPr lang="ru-RU" sz="2000" i="1" dirty="0"/>
              <a:t>Принтеры, </a:t>
            </a:r>
            <a:r>
              <a:rPr lang="en" sz="2000" i="1" dirty="0"/>
              <a:t>Gillette, Amazon's Kindle</a:t>
            </a:r>
            <a:r>
              <a:rPr lang="ru-RU" sz="2000" i="1" dirty="0"/>
              <a:t>.</a:t>
            </a:r>
            <a:endParaRPr lang="en-US" sz="2000" i="1" dirty="0"/>
          </a:p>
          <a:p>
            <a:pPr>
              <a:spcBef>
                <a:spcPts val="700"/>
              </a:spcBef>
            </a:pPr>
            <a:r>
              <a:rPr lang="ru-RU" sz="2000" b="1" dirty="0"/>
              <a:t>«Бритва и лезвие наоборот»</a:t>
            </a:r>
            <a:r>
              <a:rPr lang="en-US" sz="2000" dirty="0"/>
              <a:t> — </a:t>
            </a:r>
            <a:r>
              <a:rPr lang="ru-RU" sz="2000" dirty="0"/>
              <a:t>предложение премиальных товаров и дополнительные товары по более низкой цене для поддержания использования основного товара.</a:t>
            </a:r>
            <a:r>
              <a:rPr lang="en-US" sz="2000" dirty="0"/>
              <a:t> </a:t>
            </a:r>
            <a:r>
              <a:rPr lang="en" sz="2000" i="1" dirty="0"/>
              <a:t>iPhone, iPad </a:t>
            </a:r>
            <a:r>
              <a:rPr lang="ru-RU" sz="2000" i="1" dirty="0"/>
              <a:t>и </a:t>
            </a:r>
            <a:r>
              <a:rPr lang="en" sz="2000" i="1" dirty="0"/>
              <a:t>Mac — Apple App Store </a:t>
            </a:r>
            <a:r>
              <a:rPr lang="ru-RU" sz="2000" i="1" dirty="0"/>
              <a:t>и </a:t>
            </a:r>
            <a:r>
              <a:rPr lang="en" sz="2000" i="1" dirty="0"/>
              <a:t>iTunes</a:t>
            </a:r>
            <a:endParaRPr lang="ru-RU" sz="2000" i="1" dirty="0"/>
          </a:p>
          <a:p>
            <a:pPr>
              <a:spcBef>
                <a:spcPts val="700"/>
              </a:spcBef>
            </a:pPr>
            <a:r>
              <a:rPr lang="ru-RU" sz="2000" b="1" dirty="0"/>
              <a:t>Комиссия</a:t>
            </a:r>
            <a:r>
              <a:rPr lang="ru-RU" sz="2000" dirty="0"/>
              <a:t> — Зарабатываете на том, что связываете продавца и покупателей, берёте свой процент. </a:t>
            </a:r>
            <a:r>
              <a:rPr lang="ru-RU" sz="2000" i="1" dirty="0"/>
              <a:t>Агентства недвижимости, свадебные агентства, рекрутинговые компании, туристические агентства.</a:t>
            </a:r>
          </a:p>
          <a:p>
            <a:pPr>
              <a:spcBef>
                <a:spcPts val="700"/>
              </a:spcBef>
            </a:pPr>
            <a:r>
              <a:rPr lang="ru-RU" sz="2000" b="1" dirty="0"/>
              <a:t>Реклама</a:t>
            </a:r>
            <a:r>
              <a:rPr lang="ru-RU" sz="2000" dirty="0"/>
              <a:t> — Так работает </a:t>
            </a:r>
            <a:r>
              <a:rPr lang="en-US" sz="2000" dirty="0"/>
              <a:t>YouTube</a:t>
            </a:r>
            <a:r>
              <a:rPr lang="ru-RU" sz="2000" dirty="0"/>
              <a:t> и почти все соцсети и контент-площадки. Люди создают контент, у них появляются подписчики и зрители, которым показывают рекламу, берём процент с рекламы. </a:t>
            </a:r>
            <a:r>
              <a:rPr lang="en-US" sz="2000" i="1" dirty="0"/>
              <a:t>YouTube</a:t>
            </a:r>
            <a:r>
              <a:rPr lang="ru-RU" sz="2000" i="1" dirty="0"/>
              <a:t>, </a:t>
            </a:r>
            <a:r>
              <a:rPr lang="en-US" sz="2000" i="1" dirty="0"/>
              <a:t>Tik Tok</a:t>
            </a:r>
            <a:r>
              <a:rPr lang="ru-RU" sz="2000" i="1" dirty="0"/>
              <a:t>, </a:t>
            </a:r>
            <a:r>
              <a:rPr lang="en-US" sz="2000" i="1" dirty="0"/>
              <a:t>Instagram</a:t>
            </a:r>
          </a:p>
        </p:txBody>
      </p:sp>
    </p:spTree>
    <p:extLst>
      <p:ext uri="{BB962C8B-B14F-4D97-AF65-F5344CB8AC3E}">
        <p14:creationId xmlns:p14="http://schemas.microsoft.com/office/powerpoint/2010/main" val="85220841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B9B4B1-9F89-A103-A5E2-E043AE2405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00967"/>
          </a:xfrm>
        </p:spPr>
        <p:txBody>
          <a:bodyPr/>
          <a:lstStyle/>
          <a:p>
            <a:r>
              <a:rPr lang="ru-RU" dirty="0"/>
              <a:t>Бизнес-модели (часть 3)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4E2536A-9AF7-D78D-0953-E81B5610B5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31728"/>
            <a:ext cx="10515600" cy="435133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b="1" dirty="0"/>
              <a:t>Без посредников</a:t>
            </a:r>
            <a:r>
              <a:rPr lang="en-US" sz="2000" dirty="0"/>
              <a:t> —</a:t>
            </a:r>
            <a:r>
              <a:rPr lang="ru-RU" sz="2000" dirty="0"/>
              <a:t> Производите продукт и напрямую продаете потребителям.</a:t>
            </a:r>
            <a:r>
              <a:rPr lang="en-US" sz="2000" dirty="0"/>
              <a:t> </a:t>
            </a:r>
            <a:r>
              <a:rPr lang="en" sz="2000" i="1" dirty="0"/>
              <a:t>Dell, </a:t>
            </a:r>
            <a:r>
              <a:rPr lang="ru-RU" sz="2000" i="1" dirty="0"/>
              <a:t>Белореченское, Саянский бройлер.</a:t>
            </a:r>
            <a:endParaRPr lang="ru-RU" sz="2000" b="1" dirty="0"/>
          </a:p>
          <a:p>
            <a:pPr>
              <a:lnSpc>
                <a:spcPct val="100000"/>
              </a:lnSpc>
            </a:pPr>
            <a:r>
              <a:rPr lang="ru-RU" sz="2000" b="1" dirty="0"/>
              <a:t>Агрегатор</a:t>
            </a:r>
            <a:r>
              <a:rPr lang="en-US" sz="2000" dirty="0"/>
              <a:t> — </a:t>
            </a:r>
            <a:r>
              <a:rPr lang="ru-RU" sz="2000" dirty="0"/>
              <a:t>Вы создаете площадку и привлекаете туда трафик. Другие компании размещают на вашей площадке свои продукты. </a:t>
            </a:r>
            <a:r>
              <a:rPr lang="en" sz="2000" i="1" dirty="0"/>
              <a:t>Booking.com, Airbnb.</a:t>
            </a:r>
          </a:p>
          <a:p>
            <a:pPr>
              <a:lnSpc>
                <a:spcPct val="100000"/>
              </a:lnSpc>
            </a:pPr>
            <a:r>
              <a:rPr lang="ru-RU" sz="2000" b="1" dirty="0"/>
              <a:t>Маркетплейс</a:t>
            </a:r>
            <a:r>
              <a:rPr lang="ru-RU" sz="2000" dirty="0"/>
              <a:t> — Создаете торговую площадку, на которой продавцы выставляют товары.</a:t>
            </a:r>
            <a:r>
              <a:rPr lang="en-US" sz="2000" dirty="0"/>
              <a:t> </a:t>
            </a:r>
            <a:r>
              <a:rPr lang="en-US" sz="2000" i="1" dirty="0"/>
              <a:t>Wildberries</a:t>
            </a:r>
            <a:r>
              <a:rPr lang="en" sz="2000" i="1" dirty="0"/>
              <a:t>, Ozon, Ebay.</a:t>
            </a:r>
            <a:endParaRPr lang="ru-RU" sz="2000" i="1" dirty="0"/>
          </a:p>
          <a:p>
            <a:pPr>
              <a:lnSpc>
                <a:spcPct val="100000"/>
              </a:lnSpc>
            </a:pPr>
            <a:r>
              <a:rPr lang="ru-RU" sz="2000" b="1" dirty="0"/>
              <a:t>Консалтинг</a:t>
            </a:r>
            <a:r>
              <a:rPr lang="ru-RU" sz="2000" dirty="0"/>
              <a:t> — нанимая опытных и квалифицированных специалистов и направляя их на проекты клиентов. Эти компании, как правило, взимают почасовую оплату и / или берут процентную долю в зависимости от успешного завершения проекта. </a:t>
            </a:r>
            <a:r>
              <a:rPr lang="en" sz="2000" i="1" dirty="0"/>
              <a:t>Deloitte, Mckinsey</a:t>
            </a:r>
            <a:r>
              <a:rPr lang="ru-RU" sz="2000" i="1" dirty="0"/>
              <a:t>.</a:t>
            </a:r>
          </a:p>
          <a:p>
            <a:pPr>
              <a:lnSpc>
                <a:spcPct val="100000"/>
              </a:lnSpc>
            </a:pPr>
            <a:r>
              <a:rPr lang="ru-RU" sz="2000" b="1" dirty="0"/>
              <a:t>Онлайн-образование</a:t>
            </a:r>
            <a:r>
              <a:rPr lang="ru-RU" sz="2000" dirty="0"/>
              <a:t> — позволяет им получать доступ к образовательным ресурсам через фиксированную плату или подписку за курс. </a:t>
            </a:r>
            <a:r>
              <a:rPr lang="en" sz="2000" i="1" dirty="0"/>
              <a:t>Coursera, Udemy, Stepik</a:t>
            </a:r>
            <a:r>
              <a:rPr lang="ru-RU" sz="2000" i="1" dirty="0"/>
              <a:t>, </a:t>
            </a:r>
            <a:r>
              <a:rPr lang="en-US" sz="2000" i="1" dirty="0"/>
              <a:t>Geek Brains</a:t>
            </a:r>
            <a:endParaRPr lang="en-US" sz="1200" i="1" dirty="0"/>
          </a:p>
        </p:txBody>
      </p:sp>
    </p:spTree>
    <p:extLst>
      <p:ext uri="{BB962C8B-B14F-4D97-AF65-F5344CB8AC3E}">
        <p14:creationId xmlns:p14="http://schemas.microsoft.com/office/powerpoint/2010/main" val="283642181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E88ED6-0B5C-3946-B2B9-BFA0ED3BD9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550408" cy="817499"/>
          </a:xfrm>
        </p:spPr>
        <p:txBody>
          <a:bodyPr>
            <a:normAutofit/>
          </a:bodyPr>
          <a:lstStyle/>
          <a:p>
            <a:r>
              <a:rPr lang="ru-RU" dirty="0"/>
              <a:t>7. Структура издержек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54ED80A-F4A5-EB49-9A9F-DF922ED116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>
            <a:noAutofit/>
          </a:bodyPr>
          <a:lstStyle/>
          <a:p>
            <a:pPr marL="0" indent="0" fontAlgn="base">
              <a:lnSpc>
                <a:spcPct val="100000"/>
              </a:lnSpc>
              <a:buNone/>
            </a:pPr>
            <a:r>
              <a:rPr lang="ru-RU" sz="2400" b="1" dirty="0"/>
              <a:t>Сколько денег нужно, чтобы запустить продукт?</a:t>
            </a:r>
            <a:endParaRPr lang="ru-RU" sz="2400" dirty="0"/>
          </a:p>
          <a:p>
            <a:pPr fontAlgn="base">
              <a:lnSpc>
                <a:spcPct val="100000"/>
              </a:lnSpc>
            </a:pPr>
            <a:r>
              <a:rPr lang="ru-RU" sz="2400" dirty="0"/>
              <a:t>Сюда нужно включить всё, на что вы планируете потратить деньги.</a:t>
            </a:r>
          </a:p>
          <a:p>
            <a:pPr>
              <a:lnSpc>
                <a:spcPct val="100000"/>
              </a:lnSpc>
            </a:pPr>
            <a:r>
              <a:rPr lang="ru-RU" sz="2400" dirty="0"/>
              <a:t>Структура затрат. Основные ваши расходы:</a:t>
            </a:r>
          </a:p>
          <a:p>
            <a:pPr lvl="1">
              <a:lnSpc>
                <a:spcPct val="100000"/>
              </a:lnSpc>
            </a:pPr>
            <a:r>
              <a:rPr lang="ru-RU" sz="2000" dirty="0"/>
              <a:t>фиксированные расходы,</a:t>
            </a:r>
          </a:p>
          <a:p>
            <a:pPr lvl="1">
              <a:lnSpc>
                <a:spcPct val="100000"/>
              </a:lnSpc>
            </a:pPr>
            <a:r>
              <a:rPr lang="ru-RU" sz="2000" dirty="0"/>
              <a:t>переменные расходы,</a:t>
            </a:r>
          </a:p>
          <a:p>
            <a:pPr lvl="1">
              <a:lnSpc>
                <a:spcPct val="100000"/>
              </a:lnSpc>
            </a:pPr>
            <a:r>
              <a:rPr lang="ru-RU" sz="2000" dirty="0"/>
              <a:t>модели оптимизации затрат (экономия за счет масштаба, аутсорсинг непрофильных функций и т.д.).</a:t>
            </a:r>
          </a:p>
          <a:p>
            <a:pPr fontAlgn="base">
              <a:lnSpc>
                <a:spcPct val="100000"/>
              </a:lnSpc>
            </a:pPr>
            <a:r>
              <a:rPr lang="ru-RU" sz="2400" dirty="0"/>
              <a:t>Любой проект включает в себя основные и дополнительные статьи затрат:</a:t>
            </a:r>
          </a:p>
          <a:p>
            <a:pPr lvl="1" fontAlgn="base">
              <a:lnSpc>
                <a:spcPct val="100000"/>
              </a:lnSpc>
            </a:pPr>
            <a:r>
              <a:rPr lang="ru-RU" sz="2000" dirty="0"/>
              <a:t>техническая реализация, маркетинг, аренда серверов, разработка дизайна и т.п. В этом блоке разложите все по полкам, определите точные суммы планируемых расходов.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AEC4530-4B3C-F241-95D5-E690D3DB2F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5551" y="5396309"/>
            <a:ext cx="5696449" cy="1436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465877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2A41B8E-1F45-4B4E-9E47-2FA1F6BF8A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8900" y="-1"/>
            <a:ext cx="1337564" cy="1826917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7492D11-D609-3544-BB0F-91B17EE067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5973"/>
            <a:ext cx="5632938" cy="732155"/>
          </a:xfrm>
        </p:spPr>
        <p:txBody>
          <a:bodyPr/>
          <a:lstStyle/>
          <a:p>
            <a:r>
              <a:rPr lang="en-US" dirty="0"/>
              <a:t>8. </a:t>
            </a:r>
            <a:r>
              <a:rPr lang="ru-RU" dirty="0"/>
              <a:t>Ключевые метрики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DEEF9A4-F53D-E843-B06A-D899809940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72195"/>
            <a:ext cx="10866120" cy="5901398"/>
          </a:xfrm>
        </p:spPr>
        <p:txBody>
          <a:bodyPr>
            <a:noAutofit/>
          </a:bodyPr>
          <a:lstStyle/>
          <a:p>
            <a:pPr marL="0" indent="0" fontAlgn="base">
              <a:lnSpc>
                <a:spcPct val="100000"/>
              </a:lnSpc>
              <a:buNone/>
            </a:pPr>
            <a:r>
              <a:rPr lang="ru-RU" sz="2000" b="1" dirty="0"/>
              <a:t>Как понять, что продукт успешен?</a:t>
            </a:r>
            <a:endParaRPr lang="en-US" sz="2000" dirty="0"/>
          </a:p>
          <a:p>
            <a:pPr marL="0" indent="0" fontAlgn="base">
              <a:lnSpc>
                <a:spcPct val="100000"/>
              </a:lnSpc>
              <a:buNone/>
            </a:pPr>
            <a:r>
              <a:rPr lang="ru-RU" sz="2000" dirty="0"/>
              <a:t>Вы должны четко понимать, по каким критериям оценивать</a:t>
            </a:r>
            <a:br>
              <a:rPr lang="en-US" sz="2000" dirty="0"/>
            </a:br>
            <a:r>
              <a:rPr lang="ru-RU" sz="2000" dirty="0"/>
              <a:t>успешность проекта. Они должны быть количественными.</a:t>
            </a:r>
            <a:br>
              <a:rPr lang="en-US" sz="2000" dirty="0"/>
            </a:br>
            <a:r>
              <a:rPr lang="ru-RU" sz="2000" dirty="0"/>
              <a:t>Сюда добавляют прибыль, долю рынка, трафик и т.п.</a:t>
            </a:r>
          </a:p>
          <a:p>
            <a:pPr fontAlgn="base">
              <a:lnSpc>
                <a:spcPct val="100000"/>
              </a:lnSpc>
              <a:spcBef>
                <a:spcPts val="300"/>
              </a:spcBef>
            </a:pPr>
            <a:r>
              <a:rPr lang="ru-RU" sz="2000" dirty="0"/>
              <a:t>Пример для </a:t>
            </a:r>
            <a:r>
              <a:rPr lang="en-US" sz="2000" dirty="0"/>
              <a:t>Facebook: </a:t>
            </a:r>
            <a:r>
              <a:rPr lang="ru-RU" sz="2000" dirty="0"/>
              <a:t>“7 друзей в течение 10 дней”</a:t>
            </a:r>
            <a:endParaRPr lang="en-US" sz="2000" dirty="0"/>
          </a:p>
          <a:p>
            <a:pPr marL="0" indent="0" fontAlgn="base">
              <a:lnSpc>
                <a:spcPct val="100000"/>
              </a:lnSpc>
              <a:buNone/>
            </a:pPr>
            <a:r>
              <a:rPr lang="ru-RU" sz="2000" dirty="0"/>
              <a:t>Можно определить ключевые метрики с помощью маркетинговой воронки </a:t>
            </a:r>
            <a:r>
              <a:rPr lang="en" sz="2000" dirty="0"/>
              <a:t>AAARRR</a:t>
            </a:r>
            <a:r>
              <a:rPr lang="ru-RU" sz="2000" dirty="0"/>
              <a:t>. В ней учитываются основные этапы, которые проходит клиент, взаимодействуя с продуктом:</a:t>
            </a:r>
            <a:endParaRPr lang="en-US" sz="2000" dirty="0"/>
          </a:p>
          <a:p>
            <a:pPr fontAlgn="base">
              <a:lnSpc>
                <a:spcPct val="100000"/>
              </a:lnSpc>
              <a:spcBef>
                <a:spcPts val="0"/>
              </a:spcBef>
            </a:pPr>
            <a:r>
              <a:rPr lang="ru-RU" sz="2000" dirty="0"/>
              <a:t>Осознание (</a:t>
            </a:r>
            <a:r>
              <a:rPr lang="en" sz="2000" dirty="0"/>
              <a:t>Awareness) — </a:t>
            </a:r>
            <a:r>
              <a:rPr lang="ru-RU" sz="2000" dirty="0"/>
              <a:t>клиент осознал важность проблемы и готов искать решение</a:t>
            </a:r>
          </a:p>
          <a:p>
            <a:pPr fontAlgn="base">
              <a:lnSpc>
                <a:spcPct val="100000"/>
              </a:lnSpc>
              <a:spcBef>
                <a:spcPts val="0"/>
              </a:spcBef>
            </a:pPr>
            <a:r>
              <a:rPr lang="ru-RU" sz="2000" dirty="0"/>
              <a:t>Привлечение (</a:t>
            </a:r>
            <a:r>
              <a:rPr lang="en" sz="2000" dirty="0"/>
              <a:t>Acquisition) — </a:t>
            </a:r>
            <a:r>
              <a:rPr lang="ru-RU" sz="2000" dirty="0"/>
              <a:t>клиенту стало интересно и он оставил контакты</a:t>
            </a:r>
          </a:p>
          <a:p>
            <a:pPr fontAlgn="base">
              <a:lnSpc>
                <a:spcPct val="100000"/>
              </a:lnSpc>
              <a:spcBef>
                <a:spcPts val="0"/>
              </a:spcBef>
            </a:pPr>
            <a:r>
              <a:rPr lang="ru-RU" sz="2000" dirty="0"/>
              <a:t>Активация (</a:t>
            </a:r>
            <a:r>
              <a:rPr lang="en" sz="2000" dirty="0"/>
              <a:t>Activation) — </a:t>
            </a:r>
            <a:r>
              <a:rPr lang="ru-RU" sz="2000" dirty="0"/>
              <a:t>клиент получает первый опыт взаимодействия с продуктом</a:t>
            </a:r>
          </a:p>
          <a:p>
            <a:pPr fontAlgn="base">
              <a:lnSpc>
                <a:spcPct val="100000"/>
              </a:lnSpc>
              <a:spcBef>
                <a:spcPts val="0"/>
              </a:spcBef>
            </a:pPr>
            <a:r>
              <a:rPr lang="ru-RU" sz="2000" dirty="0"/>
              <a:t>Удержание (</a:t>
            </a:r>
            <a:r>
              <a:rPr lang="en" sz="2000" dirty="0"/>
              <a:t>Retention) — </a:t>
            </a:r>
            <a:r>
              <a:rPr lang="ru-RU" sz="2000" dirty="0"/>
              <a:t>клиент постоянно пользуется продуктом</a:t>
            </a:r>
          </a:p>
          <a:p>
            <a:pPr fontAlgn="base">
              <a:lnSpc>
                <a:spcPct val="100000"/>
              </a:lnSpc>
              <a:spcBef>
                <a:spcPts val="0"/>
              </a:spcBef>
            </a:pPr>
            <a:r>
              <a:rPr lang="ru-RU" sz="2000" dirty="0"/>
              <a:t>Выручка (</a:t>
            </a:r>
            <a:r>
              <a:rPr lang="en" sz="2000" dirty="0"/>
              <a:t>Revenue) — </a:t>
            </a:r>
            <a:r>
              <a:rPr lang="ru-RU" sz="2000" dirty="0"/>
              <a:t>клиент платит за продукт (этап может быть раньше этапа «Удержание»)</a:t>
            </a:r>
          </a:p>
          <a:p>
            <a:pPr fontAlgn="base">
              <a:lnSpc>
                <a:spcPct val="100000"/>
              </a:lnSpc>
              <a:spcBef>
                <a:spcPts val="0"/>
              </a:spcBef>
            </a:pPr>
            <a:r>
              <a:rPr lang="ru-RU" sz="2000" dirty="0"/>
              <a:t>Рекомендации — клиент готов давать рекомендации</a:t>
            </a:r>
            <a:endParaRPr lang="en-US" sz="2000" dirty="0"/>
          </a:p>
          <a:p>
            <a:pPr marL="0" indent="0" fontAlgn="base">
              <a:lnSpc>
                <a:spcPct val="100000"/>
              </a:lnSpc>
              <a:buNone/>
            </a:pPr>
            <a:r>
              <a:rPr lang="ru-RU" sz="2000" u="sng" dirty="0"/>
              <a:t>Изменение каких метрик приведет к прибыли?</a:t>
            </a:r>
            <a:br>
              <a:rPr lang="en-US" sz="2000" u="sng" dirty="0"/>
            </a:br>
            <a:r>
              <a:rPr lang="ru-RU" sz="2000" u="sng" dirty="0"/>
              <a:t>Как вы будете оценивать успешность развития вашего бизнеса?</a:t>
            </a:r>
            <a:br>
              <a:rPr lang="en-US" sz="2000" dirty="0"/>
            </a:br>
            <a:r>
              <a:rPr lang="ru-RU" sz="2000" dirty="0"/>
              <a:t>Для определения ключевых метрик продукта рекомендуется использовать </a:t>
            </a:r>
            <a:r>
              <a:rPr lang="en" sz="2000" dirty="0"/>
              <a:t>unit </a:t>
            </a:r>
            <a:r>
              <a:rPr lang="ru-RU" sz="2000" dirty="0"/>
              <a:t>экономику — это хороший инструмент для того, чтобы понять, что ведет к деньгам, а что — нет.</a:t>
            </a:r>
            <a:br>
              <a:rPr lang="ru-RU" sz="2000" dirty="0"/>
            </a:br>
            <a:r>
              <a:rPr lang="ru-RU" sz="2000" dirty="0"/>
              <a:t>Выбор неправильной метрики бывает фатальным для бизнеса.</a:t>
            </a:r>
          </a:p>
          <a:p>
            <a:pPr marL="0" indent="0">
              <a:lnSpc>
                <a:spcPct val="100000"/>
              </a:lnSpc>
              <a:buNone/>
            </a:pPr>
            <a:endParaRPr lang="ru-RU" sz="2000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D9DDD70-4C36-ED4F-904C-95A2708181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75648" y="0"/>
            <a:ext cx="2816352" cy="1795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008436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55C61CB-3AC5-7944-9154-9C62968670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16896" y="697"/>
            <a:ext cx="1975104" cy="236197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086541-AF4A-E441-9B47-8B7CEFB386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980" y="178223"/>
            <a:ext cx="9839178" cy="890651"/>
          </a:xfrm>
        </p:spPr>
        <p:txBody>
          <a:bodyPr>
            <a:normAutofit/>
          </a:bodyPr>
          <a:lstStyle/>
          <a:p>
            <a:r>
              <a:rPr lang="ru-RU" dirty="0"/>
              <a:t>9. Скрытое («нечестное») преимущество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AAB52C0-3BDF-084C-8480-95585501F5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5319" y="1068875"/>
            <a:ext cx="11006797" cy="5788428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ru-RU" sz="2000" dirty="0"/>
              <a:t>Этот блок поможет отстроиться от конкурентов и выделить продукт ещё сильнее.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2000" dirty="0"/>
              <a:t>Подумайте, что есть в вашем продукте, но нет в других.</a:t>
            </a:r>
            <a:br>
              <a:rPr lang="ru-RU" sz="2000" dirty="0"/>
            </a:br>
            <a:r>
              <a:rPr lang="ru-RU" sz="2000" dirty="0"/>
              <a:t>Это должно быть </a:t>
            </a:r>
            <a:r>
              <a:rPr lang="ru-RU" sz="2000" b="1" dirty="0"/>
              <a:t>сильное преимущество, которое сложно скопировать</a:t>
            </a:r>
            <a:r>
              <a:rPr lang="ru-RU" sz="2000" dirty="0"/>
              <a:t>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2000" dirty="0"/>
              <a:t>Например: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2000" dirty="0"/>
              <a:t>умение продвигать продукт лучше остальных (доступ к бесплатному трафику </a:t>
            </a:r>
            <a:r>
              <a:rPr lang="en-US" sz="2000" dirty="0"/>
              <a:t>/ </a:t>
            </a:r>
            <a:r>
              <a:rPr lang="ru-RU" sz="2000" dirty="0"/>
              <a:t>бесплатной рекламе, </a:t>
            </a:r>
            <a:r>
              <a:rPr lang="en-US" sz="2000" dirty="0"/>
              <a:t>«trade secrets»</a:t>
            </a:r>
            <a:r>
              <a:rPr lang="ru-RU" sz="2000" dirty="0"/>
              <a:t>),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2000" dirty="0"/>
              <a:t>команда талантливых программистов,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2000" dirty="0"/>
              <a:t>особая фича, которая выделит его на фоне остальных</a:t>
            </a:r>
            <a:r>
              <a:rPr lang="en-US" sz="2000" dirty="0"/>
              <a:t>;</a:t>
            </a:r>
            <a:r>
              <a:rPr lang="ru-RU" sz="2000" dirty="0"/>
              <a:t> желательно, чтобы она была трудно копируемой.</a:t>
            </a:r>
            <a:endParaRPr lang="en-US" sz="20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2000" dirty="0"/>
              <a:t>уникальное расположение (для офлайна),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2000" dirty="0"/>
              <a:t>уникальная технология производства (особое качество или низкую себестоимость)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2000" dirty="0"/>
              <a:t>В </a:t>
            </a:r>
            <a:r>
              <a:rPr lang="ru-RU" sz="2000" b="1" dirty="0"/>
              <a:t>рукаве всегда должен быть козырь</a:t>
            </a:r>
            <a:r>
              <a:rPr lang="ru-RU" sz="2000" dirty="0"/>
              <a:t>, который поможет выиграть борьбу у конкурентов.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2000" dirty="0"/>
              <a:t>Ваше нечестное преимущество — это </a:t>
            </a:r>
            <a:r>
              <a:rPr lang="ru-RU" sz="2000" b="1" dirty="0"/>
              <a:t>то, что у вас есть, и чего нет и не может быть у других компаний</a:t>
            </a:r>
            <a:r>
              <a:rPr lang="ru-RU" sz="2000" dirty="0"/>
              <a:t>. Нечестное преимущество </a:t>
            </a:r>
            <a:r>
              <a:rPr lang="ru-RU" sz="2000" b="1" dirty="0"/>
              <a:t>нельзя скопировать или купить</a:t>
            </a:r>
            <a:r>
              <a:rPr lang="ru-RU" sz="2000" dirty="0"/>
              <a:t>, поэтому оно поможет вам выделиться на фоне остальных. Это последний шаг в процессе и часто самый сложный. Ваше нечестное преимущество может быть любым — от непревзойденного персонала до одобрения экспертов.</a:t>
            </a:r>
          </a:p>
        </p:txBody>
      </p:sp>
    </p:spTree>
    <p:extLst>
      <p:ext uri="{BB962C8B-B14F-4D97-AF65-F5344CB8AC3E}">
        <p14:creationId xmlns:p14="http://schemas.microsoft.com/office/powerpoint/2010/main" val="85622267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E781F7-4EBB-674B-BB85-BA05A8359A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1945831" y="3646615"/>
            <a:ext cx="5611368" cy="646811"/>
          </a:xfrm>
        </p:spPr>
        <p:txBody>
          <a:bodyPr>
            <a:normAutofit fontScale="90000"/>
          </a:bodyPr>
          <a:lstStyle/>
          <a:p>
            <a:r>
              <a:rPr lang="ru-RU" dirty="0"/>
              <a:t>Пример </a:t>
            </a:r>
            <a:r>
              <a:rPr lang="en-US" dirty="0"/>
              <a:t>Lean Canvas</a:t>
            </a:r>
            <a:endParaRPr lang="ru-RU" dirty="0"/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14C81518-F8E4-4745-B8A5-6D8419246BA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07117" y="0"/>
            <a:ext cx="10317434" cy="6858000"/>
          </a:xfrm>
        </p:spPr>
      </p:pic>
    </p:spTree>
    <p:extLst>
      <p:ext uri="{BB962C8B-B14F-4D97-AF65-F5344CB8AC3E}">
        <p14:creationId xmlns:p14="http://schemas.microsoft.com/office/powerpoint/2010/main" val="237925893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068C375-873F-C742-9FE4-6488F3A2A4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911453" cy="685800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66B1FAF-C03B-A64B-982C-8783D8DC8C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0547" y="0"/>
            <a:ext cx="591145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119521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A46B7C-399A-1E4A-B1CC-5DF9DDB7F4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0718"/>
            <a:ext cx="10780776" cy="817499"/>
          </a:xfrm>
        </p:spPr>
        <p:txBody>
          <a:bodyPr>
            <a:normAutofit fontScale="90000"/>
          </a:bodyPr>
          <a:lstStyle/>
          <a:p>
            <a:r>
              <a:rPr lang="ru-RU" dirty="0"/>
              <a:t>Так зачем нужен </a:t>
            </a:r>
            <a:r>
              <a:rPr lang="en-US" dirty="0"/>
              <a:t>Lean Canvas</a:t>
            </a:r>
            <a:r>
              <a:rPr lang="ru-RU" dirty="0"/>
              <a:t> и что с ним делать?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D548541-DB55-F84B-A138-637F797F6F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00480"/>
            <a:ext cx="10780776" cy="509016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dirty="0"/>
              <a:t>Для выдвижения гипотез относительно вашего стартапа, которые вы можете проверять и уточнять</a:t>
            </a:r>
          </a:p>
          <a:p>
            <a:pPr>
              <a:lnSpc>
                <a:spcPct val="100000"/>
              </a:lnSpc>
            </a:pPr>
            <a:r>
              <a:rPr lang="ru-RU" sz="2000" dirty="0"/>
              <a:t>Можно </a:t>
            </a:r>
            <a:r>
              <a:rPr lang="ru-RU" sz="2000" b="1" dirty="0"/>
              <a:t>показать потенциальным партнёрам, инвесторам, продуктологам, исследователям</a:t>
            </a:r>
            <a:r>
              <a:rPr lang="ru-RU" sz="2000" dirty="0"/>
              <a:t> — со всеми, кто вам будет помогать и работать над продуктом</a:t>
            </a:r>
          </a:p>
          <a:p>
            <a:pPr>
              <a:lnSpc>
                <a:spcPct val="100000"/>
              </a:lnSpc>
            </a:pPr>
            <a:r>
              <a:rPr lang="ru-RU" sz="2000" dirty="0"/>
              <a:t>В него </a:t>
            </a:r>
            <a:r>
              <a:rPr lang="ru-RU" sz="2000" b="1" dirty="0"/>
              <a:t>в любой момент можно вносить правки</a:t>
            </a:r>
            <a:r>
              <a:rPr lang="ru-RU" sz="2000" dirty="0"/>
              <a:t>.</a:t>
            </a:r>
            <a:br>
              <a:rPr lang="en-US" sz="2000" dirty="0"/>
            </a:br>
            <a:r>
              <a:rPr lang="ru-RU" sz="2000" dirty="0"/>
              <a:t>Процессы в стартапах меняются очень быстро — а это напрямую влияет на каждый блок, поэтому </a:t>
            </a:r>
            <a:r>
              <a:rPr lang="ru-RU" sz="2000" b="1" dirty="0"/>
              <a:t>постоянная актуализация</a:t>
            </a:r>
            <a:r>
              <a:rPr lang="ru-RU" sz="2000" dirty="0"/>
              <a:t> документа необходима.</a:t>
            </a:r>
            <a:endParaRPr lang="en-US" sz="2000" dirty="0">
              <a:solidFill>
                <a:srgbClr val="2C2C2C"/>
              </a:solidFill>
              <a:latin typeface="Montserrat" pitchFamily="2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sz="2400" dirty="0"/>
              <a:t>Lean Canvas</a:t>
            </a:r>
            <a:r>
              <a:rPr lang="ru-RU" sz="2400" dirty="0"/>
              <a:t> → Видение продукта (</a:t>
            </a:r>
            <a:r>
              <a:rPr lang="en-US" sz="2400" dirty="0"/>
              <a:t>Product Vision</a:t>
            </a:r>
            <a:r>
              <a:rPr lang="ru-RU" sz="2400" dirty="0"/>
              <a:t>)</a:t>
            </a:r>
            <a:endParaRPr lang="en-US" sz="2400" dirty="0"/>
          </a:p>
          <a:p>
            <a:pPr marL="0" indent="0">
              <a:lnSpc>
                <a:spcPct val="100000"/>
              </a:lnSpc>
              <a:buNone/>
            </a:pPr>
            <a:r>
              <a:rPr lang="ru-RU" sz="2000" b="1" dirty="0"/>
              <a:t>Продуктовое видение</a:t>
            </a:r>
            <a:r>
              <a:rPr lang="ru-RU" sz="2000" dirty="0"/>
              <a:t> нужно для того, чтобы: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2000" dirty="0"/>
              <a:t>иметь синхронизированный взгляд со всеми в команде;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ru-RU" sz="1800" dirty="0"/>
              <a:t>иметь единую систему координат и направлений;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ru-RU" sz="1800" dirty="0"/>
              <a:t>общий язык и термины;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ru-RU" sz="1800" dirty="0"/>
              <a:t>донести информацию до ЛПР и спонсоров;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2000" dirty="0"/>
              <a:t>управление </a:t>
            </a:r>
            <a:r>
              <a:rPr lang="en-US" sz="2000" dirty="0"/>
              <a:t>scope</a:t>
            </a:r>
            <a:r>
              <a:rPr lang="ru-RU" sz="2000" dirty="0"/>
              <a:t> — возможность сказать «нет» заказчику, если это противоречит видению;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2000" dirty="0"/>
              <a:t>постепенно улучшать продукт в нужном направлении.</a:t>
            </a:r>
          </a:p>
        </p:txBody>
      </p:sp>
    </p:spTree>
    <p:extLst>
      <p:ext uri="{BB962C8B-B14F-4D97-AF65-F5344CB8AC3E}">
        <p14:creationId xmlns:p14="http://schemas.microsoft.com/office/powerpoint/2010/main" val="52795527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C9B477-DE02-3048-B1C7-4DA0B87EA1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Шаблоны </a:t>
            </a:r>
            <a:r>
              <a:rPr lang="en-US" dirty="0"/>
              <a:t>Lean Canvas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AAEC56E-2213-AF44-AC18-FD1F3D2499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" dirty="0">
                <a:hlinkClick r:id="rId2"/>
              </a:rPr>
              <a:t>https://miro.com/templates/lean-canvas/</a:t>
            </a:r>
            <a:endParaRPr lang="en" dirty="0"/>
          </a:p>
          <a:p>
            <a:r>
              <a:rPr lang="en" dirty="0">
                <a:hlinkClick r:id="rId3"/>
              </a:rPr>
              <a:t>https://miro.com/app/board/o9J_lLR0k1U=/</a:t>
            </a:r>
            <a:endParaRPr lang="en" dirty="0"/>
          </a:p>
          <a:p>
            <a:r>
              <a:rPr lang="en" dirty="0">
                <a:hlinkClick r:id="rId4"/>
              </a:rPr>
              <a:t>https://miro.com/app/board/uXjVOfLPR7I=/</a:t>
            </a:r>
            <a:endParaRPr lang="en" dirty="0"/>
          </a:p>
          <a:p>
            <a:r>
              <a:rPr lang="en" dirty="0">
                <a:hlinkClick r:id="rId5"/>
              </a:rPr>
              <a:t>https://docs.google.com/spreadsheets/d/1vMRlnenuxvIR0OSsplcG8rKc5vy4nrjXLz06peDfAhw/edit#gid=0</a:t>
            </a:r>
            <a:endParaRPr lang="en" dirty="0"/>
          </a:p>
          <a:p>
            <a:r>
              <a:rPr lang="en" dirty="0">
                <a:hlinkClick r:id="rId6"/>
              </a:rPr>
              <a:t>https://neoschronos.com/assets/lean-canvas.xls</a:t>
            </a:r>
            <a:endParaRPr lang="en" dirty="0"/>
          </a:p>
          <a:p>
            <a:r>
              <a:rPr lang="en" dirty="0">
                <a:hlinkClick r:id="rId7"/>
              </a:rPr>
              <a:t>https://neoschronos.com/assets/lean-canvas.xlsx</a:t>
            </a:r>
            <a:endParaRPr lang="en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2280095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oca-Cola Business Model Canvas - Coca-Cola Business Model">
            <a:extLst>
              <a:ext uri="{FF2B5EF4-FFF2-40B4-BE49-F238E27FC236}">
                <a16:creationId xmlns:a16="http://schemas.microsoft.com/office/drawing/2014/main" id="{B3BE01B3-EEBC-4721-C779-A84AC507DB8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" y="1"/>
            <a:ext cx="1219199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CB95FC-9388-CD41-B865-9912D0E52B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3960" y="136842"/>
            <a:ext cx="5369560" cy="478155"/>
          </a:xfrm>
        </p:spPr>
        <p:txBody>
          <a:bodyPr>
            <a:normAutofit fontScale="90000"/>
          </a:bodyPr>
          <a:lstStyle/>
          <a:p>
            <a:r>
              <a:rPr lang="en-US" dirty="0"/>
              <a:t>Business Model Canvas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4015184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4">
            <a:extLst>
              <a:ext uri="{FF2B5EF4-FFF2-40B4-BE49-F238E27FC236}">
                <a16:creationId xmlns:a16="http://schemas.microsoft.com/office/drawing/2014/main" id="{1667965D-BE20-C856-2058-47F0F32BDD4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5200" y="130176"/>
            <a:ext cx="10190480" cy="6644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3909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850CBC-E9BD-794B-BB93-7F3AFE6C40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Мультимедиа в Интернете 3" descr="Бизнес-модель Lean Canvas: шаблон Эш Маурья (за 8 минут)">
            <a:hlinkClick r:id="" action="ppaction://media"/>
            <a:extLst>
              <a:ext uri="{FF2B5EF4-FFF2-40B4-BE49-F238E27FC236}">
                <a16:creationId xmlns:a16="http://schemas.microsoft.com/office/drawing/2014/main" id="{1D5F35CC-3A19-CD40-8111-640C15F8F106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88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175087"/>
      </p:ext>
    </p:extLst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11883</TotalTime>
  <Words>5553</Words>
  <Application>Microsoft Macintosh PowerPoint</Application>
  <PresentationFormat>Широкоэкранный</PresentationFormat>
  <Paragraphs>373</Paragraphs>
  <Slides>56</Slides>
  <Notes>2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56</vt:i4>
      </vt:variant>
    </vt:vector>
  </HeadingPairs>
  <TitlesOfParts>
    <vt:vector size="62" baseType="lpstr">
      <vt:lpstr>Arial</vt:lpstr>
      <vt:lpstr>Calibri</vt:lpstr>
      <vt:lpstr>Calibri Light</vt:lpstr>
      <vt:lpstr>Chalkboard</vt:lpstr>
      <vt:lpstr>Montserrat</vt:lpstr>
      <vt:lpstr>Тема Office</vt:lpstr>
      <vt:lpstr>Стартапы Lean Startup</vt:lpstr>
      <vt:lpstr>Презентация PowerPoint</vt:lpstr>
      <vt:lpstr>Стартап</vt:lpstr>
      <vt:lpstr>Стартапы: особенности</vt:lpstr>
      <vt:lpstr>Стадии роста / зрелости стартапа</vt:lpstr>
      <vt:lpstr>Pivot («Вираж»)</vt:lpstr>
      <vt:lpstr>Венчурный капитал / Venture capital</vt:lpstr>
      <vt:lpstr>Презентация PowerPoint</vt:lpstr>
      <vt:lpstr>Презентация PowerPoint</vt:lpstr>
      <vt:lpstr>Экосистема развития стартапов</vt:lpstr>
      <vt:lpstr>Акселераторы и технопарки</vt:lpstr>
      <vt:lpstr>Венчурные фонды</vt:lpstr>
      <vt:lpstr>VC: стратегия / фокус</vt:lpstr>
      <vt:lpstr>Пайплайны / воронка стартапов</vt:lpstr>
      <vt:lpstr>Кривая зрелости новых технологий Gartner</vt:lpstr>
      <vt:lpstr>Бережливый стартап</vt:lpstr>
      <vt:lpstr>История появления</vt:lpstr>
      <vt:lpstr>Бережливое производство Lean Manufacturing</vt:lpstr>
      <vt:lpstr>Как правильно понимать стартап?</vt:lpstr>
      <vt:lpstr>Зачем нужен подход Lean Startup?</vt:lpstr>
      <vt:lpstr>Почему проваливаются стартапы?</vt:lpstr>
      <vt:lpstr>Что такое бережливый стартап?</vt:lpstr>
      <vt:lpstr>Принципы «Бережливого стартапа»: 1: «Предприниматели есть повсюду»</vt:lpstr>
      <vt:lpstr>Принципы «Бережливого стартапа»: 2. «Предпринимательство — это менеджмент»</vt:lpstr>
      <vt:lpstr>Принципы «Бережливого стартапа»: 3. Постоянное обучение и опора на факты.</vt:lpstr>
      <vt:lpstr>Принципы «Бережливого стартапа»: 4. Создать — оценить — сделать вывод</vt:lpstr>
      <vt:lpstr>Принципы «Бережливого стартапа»: 5. Оценка успеха стартапа</vt:lpstr>
      <vt:lpstr>Какой менеджмент нужен стартапу?</vt:lpstr>
      <vt:lpstr>Как понять, что нужно людям, без лишних затрат?</vt:lpstr>
      <vt:lpstr>Разбейте видение на части</vt:lpstr>
      <vt:lpstr>Типология людей по готовности к новому</vt:lpstr>
      <vt:lpstr>Цикл «Создать — оценить — научиться»</vt:lpstr>
      <vt:lpstr>«Выходить в поля»</vt:lpstr>
      <vt:lpstr>Три механизма роста</vt:lpstr>
      <vt:lpstr>Презентация PowerPoint</vt:lpstr>
      <vt:lpstr>0. Концепция (High-Level Concept)</vt:lpstr>
      <vt:lpstr>1. Сегменты потребителей и ранние последователи</vt:lpstr>
      <vt:lpstr>2. Проблема и существующие альтернативы</vt:lpstr>
      <vt:lpstr>Кратко про Jobs To Be Done</vt:lpstr>
      <vt:lpstr>3. Решение проблемы</vt:lpstr>
      <vt:lpstr>4. Уникальная ценность</vt:lpstr>
      <vt:lpstr>5. Каналы продвижения</vt:lpstr>
      <vt:lpstr>6. Потоки доходов </vt:lpstr>
      <vt:lpstr>Бизнес-модели (часть 1)</vt:lpstr>
      <vt:lpstr>Бизнес-модели (часть 2)</vt:lpstr>
      <vt:lpstr>Бизнес-модели (часть 3)</vt:lpstr>
      <vt:lpstr>7. Структура издержек</vt:lpstr>
      <vt:lpstr>8. Ключевые метрики</vt:lpstr>
      <vt:lpstr>9. Скрытое («нечестное») преимущество</vt:lpstr>
      <vt:lpstr>Пример Lean Canvas</vt:lpstr>
      <vt:lpstr>Презентация PowerPoint</vt:lpstr>
      <vt:lpstr>Так зачем нужен Lean Canvas и что с ним делать?</vt:lpstr>
      <vt:lpstr>Шаблоны Lean Canvas</vt:lpstr>
      <vt:lpstr>Business Model Canvas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Lean Startup</dc:title>
  <dc:creator>Валерий Студенников</dc:creator>
  <cp:lastModifiedBy>Валерий Студенников</cp:lastModifiedBy>
  <cp:revision>223</cp:revision>
  <dcterms:created xsi:type="dcterms:W3CDTF">2022-03-31T12:33:20Z</dcterms:created>
  <dcterms:modified xsi:type="dcterms:W3CDTF">2024-11-22T14:07:45Z</dcterms:modified>
</cp:coreProperties>
</file>